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"/>
  </p:notesMasterIdLst>
  <p:sldIdLst>
    <p:sldId id="27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79A55-E2D7-4848-B769-B950A5848156}" type="datetimeFigureOut">
              <a:rPr lang="en-GB" smtClean="0"/>
              <a:t>27/08/2024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569F-8C62-414F-90AE-C840641443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33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941995"/>
              </p:ext>
            </p:extLst>
          </p:nvPr>
        </p:nvGraphicFramePr>
        <p:xfrm>
          <a:off x="232296" y="1192106"/>
          <a:ext cx="11653518" cy="5614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1902">
                  <a:extLst>
                    <a:ext uri="{9D8B030D-6E8A-4147-A177-3AD203B41FA5}">
                      <a16:colId xmlns:a16="http://schemas.microsoft.com/office/drawing/2014/main" val="4230393319"/>
                    </a:ext>
                  </a:extLst>
                </a:gridCol>
                <a:gridCol w="1671936">
                  <a:extLst>
                    <a:ext uri="{9D8B030D-6E8A-4147-A177-3AD203B41FA5}">
                      <a16:colId xmlns:a16="http://schemas.microsoft.com/office/drawing/2014/main" val="3698574282"/>
                    </a:ext>
                  </a:extLst>
                </a:gridCol>
                <a:gridCol w="1671936">
                  <a:extLst>
                    <a:ext uri="{9D8B030D-6E8A-4147-A177-3AD203B41FA5}">
                      <a16:colId xmlns:a16="http://schemas.microsoft.com/office/drawing/2014/main" val="1643086541"/>
                    </a:ext>
                  </a:extLst>
                </a:gridCol>
                <a:gridCol w="1671936">
                  <a:extLst>
                    <a:ext uri="{9D8B030D-6E8A-4147-A177-3AD203B41FA5}">
                      <a16:colId xmlns:a16="http://schemas.microsoft.com/office/drawing/2014/main" val="1745789947"/>
                    </a:ext>
                  </a:extLst>
                </a:gridCol>
                <a:gridCol w="1671936">
                  <a:extLst>
                    <a:ext uri="{9D8B030D-6E8A-4147-A177-3AD203B41FA5}">
                      <a16:colId xmlns:a16="http://schemas.microsoft.com/office/drawing/2014/main" val="868569044"/>
                    </a:ext>
                  </a:extLst>
                </a:gridCol>
                <a:gridCol w="1671936">
                  <a:extLst>
                    <a:ext uri="{9D8B030D-6E8A-4147-A177-3AD203B41FA5}">
                      <a16:colId xmlns:a16="http://schemas.microsoft.com/office/drawing/2014/main" val="2300933576"/>
                    </a:ext>
                  </a:extLst>
                </a:gridCol>
                <a:gridCol w="1671936">
                  <a:extLst>
                    <a:ext uri="{9D8B030D-6E8A-4147-A177-3AD203B41FA5}">
                      <a16:colId xmlns:a16="http://schemas.microsoft.com/office/drawing/2014/main" val="2101650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Autumn</a:t>
                      </a:r>
                      <a:r>
                        <a:rPr lang="en-GB" sz="1100" b="1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1</a:t>
                      </a: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Autumn</a:t>
                      </a:r>
                      <a:r>
                        <a:rPr lang="en-GB" sz="1100" b="1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2</a:t>
                      </a: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Spring 1</a:t>
                      </a: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Spring 2</a:t>
                      </a: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Summer 1</a:t>
                      </a: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Summer 2</a:t>
                      </a: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302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English</a:t>
                      </a:r>
                      <a:r>
                        <a:rPr lang="en-GB" sz="11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/>
                      </a:r>
                      <a:br>
                        <a:rPr lang="en-GB" sz="110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</a:b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Phonics / Spelling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Reading</a:t>
                      </a:r>
                    </a:p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Writing</a:t>
                      </a:r>
                      <a:r>
                        <a:rPr lang="en-GB" sz="1100" baseline="0" dirty="0" smtClean="0">
                          <a:latin typeface="Comic Sans MS" panose="030F0702030302020204" pitchFamily="66" charset="0"/>
                        </a:rPr>
                        <a:t> including grammar and punctuation</a:t>
                      </a:r>
                      <a:endParaRPr lang="en-GB" sz="110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Phonics / Spelling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Reading</a:t>
                      </a:r>
                    </a:p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Writing</a:t>
                      </a:r>
                      <a:r>
                        <a:rPr lang="en-GB" sz="1100" baseline="0" dirty="0" smtClean="0">
                          <a:latin typeface="Comic Sans MS" panose="030F0702030302020204" pitchFamily="66" charset="0"/>
                        </a:rPr>
                        <a:t> including grammar and punctuation</a:t>
                      </a:r>
                      <a:endParaRPr lang="en-GB" sz="110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Phonics / Spelling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Reading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Writing </a:t>
                      </a:r>
                      <a:r>
                        <a:rPr lang="en-GB" sz="1100" baseline="0" dirty="0" smtClean="0">
                          <a:latin typeface="Comic Sans MS" panose="030F0702030302020204" pitchFamily="66" charset="0"/>
                        </a:rPr>
                        <a:t>including grammar and punctuation</a:t>
                      </a:r>
                      <a:endParaRPr lang="en-GB" sz="110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Phonics / Spelling</a:t>
                      </a:r>
                      <a:r>
                        <a:rPr lang="en-GB" sz="11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Reading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Writing </a:t>
                      </a:r>
                      <a:r>
                        <a:rPr lang="en-GB" sz="1100" baseline="0" dirty="0" smtClean="0">
                          <a:latin typeface="Comic Sans MS" panose="030F0702030302020204" pitchFamily="66" charset="0"/>
                        </a:rPr>
                        <a:t>including grammar and punctuation</a:t>
                      </a:r>
                      <a:endParaRPr lang="en-GB" sz="110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Phonics / Spelling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Reading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Writing </a:t>
                      </a:r>
                      <a:r>
                        <a:rPr lang="en-GB" sz="1100" baseline="0" dirty="0" smtClean="0">
                          <a:latin typeface="Comic Sans MS" panose="030F0702030302020204" pitchFamily="66" charset="0"/>
                        </a:rPr>
                        <a:t>including grammar and punctuation</a:t>
                      </a:r>
                      <a:endParaRPr lang="en-GB" sz="110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Phonics / Spelling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Reading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Writing</a:t>
                      </a:r>
                      <a:r>
                        <a:rPr lang="en-GB" sz="1100" baseline="0" dirty="0" smtClean="0">
                          <a:latin typeface="Comic Sans MS" panose="030F0702030302020204" pitchFamily="66" charset="0"/>
                        </a:rPr>
                        <a:t> including grammar and punctuation</a:t>
                      </a:r>
                      <a:endParaRPr lang="en-GB" sz="1100" dirty="0" smtClean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3404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Maths</a:t>
                      </a: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Place Value</a:t>
                      </a:r>
                    </a:p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Addition </a:t>
                      </a:r>
                    </a:p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Subtraction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Multiplication</a:t>
                      </a:r>
                    </a:p>
                    <a:p>
                      <a:pPr algn="ctr"/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Division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Money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Multiplication</a:t>
                      </a:r>
                    </a:p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Division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Fractions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Shape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Time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Length and 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Mass, Capacity and Temperature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Position and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Direction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Statistics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Problem Solving</a:t>
                      </a:r>
                      <a:endParaRPr lang="en-GB" sz="11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1679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Science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0" i="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Animals</a:t>
                      </a:r>
                      <a:r>
                        <a:rPr lang="en-GB" sz="1100" b="0" i="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, including humans 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0" i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Materials</a:t>
                      </a:r>
                      <a:r>
                        <a:rPr lang="en-GB" sz="1100" b="0" i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Living </a:t>
                      </a: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things and their habitats</a:t>
                      </a:r>
                      <a:r>
                        <a:rPr lang="en-GB" sz="1100" b="0" i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0" i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​</a:t>
                      </a:r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Living </a:t>
                      </a: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things and their habitats</a:t>
                      </a:r>
                      <a:r>
                        <a:rPr lang="en-GB" sz="1100" b="0" i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0" i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​Plants</a:t>
                      </a:r>
                      <a:r>
                        <a:rPr lang="en-GB" sz="1100" b="0" i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0" i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​Plants</a:t>
                      </a:r>
                      <a:r>
                        <a:rPr lang="en-GB" sz="1100" b="0" i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365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History</a:t>
                      </a:r>
                      <a:r>
                        <a:rPr lang="en-GB" sz="1100" b="1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and Geography</a:t>
                      </a: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Seas and Oceans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Great Fire of London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Seven Continents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Queens that Shaped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Britain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Significant People: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Mary </a:t>
                      </a:r>
                      <a:r>
                        <a:rPr lang="en-GB" sz="1100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Seacole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Florence Nightingale</a:t>
                      </a:r>
                      <a:endParaRPr lang="en-GB" sz="11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Hot and Cold Places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1572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Art and </a:t>
                      </a:r>
                    </a:p>
                    <a:p>
                      <a:r>
                        <a:rPr lang="en-GB" sz="1100" b="1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Design and Technology</a:t>
                      </a: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Drawing: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David </a:t>
                      </a:r>
                      <a:r>
                        <a:rPr lang="en-GB" sz="1100" dirty="0" err="1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Hockney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 and Nutrition: Bread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Painting: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Sir Frank Bowling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Mechanisms</a:t>
                      </a: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Moving Monster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Print Making: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Angela Harding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Textiles:</a:t>
                      </a: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Book Mark</a:t>
                      </a:r>
                      <a:endParaRPr lang="en-GB" sz="11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2546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Religion</a:t>
                      </a:r>
                      <a:r>
                        <a:rPr lang="en-GB" sz="1100" b="1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and Worldviews</a:t>
                      </a: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Why do we need to give thanks?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What do candles mean to people?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How</a:t>
                      </a:r>
                      <a:r>
                        <a:rPr lang="en-GB" sz="1100" baseline="0" dirty="0" smtClean="0">
                          <a:latin typeface="Comic Sans MS" panose="030F0702030302020204" pitchFamily="66" charset="0"/>
                        </a:rPr>
                        <a:t> do we know some people have a special connection to God?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100" baseline="0" dirty="0" smtClean="0">
                          <a:latin typeface="Comic Sans MS" panose="030F0702030302020204" pitchFamily="66" charset="0"/>
                        </a:rPr>
                        <a:t> is a prophet?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How</a:t>
                      </a:r>
                      <a:r>
                        <a:rPr lang="en-GB" sz="1100" baseline="0" dirty="0" smtClean="0">
                          <a:latin typeface="Comic Sans MS" panose="030F0702030302020204" pitchFamily="66" charset="0"/>
                        </a:rPr>
                        <a:t> do some people talk to God?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Where</a:t>
                      </a:r>
                      <a:r>
                        <a:rPr lang="en-GB" sz="1100" baseline="0" dirty="0" smtClean="0">
                          <a:latin typeface="Comic Sans MS" panose="030F0702030302020204" pitchFamily="66" charset="0"/>
                        </a:rPr>
                        <a:t> do </a:t>
                      </a:r>
                      <a:r>
                        <a:rPr lang="en-GB" sz="1100" baseline="0" smtClean="0">
                          <a:latin typeface="Comic Sans MS" panose="030F0702030302020204" pitchFamily="66" charset="0"/>
                        </a:rPr>
                        <a:t>some people talk to God?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8224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PSHE</a:t>
                      </a: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Being Me In My</a:t>
                      </a:r>
                      <a:r>
                        <a:rPr lang="en-GB" sz="1100" baseline="0" dirty="0" smtClean="0">
                          <a:latin typeface="Comic Sans MS" panose="030F0702030302020204" pitchFamily="66" charset="0"/>
                        </a:rPr>
                        <a:t> World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Celebrating Difference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Healthy 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Staying Safe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Relationships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Changing Me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06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Computing</a:t>
                      </a: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IT Around Us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Digital</a:t>
                      </a:r>
                      <a:r>
                        <a:rPr lang="en-GB" sz="1100" baseline="0" dirty="0" smtClean="0">
                          <a:latin typeface="Comic Sans MS" panose="030F0702030302020204" pitchFamily="66" charset="0"/>
                        </a:rPr>
                        <a:t> Writing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Robot Algorithms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Pictograms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Digital Photography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Programming Quizzes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7736480"/>
                  </a:ext>
                </a:extLst>
              </a:tr>
              <a:tr h="413011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Physical</a:t>
                      </a:r>
                      <a:r>
                        <a:rPr lang="en-GB" sz="1100" b="1" baseline="0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 Education</a:t>
                      </a: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Fundamentals / Dance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Yoga / Ball Skills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Team Building / Gymnastics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Sending and Receiving</a:t>
                      </a:r>
                      <a:r>
                        <a:rPr lang="en-GB" sz="1100" baseline="0" dirty="0" smtClean="0">
                          <a:latin typeface="Comic Sans MS" panose="030F0702030302020204" pitchFamily="66" charset="0"/>
                        </a:rPr>
                        <a:t> / Tennis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Striking and Fielding / Invasion Games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smtClean="0">
                          <a:latin typeface="Comic Sans MS" panose="030F0702030302020204" pitchFamily="66" charset="0"/>
                        </a:rPr>
                        <a:t>Target Games / </a:t>
                      </a:r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Athletics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0221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70C0"/>
                          </a:solidFill>
                          <a:latin typeface="Comic Sans MS" panose="030F0702030302020204" pitchFamily="66" charset="0"/>
                        </a:rPr>
                        <a:t>Music</a:t>
                      </a:r>
                      <a:endParaRPr lang="en-GB" sz="1100" b="1" dirty="0">
                        <a:solidFill>
                          <a:srgbClr val="0070C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Pulse, Rhythm and Pitch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Playing</a:t>
                      </a:r>
                      <a:r>
                        <a:rPr lang="en-GB" sz="1100" baseline="0" dirty="0" smtClean="0">
                          <a:latin typeface="Comic Sans MS" panose="030F0702030302020204" pitchFamily="66" charset="0"/>
                        </a:rPr>
                        <a:t> in an Orchestra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Inventing a Musical Story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Recognising Different Sounds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Exploring Improvisation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latin typeface="Comic Sans MS" panose="030F0702030302020204" pitchFamily="66" charset="0"/>
                        </a:rPr>
                        <a:t>Our Big Concert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268357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31156" y="765755"/>
            <a:ext cx="6319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7AD6"/>
                </a:solidFill>
                <a:latin typeface="Comic Sans MS" panose="030F0702030302020204" pitchFamily="66" charset="0"/>
              </a:rPr>
              <a:t>Year 2 Long Term Plan 2024 – 2025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5" y="132418"/>
            <a:ext cx="1682744" cy="919326"/>
          </a:xfrm>
          <a:prstGeom prst="rect">
            <a:avLst/>
          </a:prstGeom>
        </p:spPr>
      </p:pic>
      <p:pic>
        <p:nvPicPr>
          <p:cNvPr id="9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69314">
            <a:off x="2761440" y="123949"/>
            <a:ext cx="753959" cy="1129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1782" y="76630"/>
            <a:ext cx="764643" cy="106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Sew Your own DIY Kids' Bookmark - Sew a Softie">
            <a:extLst>
              <a:ext uri="{FF2B5EF4-FFF2-40B4-BE49-F238E27FC236}">
                <a16:creationId xmlns:a16="http://schemas.microsoft.com/office/drawing/2014/main" id="{13221E38-0FD1-4AEA-94BD-3CCDBB7C3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74"/>
          <a:stretch/>
        </p:blipFill>
        <p:spPr bwMode="auto">
          <a:xfrm>
            <a:off x="9464932" y="103198"/>
            <a:ext cx="884813" cy="100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9777" y="18208"/>
            <a:ext cx="905720" cy="11339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4476" y="61627"/>
            <a:ext cx="1537964" cy="10506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19" b="97881" l="1059" r="98517">
                        <a14:foregroundMark x1="39407" y1="42585" x2="39407" y2="42585"/>
                        <a14:foregroundMark x1="76483" y1="44068" x2="76483" y2="44068"/>
                        <a14:foregroundMark x1="16525" y1="55085" x2="16525" y2="55085"/>
                        <a14:foregroundMark x1="41314" y1="42797" x2="41314" y2="42797"/>
                        <a14:foregroundMark x1="83898" y1="45339" x2="83898" y2="45339"/>
                        <a14:foregroundMark x1="14831" y1="62500" x2="14831" y2="62500"/>
                        <a14:foregroundMark x1="18856" y1="65678" x2="18856" y2="65678"/>
                        <a14:foregroundMark x1="19915" y1="69915" x2="19915" y2="69915"/>
                        <a14:foregroundMark x1="28178" y1="74153" x2="28178" y2="74153"/>
                        <a14:foregroundMark x1="27966" y1="76907" x2="27966" y2="76907"/>
                        <a14:foregroundMark x1="31992" y1="78390" x2="31992" y2="78390"/>
                        <a14:foregroundMark x1="33686" y1="76271" x2="33686" y2="76271"/>
                        <a14:foregroundMark x1="37712" y1="81356" x2="37712" y2="81356"/>
                        <a14:foregroundMark x1="40678" y1="81780" x2="40678" y2="81780"/>
                        <a14:foregroundMark x1="42161" y1="84110" x2="42161" y2="84110"/>
                        <a14:foregroundMark x1="49788" y1="80297" x2="49788" y2="80297"/>
                        <a14:foregroundMark x1="54661" y1="81780" x2="54661" y2="81780"/>
                        <a14:foregroundMark x1="60805" y1="79237" x2="60805" y2="79237"/>
                        <a14:foregroundMark x1="69068" y1="77331" x2="69068" y2="77331"/>
                        <a14:foregroundMark x1="72458" y1="73305" x2="72458" y2="73305"/>
                        <a14:foregroundMark x1="78814" y1="66737" x2="78814" y2="66737"/>
                        <a14:foregroundMark x1="80720" y1="63136" x2="80720" y2="63136"/>
                        <a14:foregroundMark x1="56356" y1="55720" x2="56356" y2="55720"/>
                        <a14:foregroundMark x1="60805" y1="43008" x2="60805" y2="43008"/>
                        <a14:foregroundMark x1="47881" y1="42373" x2="47881" y2="42373"/>
                        <a14:foregroundMark x1="58898" y1="42161" x2="58898" y2="42161"/>
                        <a14:foregroundMark x1="38559" y1="37076" x2="38559" y2="37076"/>
                        <a14:foregroundMark x1="34322" y1="20763" x2="34322" y2="20763"/>
                        <a14:foregroundMark x1="37924" y1="18220" x2="37924" y2="18220"/>
                        <a14:foregroundMark x1="20975" y1="29025" x2="20975" y2="29025"/>
                        <a14:foregroundMark x1="18644" y1="26695" x2="18644" y2="26695"/>
                        <a14:foregroundMark x1="21822" y1="25212" x2="21822" y2="25212"/>
                        <a14:foregroundMark x1="43856" y1="42373" x2="43856" y2="42373"/>
                        <a14:foregroundMark x1="69915" y1="74576" x2="69915" y2="74576"/>
                        <a14:foregroundMark x1="22881" y1="34110" x2="22881" y2="34110"/>
                        <a14:foregroundMark x1="24788" y1="44492" x2="24788" y2="44492"/>
                        <a14:foregroundMark x1="32627" y1="29237" x2="32627" y2="29237"/>
                        <a14:foregroundMark x1="29449" y1="34110" x2="29449" y2="34110"/>
                        <a14:foregroundMark x1="23093" y1="40678" x2="23093" y2="40678"/>
                        <a14:foregroundMark x1="37288" y1="25212" x2="37288" y2="25212"/>
                        <a14:foregroundMark x1="27542" y1="25212" x2="27542" y2="25212"/>
                        <a14:foregroundMark x1="19068" y1="41525" x2="19068" y2="41525"/>
                        <a14:foregroundMark x1="15466" y1="39195" x2="15466" y2="39195"/>
                        <a14:foregroundMark x1="52542" y1="25424" x2="52542" y2="25424"/>
                        <a14:foregroundMark x1="57839" y1="16949" x2="57839" y2="16949"/>
                        <a14:foregroundMark x1="42797" y1="16314" x2="42797" y2="16314"/>
                        <a14:foregroundMark x1="31144" y1="44703" x2="31144" y2="44703"/>
                        <a14:foregroundMark x1="21186" y1="50212" x2="21186" y2="50212"/>
                        <a14:foregroundMark x1="29237" y1="53390" x2="29237" y2="53390"/>
                        <a14:foregroundMark x1="51059" y1="15254" x2="51059" y2="15254"/>
                        <a14:foregroundMark x1="61864" y1="47881" x2="61864" y2="47881"/>
                        <a14:foregroundMark x1="72246" y1="51059" x2="72246" y2="51059"/>
                        <a14:foregroundMark x1="21610" y1="32627" x2="21610" y2="32627"/>
                        <a14:foregroundMark x1="37288" y1="42585" x2="37288" y2="42585"/>
                        <a14:backgroundMark x1="11653" y1="10169" x2="11653" y2="101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4079" y="103198"/>
            <a:ext cx="704976" cy="7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7715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7925C3F1A13A4FB641844E4B392281" ma:contentTypeVersion="" ma:contentTypeDescription="Create a new document." ma:contentTypeScope="" ma:versionID="5324144b52c2c562ae95c56d11753a47">
  <xsd:schema xmlns:xsd="http://www.w3.org/2001/XMLSchema" xmlns:xs="http://www.w3.org/2001/XMLSchema" xmlns:p="http://schemas.microsoft.com/office/2006/metadata/properties" xmlns:ns2="9cc22b87-2346-4de0-b904-6e681334ced1" xmlns:ns3="eb96e5b4-dd72-4ec6-ae68-5117bd2797bc" targetNamespace="http://schemas.microsoft.com/office/2006/metadata/properties" ma:root="true" ma:fieldsID="4214effec5d53e498d3054745507bd96" ns2:_="" ns3:_="">
    <xsd:import namespace="9cc22b87-2346-4de0-b904-6e681334ced1"/>
    <xsd:import namespace="eb96e5b4-dd72-4ec6-ae68-5117bd2797b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22b87-2346-4de0-b904-6e681334ce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E11C461-F8D2-41D4-8566-C29AAAACBAFF}" ma:internalName="TaxCatchAll" ma:showField="CatchAllData" ma:web="{30dc8c4c-ac65-4820-ab2b-07e5342af74e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6e5b4-dd72-4ec6-ae68-5117bd279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be4a8df-0181-4d53-b31d-0dd7acdb1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c22b87-2346-4de0-b904-6e681334ced1" xsi:nil="true"/>
    <lcf76f155ced4ddcb4097134ff3c332f xmlns="eb96e5b4-dd72-4ec6-ae68-5117bd2797b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40C329-AE21-4481-BA1C-47AF1551990C}"/>
</file>

<file path=customXml/itemProps2.xml><?xml version="1.0" encoding="utf-8"?>
<ds:datastoreItem xmlns:ds="http://schemas.openxmlformats.org/officeDocument/2006/customXml" ds:itemID="{17A75E8B-782F-452E-9021-AFECCCC1F5C9}"/>
</file>

<file path=customXml/itemProps3.xml><?xml version="1.0" encoding="utf-8"?>
<ds:datastoreItem xmlns:ds="http://schemas.openxmlformats.org/officeDocument/2006/customXml" ds:itemID="{1161751F-7F21-49AD-B515-D5DDF5C441C1}"/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608</TotalTime>
  <Words>312</Words>
  <Application>Microsoft Office PowerPoint</Application>
  <PresentationFormat>Widescreen</PresentationFormat>
  <Paragraphs>106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Comic Sans MS</vt:lpstr>
      <vt:lpstr>Corbel</vt:lpstr>
      <vt:lpstr>Times New Roman</vt:lpstr>
      <vt:lpstr>Wingdings 2</vt:lpstr>
      <vt:lpstr>Frame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Knowledge Organisers</dc:title>
  <dc:creator>sharries</dc:creator>
  <cp:lastModifiedBy>gedwards-cole</cp:lastModifiedBy>
  <cp:revision>118</cp:revision>
  <dcterms:created xsi:type="dcterms:W3CDTF">2021-09-06T17:58:28Z</dcterms:created>
  <dcterms:modified xsi:type="dcterms:W3CDTF">2024-08-27T16:46:34Z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0x0101001B7925C3F1A13A4FB641844E4B392281</vt:lpwstr>
  </property>
</Properties>
</file>