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3"/>
  </p:notesMasterIdLst>
  <p:sldIdLst>
    <p:sldId id="28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79A55-E2D7-4848-B769-B950A5848156}" type="datetimeFigureOut">
              <a:rPr lang="en-GB" smtClean="0"/>
              <a:t>27/08/2024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3569F-8C62-414F-90AE-C840641443A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335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8662" y="151746"/>
            <a:ext cx="1212129" cy="840846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359112"/>
              </p:ext>
            </p:extLst>
          </p:nvPr>
        </p:nvGraphicFramePr>
        <p:xfrm>
          <a:off x="193427" y="1127245"/>
          <a:ext cx="11653517" cy="556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4193">
                  <a:extLst>
                    <a:ext uri="{9D8B030D-6E8A-4147-A177-3AD203B41FA5}">
                      <a16:colId xmlns:a16="http://schemas.microsoft.com/office/drawing/2014/main" val="4230393319"/>
                    </a:ext>
                  </a:extLst>
                </a:gridCol>
                <a:gridCol w="1676554">
                  <a:extLst>
                    <a:ext uri="{9D8B030D-6E8A-4147-A177-3AD203B41FA5}">
                      <a16:colId xmlns:a16="http://schemas.microsoft.com/office/drawing/2014/main" val="3698574282"/>
                    </a:ext>
                  </a:extLst>
                </a:gridCol>
                <a:gridCol w="1676554">
                  <a:extLst>
                    <a:ext uri="{9D8B030D-6E8A-4147-A177-3AD203B41FA5}">
                      <a16:colId xmlns:a16="http://schemas.microsoft.com/office/drawing/2014/main" val="1643086541"/>
                    </a:ext>
                  </a:extLst>
                </a:gridCol>
                <a:gridCol w="1676554">
                  <a:extLst>
                    <a:ext uri="{9D8B030D-6E8A-4147-A177-3AD203B41FA5}">
                      <a16:colId xmlns:a16="http://schemas.microsoft.com/office/drawing/2014/main" val="1745789947"/>
                    </a:ext>
                  </a:extLst>
                </a:gridCol>
                <a:gridCol w="1676554">
                  <a:extLst>
                    <a:ext uri="{9D8B030D-6E8A-4147-A177-3AD203B41FA5}">
                      <a16:colId xmlns:a16="http://schemas.microsoft.com/office/drawing/2014/main" val="868569044"/>
                    </a:ext>
                  </a:extLst>
                </a:gridCol>
                <a:gridCol w="1676554">
                  <a:extLst>
                    <a:ext uri="{9D8B030D-6E8A-4147-A177-3AD203B41FA5}">
                      <a16:colId xmlns:a16="http://schemas.microsoft.com/office/drawing/2014/main" val="2300933576"/>
                    </a:ext>
                  </a:extLst>
                </a:gridCol>
                <a:gridCol w="1676554">
                  <a:extLst>
                    <a:ext uri="{9D8B030D-6E8A-4147-A177-3AD203B41FA5}">
                      <a16:colId xmlns:a16="http://schemas.microsoft.com/office/drawing/2014/main" val="2101650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Autumn</a:t>
                      </a:r>
                      <a:r>
                        <a:rPr lang="en-GB" sz="110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 1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Autumn</a:t>
                      </a:r>
                      <a:r>
                        <a:rPr lang="en-GB" sz="110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 2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Spring 1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Spring 2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Summer 1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Summer 2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302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English</a:t>
                      </a:r>
                      <a:r>
                        <a:rPr lang="en-GB" sz="11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/>
                      </a:r>
                      <a:br>
                        <a:rPr lang="en-GB" sz="11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</a:b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Reading 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Reading 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Reading 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Reading 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Reading 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Reading 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3404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Maths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Place Value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Addition 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Subtraction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Money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Length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Perimeter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Multiplication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Division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Mass and Capacity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Shape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Fractions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Time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aseline="0" smtClean="0">
                          <a:latin typeface="Comic Sans MS" panose="030F0702030302020204" pitchFamily="66" charset="0"/>
                        </a:rPr>
                        <a:t>Fractions</a:t>
                      </a:r>
                    </a:p>
                    <a:p>
                      <a:pPr algn="ctr"/>
                      <a:r>
                        <a:rPr lang="en-GB" sz="1100" baseline="0" dirty="0" smtClean="0">
                          <a:latin typeface="Comic Sans MS" panose="030F0702030302020204" pitchFamily="66" charset="0"/>
                        </a:rPr>
                        <a:t>Statistics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1679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Science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Animals</a:t>
                      </a: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, including humans​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​Animals</a:t>
                      </a: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, including humans​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Forces </a:t>
                      </a: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and magnets​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Rocks</a:t>
                      </a: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​Plants</a:t>
                      </a: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​​Light</a:t>
                      </a: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3650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History</a:t>
                      </a:r>
                      <a:r>
                        <a:rPr lang="en-GB" sz="110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 and Geography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Stone Age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Iron Age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UK Regions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Ancient Egypt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Water Cycle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Ancient Greece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Art and </a:t>
                      </a:r>
                    </a:p>
                    <a:p>
                      <a:r>
                        <a:rPr lang="en-GB" sz="110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Design and Technology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Drawing: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Emma</a:t>
                      </a:r>
                      <a:r>
                        <a:rPr lang="en-GB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Fitzpatrick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Food and Nutrition: Eating Seasonally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Sculpture:</a:t>
                      </a:r>
                      <a:r>
                        <a:rPr lang="en-GB" sz="1100" baseline="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Carole Peace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Construction: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Castles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Painting: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 Gogh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Textiles: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Cushions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2546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Religion</a:t>
                      </a:r>
                      <a:r>
                        <a:rPr lang="en-GB" sz="110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 and Worldviews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What makes us human?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Where do morals come from?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aseline="0" dirty="0" smtClean="0">
                          <a:latin typeface="Comic Sans MS" panose="030F0702030302020204" pitchFamily="66" charset="0"/>
                        </a:rPr>
                        <a:t>Is scripture central to religion?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What happens</a:t>
                      </a:r>
                      <a:r>
                        <a:rPr lang="en-GB" sz="1100" baseline="0" dirty="0" smtClean="0">
                          <a:latin typeface="Comic Sans MS" panose="030F0702030302020204" pitchFamily="66" charset="0"/>
                        </a:rPr>
                        <a:t> if we do wrong?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Why</a:t>
                      </a:r>
                      <a:r>
                        <a:rPr lang="en-GB" sz="1100" baseline="0" dirty="0" smtClean="0">
                          <a:latin typeface="Comic Sans MS" panose="030F0702030302020204" pitchFamily="66" charset="0"/>
                        </a:rPr>
                        <a:t> is water symbolic?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Why</a:t>
                      </a:r>
                      <a:r>
                        <a:rPr lang="en-GB" sz="1100" baseline="0" dirty="0" smtClean="0">
                          <a:latin typeface="Comic Sans MS" panose="030F0702030302020204" pitchFamily="66" charset="0"/>
                        </a:rPr>
                        <a:t> is fire used ceremonially? 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8224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PSHE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Being Me In My</a:t>
                      </a:r>
                      <a:r>
                        <a:rPr lang="en-GB" sz="1100" baseline="0" dirty="0" smtClean="0">
                          <a:latin typeface="Comic Sans MS" panose="030F0702030302020204" pitchFamily="66" charset="0"/>
                        </a:rPr>
                        <a:t> World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Celebrating Difference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Healthy 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Staying Safe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Relationships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Changing Me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06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Computing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Connecting Computers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Animation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Digital Writing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Branching Databases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Desktop Publishing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Events and Actions in Programs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7736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Physical</a:t>
                      </a:r>
                      <a:r>
                        <a:rPr lang="en-GB" sz="110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 Education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aseline="0" dirty="0" smtClean="0">
                          <a:latin typeface="Comic Sans MS" panose="030F0702030302020204" pitchFamily="66" charset="0"/>
                        </a:rPr>
                        <a:t>Ball Skills /</a:t>
                      </a:r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 Fundamentals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Basketball / Yoga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OAA </a:t>
                      </a:r>
                      <a:r>
                        <a:rPr lang="en-GB" sz="1100" baseline="0" dirty="0" smtClean="0">
                          <a:latin typeface="Comic Sans MS" panose="030F0702030302020204" pitchFamily="66" charset="0"/>
                        </a:rPr>
                        <a:t>/ Football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Dance / Tag</a:t>
                      </a:r>
                      <a:r>
                        <a:rPr lang="en-GB" sz="1100" baseline="0" dirty="0" smtClean="0">
                          <a:latin typeface="Comic Sans MS" panose="030F0702030302020204" pitchFamily="66" charset="0"/>
                        </a:rPr>
                        <a:t> Rugby</a:t>
                      </a:r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  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Athletics</a:t>
                      </a:r>
                      <a:r>
                        <a:rPr lang="en-GB" sz="11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/ Tennis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Gymnastics </a:t>
                      </a:r>
                      <a:r>
                        <a:rPr lang="en-GB" sz="1100" smtClean="0">
                          <a:latin typeface="Comic Sans MS" panose="030F0702030302020204" pitchFamily="66" charset="0"/>
                        </a:rPr>
                        <a:t>/ Golf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0221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Music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Writing Music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Playing in a Band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Compose Using Your Imagination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More Musical Styles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Enjoying Improvisation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Opening Night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2683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French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Core Unit 1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Core Unit 2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Comic Sans MS" panose="030F0702030302020204" pitchFamily="66" charset="0"/>
                        </a:rPr>
                        <a:t>Core Unit 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03643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60425" y="699822"/>
            <a:ext cx="6319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007AD6"/>
                </a:solidFill>
                <a:latin typeface="Comic Sans MS" panose="030F0702030302020204" pitchFamily="66" charset="0"/>
              </a:rPr>
              <a:t>Year 3 Long Term Plan 2024 – 2025</a:t>
            </a:r>
          </a:p>
        </p:txBody>
      </p:sp>
      <p:pic>
        <p:nvPicPr>
          <p:cNvPr id="7" name="Google Shape;195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62479" y="124505"/>
            <a:ext cx="619200" cy="891071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5144" y="151746"/>
            <a:ext cx="1159674" cy="902422"/>
          </a:xfrm>
          <a:prstGeom prst="rect">
            <a:avLst/>
          </a:prstGeom>
        </p:spPr>
      </p:pic>
      <p:pic>
        <p:nvPicPr>
          <p:cNvPr id="8" name="Picture 7" descr="The water cycle: That's Chemistry! | Resource | RSC Educat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11" y="151746"/>
            <a:ext cx="1440875" cy="716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4" descr="https://images-na.ssl-images-amazon.com/images/I/61XgpKlq1YL._SX321_BO1,204,203,200_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1147">
            <a:off x="3188402" y="176670"/>
            <a:ext cx="522511" cy="807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72524" y="151746"/>
            <a:ext cx="1432013" cy="9459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119" b="97881" l="1059" r="98517">
                        <a14:foregroundMark x1="39407" y1="42585" x2="39407" y2="42585"/>
                        <a14:foregroundMark x1="76483" y1="44068" x2="76483" y2="44068"/>
                        <a14:foregroundMark x1="16525" y1="55085" x2="16525" y2="55085"/>
                        <a14:foregroundMark x1="41314" y1="42797" x2="41314" y2="42797"/>
                        <a14:foregroundMark x1="83898" y1="45339" x2="83898" y2="45339"/>
                        <a14:foregroundMark x1="14831" y1="62500" x2="14831" y2="62500"/>
                        <a14:foregroundMark x1="18856" y1="65678" x2="18856" y2="65678"/>
                        <a14:foregroundMark x1="19915" y1="69915" x2="19915" y2="69915"/>
                        <a14:foregroundMark x1="28178" y1="74153" x2="28178" y2="74153"/>
                        <a14:foregroundMark x1="27966" y1="76907" x2="27966" y2="76907"/>
                        <a14:foregroundMark x1="31992" y1="78390" x2="31992" y2="78390"/>
                        <a14:foregroundMark x1="33686" y1="76271" x2="33686" y2="76271"/>
                        <a14:foregroundMark x1="37712" y1="81356" x2="37712" y2="81356"/>
                        <a14:foregroundMark x1="40678" y1="81780" x2="40678" y2="81780"/>
                        <a14:foregroundMark x1="42161" y1="84110" x2="42161" y2="84110"/>
                        <a14:foregroundMark x1="49788" y1="80297" x2="49788" y2="80297"/>
                        <a14:foregroundMark x1="54661" y1="81780" x2="54661" y2="81780"/>
                        <a14:foregroundMark x1="60805" y1="79237" x2="60805" y2="79237"/>
                        <a14:foregroundMark x1="69068" y1="77331" x2="69068" y2="77331"/>
                        <a14:foregroundMark x1="72458" y1="73305" x2="72458" y2="73305"/>
                        <a14:foregroundMark x1="78814" y1="66737" x2="78814" y2="66737"/>
                        <a14:foregroundMark x1="80720" y1="63136" x2="80720" y2="63136"/>
                        <a14:foregroundMark x1="56356" y1="55720" x2="56356" y2="55720"/>
                        <a14:foregroundMark x1="60805" y1="43008" x2="60805" y2="43008"/>
                        <a14:foregroundMark x1="47881" y1="42373" x2="47881" y2="42373"/>
                        <a14:foregroundMark x1="58898" y1="42161" x2="58898" y2="42161"/>
                        <a14:foregroundMark x1="38559" y1="37076" x2="38559" y2="37076"/>
                        <a14:foregroundMark x1="34322" y1="20763" x2="34322" y2="20763"/>
                        <a14:foregroundMark x1="37924" y1="18220" x2="37924" y2="18220"/>
                        <a14:foregroundMark x1="20975" y1="29025" x2="20975" y2="29025"/>
                        <a14:foregroundMark x1="18644" y1="26695" x2="18644" y2="26695"/>
                        <a14:foregroundMark x1="21822" y1="25212" x2="21822" y2="25212"/>
                        <a14:foregroundMark x1="43856" y1="42373" x2="43856" y2="42373"/>
                        <a14:foregroundMark x1="69915" y1="74576" x2="69915" y2="74576"/>
                        <a14:foregroundMark x1="22881" y1="34110" x2="22881" y2="34110"/>
                        <a14:foregroundMark x1="24788" y1="44492" x2="24788" y2="44492"/>
                        <a14:foregroundMark x1="32627" y1="29237" x2="32627" y2="29237"/>
                        <a14:foregroundMark x1="29449" y1="34110" x2="29449" y2="34110"/>
                        <a14:foregroundMark x1="23093" y1="40678" x2="23093" y2="40678"/>
                        <a14:foregroundMark x1="37288" y1="25212" x2="37288" y2="25212"/>
                        <a14:foregroundMark x1="27542" y1="25212" x2="27542" y2="25212"/>
                        <a14:foregroundMark x1="19068" y1="41525" x2="19068" y2="41525"/>
                        <a14:foregroundMark x1="15466" y1="39195" x2="15466" y2="39195"/>
                        <a14:foregroundMark x1="52542" y1="25424" x2="52542" y2="25424"/>
                        <a14:foregroundMark x1="57839" y1="16949" x2="57839" y2="16949"/>
                        <a14:foregroundMark x1="42797" y1="16314" x2="42797" y2="16314"/>
                        <a14:foregroundMark x1="31144" y1="44703" x2="31144" y2="44703"/>
                        <a14:foregroundMark x1="21186" y1="50212" x2="21186" y2="50212"/>
                        <a14:foregroundMark x1="29237" y1="53390" x2="29237" y2="53390"/>
                        <a14:foregroundMark x1="51059" y1="15254" x2="51059" y2="15254"/>
                        <a14:foregroundMark x1="61864" y1="47881" x2="61864" y2="47881"/>
                        <a14:foregroundMark x1="72246" y1="51059" x2="72246" y2="51059"/>
                        <a14:foregroundMark x1="21610" y1="32627" x2="21610" y2="32627"/>
                        <a14:foregroundMark x1="37288" y1="42585" x2="37288" y2="42585"/>
                        <a14:backgroundMark x1="11653" y1="10169" x2="11653" y2="1016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52561" y="73502"/>
            <a:ext cx="704976" cy="70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4415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7925C3F1A13A4FB641844E4B392281" ma:contentTypeVersion="" ma:contentTypeDescription="Create a new document." ma:contentTypeScope="" ma:versionID="5324144b52c2c562ae95c56d11753a47">
  <xsd:schema xmlns:xsd="http://www.w3.org/2001/XMLSchema" xmlns:xs="http://www.w3.org/2001/XMLSchema" xmlns:p="http://schemas.microsoft.com/office/2006/metadata/properties" xmlns:ns2="9cc22b87-2346-4de0-b904-6e681334ced1" xmlns:ns3="eb96e5b4-dd72-4ec6-ae68-5117bd2797bc" targetNamespace="http://schemas.microsoft.com/office/2006/metadata/properties" ma:root="true" ma:fieldsID="4214effec5d53e498d3054745507bd96" ns2:_="" ns3:_="">
    <xsd:import namespace="9cc22b87-2346-4de0-b904-6e681334ced1"/>
    <xsd:import namespace="eb96e5b4-dd72-4ec6-ae68-5117bd2797b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22b87-2346-4de0-b904-6e681334ce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E11C461-F8D2-41D4-8566-C29AAAACBAFF}" ma:internalName="TaxCatchAll" ma:showField="CatchAllData" ma:web="{30dc8c4c-ac65-4820-ab2b-07e5342af74e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96e5b4-dd72-4ec6-ae68-5117bd2797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e4a8df-0181-4d53-b31d-0dd7acdb18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c22b87-2346-4de0-b904-6e681334ced1" xsi:nil="true"/>
    <lcf76f155ced4ddcb4097134ff3c332f xmlns="eb96e5b4-dd72-4ec6-ae68-5117bd2797b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24B0C1A-72AB-4B32-95DD-B156B58554F8}"/>
</file>

<file path=customXml/itemProps2.xml><?xml version="1.0" encoding="utf-8"?>
<ds:datastoreItem xmlns:ds="http://schemas.openxmlformats.org/officeDocument/2006/customXml" ds:itemID="{2CDDAB89-6142-4900-9110-22C30EC675C2}"/>
</file>

<file path=customXml/itemProps3.xml><?xml version="1.0" encoding="utf-8"?>
<ds:datastoreItem xmlns:ds="http://schemas.openxmlformats.org/officeDocument/2006/customXml" ds:itemID="{BA187110-80C9-436A-8373-97F69795150F}"/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678</TotalTime>
  <Words>269</Words>
  <Application>Microsoft Office PowerPoint</Application>
  <PresentationFormat>Widescreen</PresentationFormat>
  <Paragraphs>108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Comic Sans MS</vt:lpstr>
      <vt:lpstr>Corbel</vt:lpstr>
      <vt:lpstr>Times New Roman</vt:lpstr>
      <vt:lpstr>Wingdings 2</vt:lpstr>
      <vt:lpstr>Frame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Knowledge Organisers</dc:title>
  <dc:creator>sharries</dc:creator>
  <cp:lastModifiedBy>gedwards-cole</cp:lastModifiedBy>
  <cp:revision>137</cp:revision>
  <dcterms:created xsi:type="dcterms:W3CDTF">2021-09-06T17:58:28Z</dcterms:created>
  <dcterms:modified xsi:type="dcterms:W3CDTF">2024-08-27T16:46:41Z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0x0101001B7925C3F1A13A4FB641844E4B392281</vt:lpwstr>
  </property>
</Properties>
</file>