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6"/>
  </p:notesMasterIdLst>
  <p:sldIdLst>
    <p:sldId id="27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5E0183-E872-A9FB-CBF4-A5D76F19CE90}" v="34" dt="2024-08-28T08:30:17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Whitehouse" userId="S::cwhitehouse@swallowdale.bepschools.org::46c41a01-2513-42da-a92e-a20d569b5fbf" providerId="AD" clId="Web-{AD5E0183-E872-A9FB-CBF4-A5D76F19CE90}"/>
    <pc:docChg chg="modSld">
      <pc:chgData name="Claire Whitehouse" userId="S::cwhitehouse@swallowdale.bepschools.org::46c41a01-2513-42da-a92e-a20d569b5fbf" providerId="AD" clId="Web-{AD5E0183-E872-A9FB-CBF4-A5D76F19CE90}" dt="2024-08-28T08:29:08.302" v="27"/>
      <pc:docMkLst>
        <pc:docMk/>
      </pc:docMkLst>
      <pc:sldChg chg="modSp">
        <pc:chgData name="Claire Whitehouse" userId="S::cwhitehouse@swallowdale.bepschools.org::46c41a01-2513-42da-a92e-a20d569b5fbf" providerId="AD" clId="Web-{AD5E0183-E872-A9FB-CBF4-A5D76F19CE90}" dt="2024-08-28T08:29:08.302" v="27"/>
        <pc:sldMkLst>
          <pc:docMk/>
          <pc:sldMk cId="3624331833" sldId="277"/>
        </pc:sldMkLst>
        <pc:graphicFrameChg chg="mod modGraphic">
          <ac:chgData name="Claire Whitehouse" userId="S::cwhitehouse@swallowdale.bepschools.org::46c41a01-2513-42da-a92e-a20d569b5fbf" providerId="AD" clId="Web-{AD5E0183-E872-A9FB-CBF4-A5D76F19CE90}" dt="2024-08-28T08:29:08.302" v="27"/>
          <ac:graphicFrameMkLst>
            <pc:docMk/>
            <pc:sldMk cId="3624331833" sldId="277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9A55-E2D7-4848-B769-B950A5848156}" type="datetimeFigureOut">
              <a:rPr lang="en-GB" smtClean="0"/>
              <a:t>28/08/2024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3569F-8C62-414F-90AE-C840641443A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3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740884"/>
              </p:ext>
            </p:extLst>
          </p:nvPr>
        </p:nvGraphicFramePr>
        <p:xfrm>
          <a:off x="243844" y="1189506"/>
          <a:ext cx="11653515" cy="56251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57">
                  <a:extLst>
                    <a:ext uri="{9D8B030D-6E8A-4147-A177-3AD203B41FA5}">
                      <a16:colId xmlns:a16="http://schemas.microsoft.com/office/drawing/2014/main" val="4230393319"/>
                    </a:ext>
                  </a:extLst>
                </a:gridCol>
                <a:gridCol w="1678093">
                  <a:extLst>
                    <a:ext uri="{9D8B030D-6E8A-4147-A177-3AD203B41FA5}">
                      <a16:colId xmlns:a16="http://schemas.microsoft.com/office/drawing/2014/main" val="3698574282"/>
                    </a:ext>
                  </a:extLst>
                </a:gridCol>
                <a:gridCol w="1678093">
                  <a:extLst>
                    <a:ext uri="{9D8B030D-6E8A-4147-A177-3AD203B41FA5}">
                      <a16:colId xmlns:a16="http://schemas.microsoft.com/office/drawing/2014/main" val="1643086541"/>
                    </a:ext>
                  </a:extLst>
                </a:gridCol>
                <a:gridCol w="1678093">
                  <a:extLst>
                    <a:ext uri="{9D8B030D-6E8A-4147-A177-3AD203B41FA5}">
                      <a16:colId xmlns:a16="http://schemas.microsoft.com/office/drawing/2014/main" val="1745789947"/>
                    </a:ext>
                  </a:extLst>
                </a:gridCol>
                <a:gridCol w="1678093">
                  <a:extLst>
                    <a:ext uri="{9D8B030D-6E8A-4147-A177-3AD203B41FA5}">
                      <a16:colId xmlns:a16="http://schemas.microsoft.com/office/drawing/2014/main" val="868569044"/>
                    </a:ext>
                  </a:extLst>
                </a:gridCol>
                <a:gridCol w="1678093">
                  <a:extLst>
                    <a:ext uri="{9D8B030D-6E8A-4147-A177-3AD203B41FA5}">
                      <a16:colId xmlns:a16="http://schemas.microsoft.com/office/drawing/2014/main" val="2300933576"/>
                    </a:ext>
                  </a:extLst>
                </a:gridCol>
                <a:gridCol w="1678093">
                  <a:extLst>
                    <a:ext uri="{9D8B030D-6E8A-4147-A177-3AD203B41FA5}">
                      <a16:colId xmlns:a16="http://schemas.microsoft.com/office/drawing/2014/main" val="2101650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1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2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Spring 1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Spring 2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Summer 1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Summer 2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302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English</a:t>
                      </a:r>
                      <a:br>
                        <a:rPr lang="en-GB" sz="110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</a:b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Reading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Reading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Reading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Reading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Reading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Reading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Writing including 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grammar, spelling and punctuation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404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Maths</a:t>
                      </a:r>
                    </a:p>
                    <a:p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Place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Value</a:t>
                      </a:r>
                    </a:p>
                    <a:p>
                      <a:pPr algn="ctr"/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Addition </a:t>
                      </a:r>
                    </a:p>
                    <a:p>
                      <a:pPr algn="ctr"/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Subtraction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Multiplication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/Division </a:t>
                      </a:r>
                    </a:p>
                    <a:p>
                      <a:pPr algn="ctr"/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Shape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Fractions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/>
                        </a:rPr>
                        <a:t>Multiplication/</a:t>
                      </a:r>
                      <a:r>
                        <a:rPr lang="en-GB" sz="1100" baseline="0" dirty="0">
                          <a:latin typeface="Comic Sans MS"/>
                        </a:rPr>
                        <a:t>Division </a:t>
                      </a:r>
                    </a:p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Fractions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Perimeter and Area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Decimals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Percentages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Volume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Position and Direction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Decimals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Converting Units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Negative Numbers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Statistics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67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Science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​Forces and Magnets​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​Earth and Space​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​Materials​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​Materials​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Living things and their habitats​ 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​​ Animals, including humans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3650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History</a:t>
                      </a:r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and Geography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Comic Sans MS" panose="030F0702030302020204" pitchFamily="66" charset="0"/>
                        </a:rPr>
                        <a:t>Climate</a:t>
                      </a:r>
                      <a:r>
                        <a:rPr lang="en-GB" sz="1100" b="0" i="0" baseline="0" dirty="0">
                          <a:effectLst/>
                          <a:latin typeface="Comic Sans MS" panose="030F0702030302020204" pitchFamily="66" charset="0"/>
                        </a:rPr>
                        <a:t> Zones</a:t>
                      </a:r>
                      <a:endParaRPr lang="en-GB" sz="1100" b="0" i="0" dirty="0"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Comic Sans MS" panose="030F0702030302020204" pitchFamily="66" charset="0"/>
                        </a:rPr>
                        <a:t>Ancient Maya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effectLst/>
                          <a:latin typeface="Comic Sans MS" panose="030F0702030302020204" pitchFamily="66" charset="0"/>
                        </a:rPr>
                        <a:t>Economic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Crime and Punishment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effectLst/>
                          <a:latin typeface="Comic Sans MS" panose="030F0702030302020204" pitchFamily="66" charset="0"/>
                        </a:rPr>
                        <a:t>North America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Richard III: Dynasty, Death and Discovery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157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Art and </a:t>
                      </a:r>
                    </a:p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Design and Technology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Drawing: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Olivier Leger 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Mechanisms: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Electronic Cards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Painting: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Paul Wright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Textiles: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Stuffed Toy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Collage: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Coyle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and Nutrition:</a:t>
                      </a:r>
                      <a:r>
                        <a:rPr lang="en-GB" sz="1100" baseline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Improving a Pie Recipe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254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Religion</a:t>
                      </a:r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and Worldviews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Why do people have to stand up for what they believe in?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Why doesn’t Christianity always look the same?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What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happens when we die?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What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happens when we die?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Who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should be in charge?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Why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are some places in the world significant?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822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PSHE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Being Me In My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 World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Celebrating Difference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100" dirty="0">
                          <a:latin typeface="Comic Sans MS"/>
                        </a:rPr>
                        <a:t>Staying Safe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100" dirty="0">
                          <a:latin typeface="Comic Sans MS"/>
                        </a:rPr>
                        <a:t>Healthy Me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Relationships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Changing 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06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Computing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Systems and Searching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 Production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Selection in Physical Computing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Flat</a:t>
                      </a:r>
                      <a:r>
                        <a:rPr lang="en-GB" sz="1100" baseline="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file Data Bases</a:t>
                      </a:r>
                      <a:endParaRPr lang="en-GB" sz="11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 to Vector Graphics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Selection in Quizzes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773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Physical</a:t>
                      </a:r>
                      <a:r>
                        <a:rPr lang="en-GB" sz="1100" b="1" baseline="0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 Education</a:t>
                      </a:r>
                      <a:endParaRPr lang="en-GB" sz="1100" b="1" dirty="0">
                        <a:solidFill>
                          <a:srgbClr val="0070C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Basketball </a:t>
                      </a:r>
                      <a:r>
                        <a:rPr lang="en-GB" sz="1100" baseline="0" dirty="0">
                          <a:latin typeface="Comic Sans MS" panose="030F0702030302020204" pitchFamily="66" charset="0"/>
                        </a:rPr>
                        <a:t>/ Fitness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OAA / Gymnastics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Yoga / Football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/>
                        </a:rPr>
                        <a:t>Athletics / Cricket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Swimming / Netball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Swimming / Golf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0221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Music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Getting Started with Music Tech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Sing and Play in Different Styles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Composing and Chords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Enjoying Musical Styles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Freedom to Improvise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Battle of the Bands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2683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French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Food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Hobbies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 panose="030F0702030302020204" pitchFamily="66" charset="0"/>
                        </a:rPr>
                        <a:t>All Around Me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03643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5156" y="676605"/>
            <a:ext cx="6319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7AD6"/>
                </a:solidFill>
                <a:latin typeface="Comic Sans MS" panose="030F0702030302020204" pitchFamily="66" charset="0"/>
              </a:rPr>
              <a:t>Year 5 Long Term Plan 2024 – 2025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5170" y="228645"/>
            <a:ext cx="1952189" cy="919626"/>
          </a:xfrm>
          <a:prstGeom prst="rect">
            <a:avLst/>
          </a:prstGeom>
        </p:spPr>
      </p:pic>
      <p:pic>
        <p:nvPicPr>
          <p:cNvPr id="11" name="Picture 2" descr="Hidden Figure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1" r="10071"/>
          <a:stretch/>
        </p:blipFill>
        <p:spPr bwMode="auto">
          <a:xfrm rot="20754223">
            <a:off x="365824" y="166563"/>
            <a:ext cx="769472" cy="985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5097" y="228645"/>
            <a:ext cx="1164261" cy="841952"/>
          </a:xfrm>
          <a:prstGeom prst="rect">
            <a:avLst/>
          </a:prstGeom>
        </p:spPr>
      </p:pic>
      <p:pic>
        <p:nvPicPr>
          <p:cNvPr id="1030" name="Picture 6" descr="International Fairtrade Certification Mark - Wikipedia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89"/>
          <a:stretch/>
        </p:blipFill>
        <p:spPr bwMode="auto">
          <a:xfrm>
            <a:off x="8455934" y="346554"/>
            <a:ext cx="639815" cy="78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119" b="97881" l="1059" r="98517">
                        <a14:foregroundMark x1="39407" y1="42585" x2="39407" y2="42585"/>
                        <a14:foregroundMark x1="76483" y1="44068" x2="76483" y2="44068"/>
                        <a14:foregroundMark x1="16525" y1="55085" x2="16525" y2="55085"/>
                        <a14:foregroundMark x1="41314" y1="42797" x2="41314" y2="42797"/>
                        <a14:foregroundMark x1="83898" y1="45339" x2="83898" y2="45339"/>
                        <a14:foregroundMark x1="14831" y1="62500" x2="14831" y2="62500"/>
                        <a14:foregroundMark x1="18856" y1="65678" x2="18856" y2="65678"/>
                        <a14:foregroundMark x1="19915" y1="69915" x2="19915" y2="69915"/>
                        <a14:foregroundMark x1="28178" y1="74153" x2="28178" y2="74153"/>
                        <a14:foregroundMark x1="27966" y1="76907" x2="27966" y2="76907"/>
                        <a14:foregroundMark x1="31992" y1="78390" x2="31992" y2="78390"/>
                        <a14:foregroundMark x1="33686" y1="76271" x2="33686" y2="76271"/>
                        <a14:foregroundMark x1="37712" y1="81356" x2="37712" y2="81356"/>
                        <a14:foregroundMark x1="40678" y1="81780" x2="40678" y2="81780"/>
                        <a14:foregroundMark x1="42161" y1="84110" x2="42161" y2="84110"/>
                        <a14:foregroundMark x1="49788" y1="80297" x2="49788" y2="80297"/>
                        <a14:foregroundMark x1="54661" y1="81780" x2="54661" y2="81780"/>
                        <a14:foregroundMark x1="60805" y1="79237" x2="60805" y2="79237"/>
                        <a14:foregroundMark x1="69068" y1="77331" x2="69068" y2="77331"/>
                        <a14:foregroundMark x1="72458" y1="73305" x2="72458" y2="73305"/>
                        <a14:foregroundMark x1="78814" y1="66737" x2="78814" y2="66737"/>
                        <a14:foregroundMark x1="80720" y1="63136" x2="80720" y2="63136"/>
                        <a14:foregroundMark x1="56356" y1="55720" x2="56356" y2="55720"/>
                        <a14:foregroundMark x1="60805" y1="43008" x2="60805" y2="43008"/>
                        <a14:foregroundMark x1="47881" y1="42373" x2="47881" y2="42373"/>
                        <a14:foregroundMark x1="58898" y1="42161" x2="58898" y2="42161"/>
                        <a14:foregroundMark x1="38559" y1="37076" x2="38559" y2="37076"/>
                        <a14:foregroundMark x1="34322" y1="20763" x2="34322" y2="20763"/>
                        <a14:foregroundMark x1="37924" y1="18220" x2="37924" y2="18220"/>
                        <a14:foregroundMark x1="20975" y1="29025" x2="20975" y2="29025"/>
                        <a14:foregroundMark x1="18644" y1="26695" x2="18644" y2="26695"/>
                        <a14:foregroundMark x1="21822" y1="25212" x2="21822" y2="25212"/>
                        <a14:foregroundMark x1="43856" y1="42373" x2="43856" y2="42373"/>
                        <a14:foregroundMark x1="69915" y1="74576" x2="69915" y2="74576"/>
                        <a14:foregroundMark x1="22881" y1="34110" x2="22881" y2="34110"/>
                        <a14:foregroundMark x1="24788" y1="44492" x2="24788" y2="44492"/>
                        <a14:foregroundMark x1="32627" y1="29237" x2="32627" y2="29237"/>
                        <a14:foregroundMark x1="29449" y1="34110" x2="29449" y2="34110"/>
                        <a14:foregroundMark x1="23093" y1="40678" x2="23093" y2="40678"/>
                        <a14:foregroundMark x1="37288" y1="25212" x2="37288" y2="25212"/>
                        <a14:foregroundMark x1="27542" y1="25212" x2="27542" y2="25212"/>
                        <a14:foregroundMark x1="19068" y1="41525" x2="19068" y2="41525"/>
                        <a14:foregroundMark x1="15466" y1="39195" x2="15466" y2="39195"/>
                        <a14:foregroundMark x1="52542" y1="25424" x2="52542" y2="25424"/>
                        <a14:foregroundMark x1="57839" y1="16949" x2="57839" y2="16949"/>
                        <a14:foregroundMark x1="42797" y1="16314" x2="42797" y2="16314"/>
                        <a14:foregroundMark x1="31144" y1="44703" x2="31144" y2="44703"/>
                        <a14:foregroundMark x1="21186" y1="50212" x2="21186" y2="50212"/>
                        <a14:foregroundMark x1="29237" y1="53390" x2="29237" y2="53390"/>
                        <a14:foregroundMark x1="51059" y1="15254" x2="51059" y2="15254"/>
                        <a14:foregroundMark x1="61864" y1="47881" x2="61864" y2="47881"/>
                        <a14:foregroundMark x1="72246" y1="51059" x2="72246" y2="51059"/>
                        <a14:foregroundMark x1="21610" y1="32627" x2="21610" y2="32627"/>
                        <a14:foregroundMark x1="37288" y1="42585" x2="37288" y2="42585"/>
                        <a14:backgroundMark x1="11653" y1="10169" x2="11653" y2="1016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05808" y="87698"/>
            <a:ext cx="704976" cy="7049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0946140">
            <a:off x="9201511" y="138749"/>
            <a:ext cx="637897" cy="1025763"/>
          </a:xfrm>
          <a:prstGeom prst="rect">
            <a:avLst/>
          </a:prstGeom>
        </p:spPr>
      </p:pic>
      <p:pic>
        <p:nvPicPr>
          <p:cNvPr id="15" name="Google Shape;104;p15"/>
          <p:cNvPicPr/>
          <p:nvPr/>
        </p:nvPicPr>
        <p:blipFill rotWithShape="1">
          <a:blip r:embed="rId9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4" b="12035"/>
          <a:stretch/>
        </p:blipFill>
        <p:spPr>
          <a:xfrm>
            <a:off x="2238024" y="129376"/>
            <a:ext cx="1300900" cy="9901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33183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c22b87-2346-4de0-b904-6e681334ced1" xsi:nil="true"/>
    <lcf76f155ced4ddcb4097134ff3c332f xmlns="eb96e5b4-dd72-4ec6-ae68-5117bd2797b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7925C3F1A13A4FB641844E4B392281" ma:contentTypeVersion="" ma:contentTypeDescription="Create a new document." ma:contentTypeScope="" ma:versionID="5324144b52c2c562ae95c56d11753a47">
  <xsd:schema xmlns:xsd="http://www.w3.org/2001/XMLSchema" xmlns:xs="http://www.w3.org/2001/XMLSchema" xmlns:p="http://schemas.microsoft.com/office/2006/metadata/properties" xmlns:ns2="9cc22b87-2346-4de0-b904-6e681334ced1" xmlns:ns3="eb96e5b4-dd72-4ec6-ae68-5117bd2797bc" targetNamespace="http://schemas.microsoft.com/office/2006/metadata/properties" ma:root="true" ma:fieldsID="4214effec5d53e498d3054745507bd96" ns2:_="" ns3:_="">
    <xsd:import namespace="9cc22b87-2346-4de0-b904-6e681334ced1"/>
    <xsd:import namespace="eb96e5b4-dd72-4ec6-ae68-5117bd2797b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22b87-2346-4de0-b904-6e681334ce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E11C461-F8D2-41D4-8566-C29AAAACBAFF}" ma:internalName="TaxCatchAll" ma:showField="CatchAllData" ma:web="{30dc8c4c-ac65-4820-ab2b-07e5342af74e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6e5b4-dd72-4ec6-ae68-5117bd2797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e4a8df-0181-4d53-b31d-0dd7acdb18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CDBD73-FEC4-4C55-B957-84D1CC4B593C}">
  <ds:schemaRefs>
    <ds:schemaRef ds:uri="http://schemas.microsoft.com/office/2006/metadata/properties"/>
    <ds:schemaRef ds:uri="http://schemas.microsoft.com/office/infopath/2007/PartnerControls"/>
    <ds:schemaRef ds:uri="9cc22b87-2346-4de0-b904-6e681334ced1"/>
    <ds:schemaRef ds:uri="eb96e5b4-dd72-4ec6-ae68-5117bd2797bc"/>
  </ds:schemaRefs>
</ds:datastoreItem>
</file>

<file path=customXml/itemProps2.xml><?xml version="1.0" encoding="utf-8"?>
<ds:datastoreItem xmlns:ds="http://schemas.openxmlformats.org/officeDocument/2006/customXml" ds:itemID="{2C4A03CB-CDE0-4F71-9115-32CB5D43E6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EAA117-DA4C-457B-9006-758799F615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c22b87-2346-4de0-b904-6e681334ced1"/>
    <ds:schemaRef ds:uri="eb96e5b4-dd72-4ec6-ae68-5117bd2797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787</TotalTime>
  <Words>312</Words>
  <Application>Microsoft Office PowerPoint</Application>
  <PresentationFormat>Widescreen</PresentationFormat>
  <Paragraphs>110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Frame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Knowledge Organisers</dc:title>
  <dc:creator>sharries</dc:creator>
  <cp:lastModifiedBy>gedwards-cole</cp:lastModifiedBy>
  <cp:revision>142</cp:revision>
  <dcterms:created xsi:type="dcterms:W3CDTF">2021-09-06T17:58:28Z</dcterms:created>
  <dcterms:modified xsi:type="dcterms:W3CDTF">2024-08-28T08:30:17Z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0x0101001B7925C3F1A13A4FB641844E4B392281</vt:lpwstr>
  </property>
  <property fmtid="{D5CDD505-2E9C-101B-9397-08002B2CF9AE}" pid="3" name="MediaServiceImageTags">
    <vt:lpwstr/>
  </property>
</Properties>
</file>