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"/>
  </p:notes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9A55-E2D7-4848-B769-B950A5848156}" type="datetimeFigureOut">
              <a:rPr lang="en-GB" smtClean="0"/>
              <a:t>27/08/2024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3569F-8C62-414F-90AE-C840641443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3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371901"/>
              </p:ext>
            </p:extLst>
          </p:nvPr>
        </p:nvGraphicFramePr>
        <p:xfrm>
          <a:off x="232297" y="1095505"/>
          <a:ext cx="11653516" cy="5690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6484">
                  <a:extLst>
                    <a:ext uri="{9D8B030D-6E8A-4147-A177-3AD203B41FA5}">
                      <a16:colId xmlns:a16="http://schemas.microsoft.com/office/drawing/2014/main" val="4230393319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3698574282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1643086541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1745789947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868569044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2300933576"/>
                    </a:ext>
                  </a:extLst>
                </a:gridCol>
                <a:gridCol w="1681172">
                  <a:extLst>
                    <a:ext uri="{9D8B030D-6E8A-4147-A177-3AD203B41FA5}">
                      <a16:colId xmlns:a16="http://schemas.microsoft.com/office/drawing/2014/main" val="210165020"/>
                    </a:ext>
                  </a:extLst>
                </a:gridCol>
              </a:tblGrid>
              <a:tr h="257842">
                <a:tc>
                  <a:txBody>
                    <a:bodyPr/>
                    <a:lstStyle/>
                    <a:p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1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2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1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2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1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2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02289"/>
                  </a:ext>
                </a:extLst>
              </a:tr>
              <a:tr h="758359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r>
                        <a:rPr lang="en-GB" sz="105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/>
                      </a:r>
                      <a:br>
                        <a:rPr lang="en-GB" sz="105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</a:b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Reading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404991"/>
                  </a:ext>
                </a:extLst>
              </a:tr>
              <a:tr h="591520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Place Value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Four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operations</a:t>
                      </a:r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Fractions,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Decimals and percentages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Converting units</a:t>
                      </a:r>
                      <a:endParaRPr lang="en-GB" sz="1050" dirty="0" smtClean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Shape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Position and Direction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Area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Perimeter Volume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Statistics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Ratio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Algebra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Consolidation</a:t>
                      </a:r>
                    </a:p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Problem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Solving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679045"/>
                  </a:ext>
                </a:extLst>
              </a:tr>
              <a:tr h="533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Electricity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Animals,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including humans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Living Things and Their Habitats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Adaptation, Evolution and Inheritance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Adaptation, Evolution and Inheritance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Light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3650762"/>
                  </a:ext>
                </a:extLst>
              </a:tr>
              <a:tr h="424681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History</a:t>
                      </a:r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Geography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Twentieth Century Conflict: WWII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Local Fieldwork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 Rights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Earthquakes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Volcanoes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Industrial Revolution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1572675"/>
                  </a:ext>
                </a:extLst>
              </a:tr>
              <a:tr h="591520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Art and </a:t>
                      </a:r>
                    </a:p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Design and Technology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Construction: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Anderson Shelters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Drawing: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Yayoi </a:t>
                      </a:r>
                      <a:r>
                        <a:rPr lang="en-GB" sz="1050" dirty="0" err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Kusama</a:t>
                      </a:r>
                      <a:endParaRPr lang="en-GB" sz="1050" dirty="0" smtClean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Sculpture: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err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Yinka</a:t>
                      </a:r>
                      <a:r>
                        <a:rPr lang="en-GB" sz="1050" baseline="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baseline="0" dirty="0" err="1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Shonibari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Textiles: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Device Case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Painting: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Banksy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and Nutrition: Come Dine With Me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546393"/>
                  </a:ext>
                </a:extLst>
              </a:tr>
              <a:tr h="424681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Religion</a:t>
                      </a:r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Worldviews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Why does religion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look different around the world?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Why does religion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look different around the world?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Why is it better to be there in person?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Why is there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suffering?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Why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is there suffering?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place does religion have in our world today?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8224724"/>
                  </a:ext>
                </a:extLst>
              </a:tr>
              <a:tr h="366121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PSHE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Being Me In My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World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Celebrating Difference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Healthy 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Staying Safe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Relationships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Changing Me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6698"/>
                  </a:ext>
                </a:extLst>
              </a:tr>
              <a:tr h="380665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Computing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and Collaboration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</a:t>
                      </a: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page creation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 in Games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 to </a:t>
                      </a: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Spreadsheets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3D modelling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Sensing Movement</a:t>
                      </a:r>
                      <a:endParaRPr lang="en-GB" sz="105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736480"/>
                  </a:ext>
                </a:extLst>
              </a:tr>
              <a:tr h="424681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Physical</a:t>
                      </a:r>
                      <a:r>
                        <a:rPr lang="en-GB" sz="1050" b="1" baseline="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Education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Fitness / Swimming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Swimming / OAA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Basketball / Yoga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 Athletics / Football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Gymnastics / Netball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Dance </a:t>
                      </a:r>
                      <a:r>
                        <a:rPr lang="en-GB" sz="1050" smtClean="0">
                          <a:latin typeface="Comic Sans MS" panose="030F0702030302020204" pitchFamily="66" charset="0"/>
                        </a:rPr>
                        <a:t>/ Cricket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221217"/>
                  </a:ext>
                </a:extLst>
              </a:tr>
              <a:tr h="424681">
                <a:tc>
                  <a:txBody>
                    <a:bodyPr/>
                    <a:lstStyle/>
                    <a:p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Music</a:t>
                      </a:r>
                      <a:endParaRPr lang="en-GB" sz="105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Developing Melodic Phrases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Developing Ensemble Skills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Creative</a:t>
                      </a:r>
                      <a:r>
                        <a:rPr lang="en-GB" sz="1050" baseline="0" dirty="0" smtClean="0">
                          <a:latin typeface="Comic Sans MS" panose="030F0702030302020204" pitchFamily="66" charset="0"/>
                        </a:rPr>
                        <a:t> Composition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Musical Styles Connect Us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Improvising with Confidence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Farewell Tour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2683576"/>
                  </a:ext>
                </a:extLst>
              </a:tr>
              <a:tr h="366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French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All About France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My Family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dirty="0" smtClean="0">
                          <a:latin typeface="Comic Sans MS" panose="030F0702030302020204" pitchFamily="66" charset="0"/>
                        </a:rPr>
                        <a:t>The Future</a:t>
                      </a:r>
                      <a:endParaRPr lang="en-GB" sz="105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3643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5156" y="676605"/>
            <a:ext cx="6319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7AD6"/>
                </a:solidFill>
                <a:latin typeface="Comic Sans MS" panose="030F0702030302020204" pitchFamily="66" charset="0"/>
              </a:rPr>
              <a:t>Year 6 Long Term Plan 2024 – 2025</a:t>
            </a:r>
          </a:p>
        </p:txBody>
      </p:sp>
      <p:pic>
        <p:nvPicPr>
          <p:cNvPr id="7" name="Google Shape;398;p6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3496">
            <a:off x="2437952" y="125861"/>
            <a:ext cx="609618" cy="877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0701" y="207518"/>
            <a:ext cx="1546658" cy="887987"/>
          </a:xfrm>
          <a:prstGeom prst="rect">
            <a:avLst/>
          </a:prstGeom>
        </p:spPr>
      </p:pic>
      <p:pic>
        <p:nvPicPr>
          <p:cNvPr id="1026" name="Picture 2" descr="Moth: An Evolution Stor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6294">
            <a:off x="8337019" y="237288"/>
            <a:ext cx="840984" cy="84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Undefeat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287" y="103198"/>
            <a:ext cx="1034949" cy="98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Highwayman (Oxford Children's Classics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6" y="87134"/>
            <a:ext cx="765270" cy="99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Quiz: Earth Structure Trivia Questions! - ProProfs Quiz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6" r="16318"/>
          <a:stretch/>
        </p:blipFill>
        <p:spPr bwMode="auto">
          <a:xfrm>
            <a:off x="171852" y="175183"/>
            <a:ext cx="1459171" cy="10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119" b="97881" l="1059" r="98517">
                        <a14:foregroundMark x1="39407" y1="42585" x2="39407" y2="42585"/>
                        <a14:foregroundMark x1="76483" y1="44068" x2="76483" y2="44068"/>
                        <a14:foregroundMark x1="16525" y1="55085" x2="16525" y2="55085"/>
                        <a14:foregroundMark x1="41314" y1="42797" x2="41314" y2="42797"/>
                        <a14:foregroundMark x1="83898" y1="45339" x2="83898" y2="45339"/>
                        <a14:foregroundMark x1="14831" y1="62500" x2="14831" y2="62500"/>
                        <a14:foregroundMark x1="18856" y1="65678" x2="18856" y2="65678"/>
                        <a14:foregroundMark x1="19915" y1="69915" x2="19915" y2="69915"/>
                        <a14:foregroundMark x1="28178" y1="74153" x2="28178" y2="74153"/>
                        <a14:foregroundMark x1="27966" y1="76907" x2="27966" y2="76907"/>
                        <a14:foregroundMark x1="31992" y1="78390" x2="31992" y2="78390"/>
                        <a14:foregroundMark x1="33686" y1="76271" x2="33686" y2="76271"/>
                        <a14:foregroundMark x1="37712" y1="81356" x2="37712" y2="81356"/>
                        <a14:foregroundMark x1="40678" y1="81780" x2="40678" y2="81780"/>
                        <a14:foregroundMark x1="42161" y1="84110" x2="42161" y2="84110"/>
                        <a14:foregroundMark x1="49788" y1="80297" x2="49788" y2="80297"/>
                        <a14:foregroundMark x1="54661" y1="81780" x2="54661" y2="81780"/>
                        <a14:foregroundMark x1="60805" y1="79237" x2="60805" y2="79237"/>
                        <a14:foregroundMark x1="69068" y1="77331" x2="69068" y2="77331"/>
                        <a14:foregroundMark x1="72458" y1="73305" x2="72458" y2="73305"/>
                        <a14:foregroundMark x1="78814" y1="66737" x2="78814" y2="66737"/>
                        <a14:foregroundMark x1="80720" y1="63136" x2="80720" y2="63136"/>
                        <a14:foregroundMark x1="56356" y1="55720" x2="56356" y2="55720"/>
                        <a14:foregroundMark x1="60805" y1="43008" x2="60805" y2="43008"/>
                        <a14:foregroundMark x1="47881" y1="42373" x2="47881" y2="42373"/>
                        <a14:foregroundMark x1="58898" y1="42161" x2="58898" y2="42161"/>
                        <a14:foregroundMark x1="38559" y1="37076" x2="38559" y2="37076"/>
                        <a14:foregroundMark x1="34322" y1="20763" x2="34322" y2="20763"/>
                        <a14:foregroundMark x1="37924" y1="18220" x2="37924" y2="18220"/>
                        <a14:foregroundMark x1="20975" y1="29025" x2="20975" y2="29025"/>
                        <a14:foregroundMark x1="18644" y1="26695" x2="18644" y2="26695"/>
                        <a14:foregroundMark x1="21822" y1="25212" x2="21822" y2="25212"/>
                        <a14:foregroundMark x1="43856" y1="42373" x2="43856" y2="42373"/>
                        <a14:foregroundMark x1="69915" y1="74576" x2="69915" y2="74576"/>
                        <a14:foregroundMark x1="22881" y1="34110" x2="22881" y2="34110"/>
                        <a14:foregroundMark x1="24788" y1="44492" x2="24788" y2="44492"/>
                        <a14:foregroundMark x1="32627" y1="29237" x2="32627" y2="29237"/>
                        <a14:foregroundMark x1="29449" y1="34110" x2="29449" y2="34110"/>
                        <a14:foregroundMark x1="23093" y1="40678" x2="23093" y2="40678"/>
                        <a14:foregroundMark x1="37288" y1="25212" x2="37288" y2="25212"/>
                        <a14:foregroundMark x1="27542" y1="25212" x2="27542" y2="25212"/>
                        <a14:foregroundMark x1="19068" y1="41525" x2="19068" y2="41525"/>
                        <a14:foregroundMark x1="15466" y1="39195" x2="15466" y2="39195"/>
                        <a14:foregroundMark x1="52542" y1="25424" x2="52542" y2="25424"/>
                        <a14:foregroundMark x1="57839" y1="16949" x2="57839" y2="16949"/>
                        <a14:foregroundMark x1="42797" y1="16314" x2="42797" y2="16314"/>
                        <a14:foregroundMark x1="31144" y1="44703" x2="31144" y2="44703"/>
                        <a14:foregroundMark x1="21186" y1="50212" x2="21186" y2="50212"/>
                        <a14:foregroundMark x1="29237" y1="53390" x2="29237" y2="53390"/>
                        <a14:foregroundMark x1="51059" y1="15254" x2="51059" y2="15254"/>
                        <a14:foregroundMark x1="61864" y1="47881" x2="61864" y2="47881"/>
                        <a14:foregroundMark x1="72246" y1="51059" x2="72246" y2="51059"/>
                        <a14:foregroundMark x1="21610" y1="32627" x2="21610" y2="32627"/>
                        <a14:foregroundMark x1="37288" y1="42585" x2="37288" y2="42585"/>
                        <a14:backgroundMark x1="11653" y1="10169" x2="11653" y2="101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4079" y="103198"/>
            <a:ext cx="704976" cy="7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1595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925C3F1A13A4FB641844E4B392281" ma:contentTypeVersion="" ma:contentTypeDescription="Create a new document." ma:contentTypeScope="" ma:versionID="5324144b52c2c562ae95c56d11753a47">
  <xsd:schema xmlns:xsd="http://www.w3.org/2001/XMLSchema" xmlns:xs="http://www.w3.org/2001/XMLSchema" xmlns:p="http://schemas.microsoft.com/office/2006/metadata/properties" xmlns:ns2="9cc22b87-2346-4de0-b904-6e681334ced1" xmlns:ns3="eb96e5b4-dd72-4ec6-ae68-5117bd2797bc" targetNamespace="http://schemas.microsoft.com/office/2006/metadata/properties" ma:root="true" ma:fieldsID="4214effec5d53e498d3054745507bd96" ns2:_="" ns3:_="">
    <xsd:import namespace="9cc22b87-2346-4de0-b904-6e681334ced1"/>
    <xsd:import namespace="eb96e5b4-dd72-4ec6-ae68-5117bd2797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22b87-2346-4de0-b904-6e681334ce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E11C461-F8D2-41D4-8566-C29AAAACBAFF}" ma:internalName="TaxCatchAll" ma:showField="CatchAllData" ma:web="{30dc8c4c-ac65-4820-ab2b-07e5342af74e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6e5b4-dd72-4ec6-ae68-5117bd2797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e4a8df-0181-4d53-b31d-0dd7acdb1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22b87-2346-4de0-b904-6e681334ced1" xsi:nil="true"/>
    <lcf76f155ced4ddcb4097134ff3c332f xmlns="eb96e5b4-dd72-4ec6-ae68-5117bd2797b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71EF67-8CB3-45E7-A812-C94E79F0F957}"/>
</file>

<file path=customXml/itemProps2.xml><?xml version="1.0" encoding="utf-8"?>
<ds:datastoreItem xmlns:ds="http://schemas.openxmlformats.org/officeDocument/2006/customXml" ds:itemID="{5B62D0FD-447C-43AE-80F2-1D0DAE9E521C}"/>
</file>

<file path=customXml/itemProps3.xml><?xml version="1.0" encoding="utf-8"?>
<ds:datastoreItem xmlns:ds="http://schemas.openxmlformats.org/officeDocument/2006/customXml" ds:itemID="{2EE0994D-12CD-44BB-B748-E8A863D47B97}"/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1082</TotalTime>
  <Words>297</Words>
  <Application>Microsoft Office PowerPoint</Application>
  <PresentationFormat>Widescreen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Comic Sans MS</vt:lpstr>
      <vt:lpstr>Corbel</vt:lpstr>
      <vt:lpstr>Times New Roman</vt:lpstr>
      <vt:lpstr>Wingdings 2</vt:lpstr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Knowledge Organisers</dc:title>
  <dc:creator>sharries</dc:creator>
  <cp:lastModifiedBy>gedwards-cole</cp:lastModifiedBy>
  <cp:revision>146</cp:revision>
  <dcterms:created xsi:type="dcterms:W3CDTF">2021-09-06T17:58:28Z</dcterms:created>
  <dcterms:modified xsi:type="dcterms:W3CDTF">2024-08-27T16:45:56Z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0x0101001B7925C3F1A13A4FB641844E4B392281</vt:lpwstr>
  </property>
</Properties>
</file>