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912" r:id="rId5"/>
    <p:sldMasterId id="2147483924" r:id="rId6"/>
  </p:sldMasterIdLst>
  <p:notesMasterIdLst>
    <p:notesMasterId r:id="rId24"/>
  </p:notesMasterIdLst>
  <p:sldIdLst>
    <p:sldId id="256" r:id="rId7"/>
    <p:sldId id="257" r:id="rId8"/>
    <p:sldId id="301" r:id="rId9"/>
    <p:sldId id="273" r:id="rId10"/>
    <p:sldId id="272" r:id="rId11"/>
    <p:sldId id="271" r:id="rId12"/>
    <p:sldId id="310" r:id="rId13"/>
    <p:sldId id="288" r:id="rId14"/>
    <p:sldId id="311" r:id="rId15"/>
    <p:sldId id="307" r:id="rId16"/>
    <p:sldId id="308" r:id="rId17"/>
    <p:sldId id="303" r:id="rId18"/>
    <p:sldId id="309" r:id="rId19"/>
    <p:sldId id="302" r:id="rId20"/>
    <p:sldId id="304" r:id="rId21"/>
    <p:sldId id="305"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ED0C5-FD43-80E1-A3CA-06E434680BDD}" v="183" dt="2025-04-10T09:10:26.295"/>
    <p1510:client id="{995FF803-CEF0-7169-151A-135C8C34811B}" v="120" dt="2025-04-10T09:58:43.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65" d="100"/>
          <a:sy n="65" d="100"/>
        </p:scale>
        <p:origin x="7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Timmins" userId="S::jtimmins@swallowdale.bepschools.org::055fc4cc-2300-4620-a2ff-ebc00bedfe36" providerId="AD" clId="Web-{091ED0C5-FD43-80E1-A3CA-06E434680BDD}"/>
    <pc:docChg chg="modSld">
      <pc:chgData name="Miss Timmins" userId="S::jtimmins@swallowdale.bepschools.org::055fc4cc-2300-4620-a2ff-ebc00bedfe36" providerId="AD" clId="Web-{091ED0C5-FD43-80E1-A3CA-06E434680BDD}" dt="2025-04-10T09:10:10.263" v="53"/>
      <pc:docMkLst>
        <pc:docMk/>
      </pc:docMkLst>
      <pc:sldChg chg="modSp">
        <pc:chgData name="Miss Timmins" userId="S::jtimmins@swallowdale.bepschools.org::055fc4cc-2300-4620-a2ff-ebc00bedfe36" providerId="AD" clId="Web-{091ED0C5-FD43-80E1-A3CA-06E434680BDD}" dt="2025-04-10T09:10:10.263" v="53"/>
        <pc:sldMkLst>
          <pc:docMk/>
          <pc:sldMk cId="1553651408" sldId="301"/>
        </pc:sldMkLst>
        <pc:graphicFrameChg chg="mod modGraphic">
          <ac:chgData name="Miss Timmins" userId="S::jtimmins@swallowdale.bepschools.org::055fc4cc-2300-4620-a2ff-ebc00bedfe36" providerId="AD" clId="Web-{091ED0C5-FD43-80E1-A3CA-06E434680BDD}" dt="2025-04-10T09:10:10.263" v="53"/>
          <ac:graphicFrameMkLst>
            <pc:docMk/>
            <pc:sldMk cId="1553651408" sldId="301"/>
            <ac:graphicFrameMk id="4" creationId="{00000000-0000-0000-0000-000000000000}"/>
          </ac:graphicFrameMkLst>
        </pc:graphicFrameChg>
      </pc:sldChg>
      <pc:sldChg chg="addSp delSp modSp">
        <pc:chgData name="Miss Timmins" userId="S::jtimmins@swallowdale.bepschools.org::055fc4cc-2300-4620-a2ff-ebc00bedfe36" providerId="AD" clId="Web-{091ED0C5-FD43-80E1-A3CA-06E434680BDD}" dt="2025-04-10T09:09:31.621" v="41" actId="14100"/>
        <pc:sldMkLst>
          <pc:docMk/>
          <pc:sldMk cId="1274289717" sldId="304"/>
        </pc:sldMkLst>
        <pc:picChg chg="del">
          <ac:chgData name="Miss Timmins" userId="S::jtimmins@swallowdale.bepschools.org::055fc4cc-2300-4620-a2ff-ebc00bedfe36" providerId="AD" clId="Web-{091ED0C5-FD43-80E1-A3CA-06E434680BDD}" dt="2025-04-10T09:06:32.615" v="34"/>
          <ac:picMkLst>
            <pc:docMk/>
            <pc:sldMk cId="1274289717" sldId="304"/>
            <ac:picMk id="2" creationId="{00000000-0000-0000-0000-000000000000}"/>
          </ac:picMkLst>
        </pc:picChg>
        <pc:picChg chg="add mod">
          <ac:chgData name="Miss Timmins" userId="S::jtimmins@swallowdale.bepschools.org::055fc4cc-2300-4620-a2ff-ebc00bedfe36" providerId="AD" clId="Web-{091ED0C5-FD43-80E1-A3CA-06E434680BDD}" dt="2025-04-10T09:09:31.621" v="41" actId="14100"/>
          <ac:picMkLst>
            <pc:docMk/>
            <pc:sldMk cId="1274289717" sldId="304"/>
            <ac:picMk id="3" creationId="{A24A5A8B-695E-F3AF-2F6E-5DCCA0151FF1}"/>
          </ac:picMkLst>
        </pc:picChg>
      </pc:sldChg>
      <pc:sldChg chg="addSp delSp modSp mod setBg">
        <pc:chgData name="Miss Timmins" userId="S::jtimmins@swallowdale.bepschools.org::055fc4cc-2300-4620-a2ff-ebc00bedfe36" providerId="AD" clId="Web-{091ED0C5-FD43-80E1-A3CA-06E434680BDD}" dt="2025-04-10T09:08:54.651" v="38" actId="14100"/>
        <pc:sldMkLst>
          <pc:docMk/>
          <pc:sldMk cId="2856732751" sldId="305"/>
        </pc:sldMkLst>
        <pc:spChg chg="add del">
          <ac:chgData name="Miss Timmins" userId="S::jtimmins@swallowdale.bepschools.org::055fc4cc-2300-4620-a2ff-ebc00bedfe36" providerId="AD" clId="Web-{091ED0C5-FD43-80E1-A3CA-06E434680BDD}" dt="2025-04-10T09:06:25.943" v="31"/>
          <ac:spMkLst>
            <pc:docMk/>
            <pc:sldMk cId="2856732751" sldId="305"/>
            <ac:spMk id="8" creationId="{32BC26D8-82FB-445E-AA49-62A77D7C1EE0}"/>
          </ac:spMkLst>
        </pc:spChg>
        <pc:spChg chg="add del">
          <ac:chgData name="Miss Timmins" userId="S::jtimmins@swallowdale.bepschools.org::055fc4cc-2300-4620-a2ff-ebc00bedfe36" providerId="AD" clId="Web-{091ED0C5-FD43-80E1-A3CA-06E434680BDD}" dt="2025-04-10T09:06:25.943" v="31"/>
          <ac:spMkLst>
            <pc:docMk/>
            <pc:sldMk cId="2856732751" sldId="305"/>
            <ac:spMk id="10" creationId="{CB44330D-EA18-4254-AA95-EB49948539B8}"/>
          </ac:spMkLst>
        </pc:spChg>
        <pc:picChg chg="del">
          <ac:chgData name="Miss Timmins" userId="S::jtimmins@swallowdale.bepschools.org::055fc4cc-2300-4620-a2ff-ebc00bedfe36" providerId="AD" clId="Web-{091ED0C5-FD43-80E1-A3CA-06E434680BDD}" dt="2025-04-10T09:06:17.302" v="26"/>
          <ac:picMkLst>
            <pc:docMk/>
            <pc:sldMk cId="2856732751" sldId="305"/>
            <ac:picMk id="2" creationId="{00000000-0000-0000-0000-000000000000}"/>
          </ac:picMkLst>
        </pc:picChg>
        <pc:picChg chg="add del mod">
          <ac:chgData name="Miss Timmins" userId="S::jtimmins@swallowdale.bepschools.org::055fc4cc-2300-4620-a2ff-ebc00bedfe36" providerId="AD" clId="Web-{091ED0C5-FD43-80E1-A3CA-06E434680BDD}" dt="2025-04-10T09:08:49.198" v="35"/>
          <ac:picMkLst>
            <pc:docMk/>
            <pc:sldMk cId="2856732751" sldId="305"/>
            <ac:picMk id="3" creationId="{3799D9D3-0ECC-A4BD-54CE-F6DD9AD7C0B8}"/>
          </ac:picMkLst>
        </pc:picChg>
        <pc:picChg chg="add mod">
          <ac:chgData name="Miss Timmins" userId="S::jtimmins@swallowdale.bepschools.org::055fc4cc-2300-4620-a2ff-ebc00bedfe36" providerId="AD" clId="Web-{091ED0C5-FD43-80E1-A3CA-06E434680BDD}" dt="2025-04-10T09:08:54.651" v="38" actId="14100"/>
          <ac:picMkLst>
            <pc:docMk/>
            <pc:sldMk cId="2856732751" sldId="305"/>
            <ac:picMk id="4" creationId="{2F1C7A28-155E-29A1-9F9E-E3AA5190FBC4}"/>
          </ac:picMkLst>
        </pc:picChg>
      </pc:sldChg>
    </pc:docChg>
  </pc:docChgLst>
  <pc:docChgLst>
    <pc:chgData name="Mr Corcoran" userId="S::dcorcoran@swallowdale.bepschools.org::a0a494e8-dd84-4767-8549-b20eb6394d70" providerId="AD" clId="Web-{995FF803-CEF0-7169-151A-135C8C34811B}"/>
    <pc:docChg chg="addSld modSld">
      <pc:chgData name="Mr Corcoran" userId="S::dcorcoran@swallowdale.bepschools.org::a0a494e8-dd84-4767-8549-b20eb6394d70" providerId="AD" clId="Web-{995FF803-CEF0-7169-151A-135C8C34811B}" dt="2025-04-10T09:58:26.075" v="116"/>
      <pc:docMkLst>
        <pc:docMk/>
      </pc:docMkLst>
      <pc:sldChg chg="modSp add">
        <pc:chgData name="Mr Corcoran" userId="S::dcorcoran@swallowdale.bepschools.org::a0a494e8-dd84-4767-8549-b20eb6394d70" providerId="AD" clId="Web-{995FF803-CEF0-7169-151A-135C8C34811B}" dt="2025-04-10T09:58:26.075" v="116"/>
        <pc:sldMkLst>
          <pc:docMk/>
          <pc:sldMk cId="3028610619" sldId="311"/>
        </pc:sldMkLst>
        <pc:graphicFrameChg chg="mod modGraphic">
          <ac:chgData name="Mr Corcoran" userId="S::dcorcoran@swallowdale.bepschools.org::a0a494e8-dd84-4767-8549-b20eb6394d70" providerId="AD" clId="Web-{995FF803-CEF0-7169-151A-135C8C34811B}" dt="2025-04-10T09:58:26.075" v="116"/>
          <ac:graphicFrameMkLst>
            <pc:docMk/>
            <pc:sldMk cId="3028610619" sldId="311"/>
            <ac:graphicFrameMk id="7" creationId="{00000000-0000-0000-0000-000000000000}"/>
          </ac:graphicFrameMkLst>
        </pc:graphicFrameChg>
      </pc:sldChg>
    </pc:docChg>
  </pc:docChgLst>
  <pc:docChgLst>
    <pc:chgData name="Mr Corcoran" userId="S::dcorcoran@swallowdale.bepschools.org::a0a494e8-dd84-4767-8549-b20eb6394d70" providerId="AD" clId="Web-{20AFFFF5-779C-288A-095C-8401C3325C3A}"/>
    <pc:docChg chg="addSld delSld modSld">
      <pc:chgData name="Mr Corcoran" userId="S::dcorcoran@swallowdale.bepschools.org::a0a494e8-dd84-4767-8549-b20eb6394d70" providerId="AD" clId="Web-{20AFFFF5-779C-288A-095C-8401C3325C3A}" dt="2025-02-13T11:24:11.743" v="39"/>
      <pc:docMkLst>
        <pc:docMk/>
      </pc:docMkLst>
      <pc:sldChg chg="addSp delSp modSp del">
        <pc:chgData name="Mr Corcoran" userId="S::dcorcoran@swallowdale.bepschools.org::a0a494e8-dd84-4767-8549-b20eb6394d70" providerId="AD" clId="Web-{20AFFFF5-779C-288A-095C-8401C3325C3A}" dt="2025-02-13T11:21:28.434" v="37"/>
        <pc:sldMkLst>
          <pc:docMk/>
          <pc:sldMk cId="515419916" sldId="278"/>
        </pc:sldMkLst>
        <pc:graphicFrameChg chg="mod modGraphic">
          <ac:chgData name="Mr Corcoran" userId="S::dcorcoran@swallowdale.bepschools.org::a0a494e8-dd84-4767-8549-b20eb6394d70" providerId="AD" clId="Web-{20AFFFF5-779C-288A-095C-8401C3325C3A}" dt="2025-02-13T11:20:59.307" v="35"/>
          <ac:graphicFrameMkLst>
            <pc:docMk/>
            <pc:sldMk cId="515419916" sldId="278"/>
            <ac:graphicFrameMk id="4" creationId="{00000000-0000-0000-0000-000000000000}"/>
          </ac:graphicFrameMkLst>
        </pc:graphicFrameChg>
        <pc:graphicFrameChg chg="add del mod">
          <ac:chgData name="Mr Corcoran" userId="S::dcorcoran@swallowdale.bepschools.org::a0a494e8-dd84-4767-8549-b20eb6394d70" providerId="AD" clId="Web-{20AFFFF5-779C-288A-095C-8401C3325C3A}" dt="2025-02-13T11:20:32.492" v="6"/>
          <ac:graphicFrameMkLst>
            <pc:docMk/>
            <pc:sldMk cId="515419916" sldId="278"/>
            <ac:graphicFrameMk id="9" creationId="{B6CC480C-FF54-6B70-DB1E-79CD89A2A28A}"/>
          </ac:graphicFrameMkLst>
        </pc:graphicFrameChg>
        <pc:graphicFrameChg chg="add del mod">
          <ac:chgData name="Mr Corcoran" userId="S::dcorcoran@swallowdale.bepschools.org::a0a494e8-dd84-4767-8549-b20eb6394d70" providerId="AD" clId="Web-{20AFFFF5-779C-288A-095C-8401C3325C3A}" dt="2025-02-13T11:20:39.102" v="8"/>
          <ac:graphicFrameMkLst>
            <pc:docMk/>
            <pc:sldMk cId="515419916" sldId="278"/>
            <ac:graphicFrameMk id="14" creationId="{775EE268-C29B-16AB-85EB-C3AACB163413}"/>
          </ac:graphicFrameMkLst>
        </pc:graphicFrameChg>
      </pc:sldChg>
      <pc:sldChg chg="del">
        <pc:chgData name="Mr Corcoran" userId="S::dcorcoran@swallowdale.bepschools.org::a0a494e8-dd84-4767-8549-b20eb6394d70" providerId="AD" clId="Web-{20AFFFF5-779C-288A-095C-8401C3325C3A}" dt="2025-02-13T11:22:08.421" v="38"/>
        <pc:sldMkLst>
          <pc:docMk/>
          <pc:sldMk cId="3804041496" sldId="295"/>
        </pc:sldMkLst>
      </pc:sldChg>
      <pc:sldChg chg="add">
        <pc:chgData name="Mr Corcoran" userId="S::dcorcoran@swallowdale.bepschools.org::a0a494e8-dd84-4767-8549-b20eb6394d70" providerId="AD" clId="Web-{20AFFFF5-779C-288A-095C-8401C3325C3A}" dt="2025-02-13T11:21:24.090" v="36"/>
        <pc:sldMkLst>
          <pc:docMk/>
          <pc:sldMk cId="1553651408" sldId="301"/>
        </pc:sldMkLst>
      </pc:sldChg>
      <pc:sldChg chg="add">
        <pc:chgData name="Mr Corcoran" userId="S::dcorcoran@swallowdale.bepschools.org::a0a494e8-dd84-4767-8549-b20eb6394d70" providerId="AD" clId="Web-{20AFFFF5-779C-288A-095C-8401C3325C3A}" dt="2025-02-13T11:24:11.743" v="39"/>
        <pc:sldMkLst>
          <pc:docMk/>
          <pc:sldMk cId="3028610619"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9A55-E2D7-4848-B769-B950A5848156}"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3569F-8C62-414F-90AE-C840641443A7}" type="slidenum">
              <a:rPr lang="en-GB" smtClean="0"/>
              <a:t>‹#›</a:t>
            </a:fld>
            <a:endParaRPr lang="en-GB"/>
          </a:p>
        </p:txBody>
      </p:sp>
    </p:spTree>
    <p:extLst>
      <p:ext uri="{BB962C8B-B14F-4D97-AF65-F5344CB8AC3E}">
        <p14:creationId xmlns:p14="http://schemas.microsoft.com/office/powerpoint/2010/main" val="329333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D3569F-8C62-414F-90AE-C840641443A7}" type="slidenum">
              <a:rPr lang="en-GB" smtClean="0"/>
              <a:t>4</a:t>
            </a:fld>
            <a:endParaRPr lang="en-GB"/>
          </a:p>
        </p:txBody>
      </p:sp>
    </p:spTree>
    <p:extLst>
      <p:ext uri="{BB962C8B-B14F-4D97-AF65-F5344CB8AC3E}">
        <p14:creationId xmlns:p14="http://schemas.microsoft.com/office/powerpoint/2010/main" val="428791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5B6131-B2BF-4AAD-9B5B-BCC589198A99}" type="slidenum">
              <a:rPr lang="en-GB" smtClean="0"/>
              <a:t>8</a:t>
            </a:fld>
            <a:endParaRPr lang="en-GB"/>
          </a:p>
        </p:txBody>
      </p:sp>
    </p:spTree>
    <p:extLst>
      <p:ext uri="{BB962C8B-B14F-4D97-AF65-F5344CB8AC3E}">
        <p14:creationId xmlns:p14="http://schemas.microsoft.com/office/powerpoint/2010/main" val="334790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5B6131-B2BF-4AAD-9B5B-BCC589198A99}" type="slidenum">
              <a:rPr lang="en-GB" smtClean="0"/>
              <a:t>9</a:t>
            </a:fld>
            <a:endParaRPr lang="en-GB"/>
          </a:p>
        </p:txBody>
      </p:sp>
    </p:spTree>
    <p:extLst>
      <p:ext uri="{BB962C8B-B14F-4D97-AF65-F5344CB8AC3E}">
        <p14:creationId xmlns:p14="http://schemas.microsoft.com/office/powerpoint/2010/main" val="123746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9</a:t>
            </a:fld>
            <a:endParaRPr lang="en-GB" dirty="0"/>
          </a:p>
        </p:txBody>
      </p:sp>
    </p:spTree>
    <p:extLst>
      <p:ext uri="{BB962C8B-B14F-4D97-AF65-F5344CB8AC3E}">
        <p14:creationId xmlns:p14="http://schemas.microsoft.com/office/powerpoint/2010/main" val="413093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79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652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15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15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24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63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980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57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292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53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36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24717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97946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58481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22416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128929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602686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80364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21657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53558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294363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09431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4/10/2025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4/10/2025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4/10/2025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4/10/2025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12771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FD9B79-F788-4822-9AB9-E1D15BBDAA83}" type="datetimeFigureOut">
              <a:rPr lang="en-GB" smtClean="0">
                <a:solidFill>
                  <a:prstClr val="black">
                    <a:tint val="75000"/>
                  </a:prstClr>
                </a:solidFill>
              </a:rPr>
              <a:pPr defTabSz="914400"/>
              <a:t>10/04/2025</a:t>
            </a:fld>
            <a:endParaRPr lang="en-GB">
              <a:solidFill>
                <a:prstClr val="black">
                  <a:tint val="75000"/>
                </a:prstClr>
              </a:solidFill>
            </a:endParaRPr>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2876BA2-9DC9-468A-9765-96C547295AE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67277406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1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747" y="2776266"/>
            <a:ext cx="8571344" cy="2368388"/>
          </a:xfrm>
        </p:spPr>
        <p:txBody>
          <a:bodyPr>
            <a:normAutofit fontScale="90000"/>
          </a:bodyPr>
          <a:lstStyle/>
          <a:p>
            <a:r>
              <a:rPr lang="en-US" dirty="0">
                <a:latin typeface="Century Gothic" panose="020B0502020202020204" pitchFamily="34" charset="0"/>
              </a:rPr>
              <a:t>Year 1 Curriculum</a:t>
            </a: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Summer 1 </a:t>
            </a:r>
            <a:r>
              <a:rPr lang="en-GB" sz="6000" dirty="0">
                <a:latin typeface="Century Gothic" panose="020B0502020202020204" pitchFamily="34" charset="0"/>
              </a:rPr>
              <a:t>2024 - 2025</a:t>
            </a:r>
            <a:r>
              <a:rPr lang="en-US" dirty="0">
                <a:latin typeface="Century Gothic" panose="020B0502020202020204" pitchFamily="34" charset="0"/>
              </a:rPr>
              <a:t> </a:t>
            </a:r>
            <a:endParaRPr lang="en-GB" dirty="0">
              <a:latin typeface="Century Gothic" panose="020B0502020202020204" pitchFamily="34" charset="0"/>
            </a:endParaRPr>
          </a:p>
        </p:txBody>
      </p:sp>
      <p:pic>
        <p:nvPicPr>
          <p:cNvPr id="5" name="Picture 4" descr="C:\Users\gedwards-cole\Downloads\New ful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5549" y="913274"/>
            <a:ext cx="2560320" cy="1059815"/>
          </a:xfrm>
          <a:prstGeom prst="rect">
            <a:avLst/>
          </a:prstGeom>
          <a:noFill/>
          <a:ln>
            <a:noFill/>
          </a:ln>
        </p:spPr>
      </p:pic>
    </p:spTree>
    <p:extLst>
      <p:ext uri="{BB962C8B-B14F-4D97-AF65-F5344CB8AC3E}">
        <p14:creationId xmlns:p14="http://schemas.microsoft.com/office/powerpoint/2010/main" val="37750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72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3365121" y="103379"/>
            <a:ext cx="58531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1 History Knowledge Organiser</a:t>
            </a:r>
          </a:p>
          <a:p>
            <a:pPr algn="ctr"/>
            <a:r>
              <a:rPr lang="en-GB" altLang="en-US" b="1" dirty="0">
                <a:solidFill>
                  <a:srgbClr val="FFFFFF"/>
                </a:solidFill>
                <a:latin typeface="Calibri" pitchFamily="34" charset="0"/>
                <a:ea typeface="Calibri" pitchFamily="34" charset="0"/>
                <a:cs typeface="Times New Roman" pitchFamily="18" charset="0"/>
              </a:rPr>
              <a:t>Significant People: Great Explorers</a:t>
            </a:r>
          </a:p>
          <a:p>
            <a:pPr algn="ctr" defTabSz="914400"/>
            <a:endParaRPr lang="en-GB" altLang="en-US" b="1" dirty="0">
              <a:solidFill>
                <a:srgbClr val="FFFFFF"/>
              </a:solidFill>
              <a:latin typeface="Calibri" pitchFamily="34" charset="0"/>
              <a:ea typeface="Calibri" pitchFamily="34" charset="0"/>
              <a:cs typeface="Times New Roman" pitchFamily="18" charset="0"/>
            </a:endParaRP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20" name="Table 19"/>
          <p:cNvGraphicFramePr>
            <a:graphicFrameLocks noGrp="1"/>
          </p:cNvGraphicFramePr>
          <p:nvPr/>
        </p:nvGraphicFramePr>
        <p:xfrm>
          <a:off x="1676356" y="900377"/>
          <a:ext cx="6038387" cy="576586"/>
        </p:xfrm>
        <a:graphic>
          <a:graphicData uri="http://schemas.openxmlformats.org/drawingml/2006/table">
            <a:tbl>
              <a:tblPr firstRow="1" bandRow="1">
                <a:tableStyleId>{5C22544A-7EE6-4342-B048-85BDC9FD1C3A}</a:tableStyleId>
              </a:tblPr>
              <a:tblGrid>
                <a:gridCol w="6038387">
                  <a:extLst>
                    <a:ext uri="{9D8B030D-6E8A-4147-A177-3AD203B41FA5}">
                      <a16:colId xmlns:a16="http://schemas.microsoft.com/office/drawing/2014/main" val="20000"/>
                    </a:ext>
                  </a:extLst>
                </a:gridCol>
              </a:tblGrid>
              <a:tr h="207709">
                <a:tc>
                  <a:txBody>
                    <a:bodyPr/>
                    <a:lstStyle/>
                    <a:p>
                      <a:pPr algn="ctr"/>
                      <a:r>
                        <a:rPr lang="en-GB" sz="1200" dirty="0">
                          <a:latin typeface="Comic Sans MS" panose="030F0702030302020204" pitchFamily="66" charset="0"/>
                        </a:rPr>
                        <a:t>Enquiry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2266">
                <a:tc>
                  <a:txBody>
                    <a:bodyPr/>
                    <a:lstStyle/>
                    <a:p>
                      <a:pPr marL="0" lvl="0" indent="0" algn="ctr">
                        <a:buFont typeface="Arial" panose="020B0604020202020204" pitchFamily="34" charset="0"/>
                        <a:buNone/>
                      </a:pPr>
                      <a:r>
                        <a:rPr lang="en-GB" sz="1200" kern="1200" dirty="0">
                          <a:solidFill>
                            <a:schemeClr val="dk1"/>
                          </a:solidFill>
                          <a:effectLst/>
                          <a:latin typeface="Comic Sans MS" panose="030F0702030302020204" pitchFamily="66" charset="0"/>
                          <a:ea typeface="+mn-ea"/>
                          <a:cs typeface="+mn-cs"/>
                        </a:rPr>
                        <a:t>Is</a:t>
                      </a:r>
                      <a:r>
                        <a:rPr lang="en-GB" sz="1200" kern="1200" baseline="0" dirty="0">
                          <a:solidFill>
                            <a:schemeClr val="dk1"/>
                          </a:solidFill>
                          <a:effectLst/>
                          <a:latin typeface="Comic Sans MS" panose="030F0702030302020204" pitchFamily="66" charset="0"/>
                          <a:ea typeface="+mn-ea"/>
                          <a:cs typeface="+mn-cs"/>
                        </a:rPr>
                        <a:t> it always important for people to explore our world and beyond?</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7906055" y="891393"/>
          <a:ext cx="2612349" cy="595858"/>
        </p:xfrm>
        <a:graphic>
          <a:graphicData uri="http://schemas.openxmlformats.org/drawingml/2006/table">
            <a:tbl>
              <a:tblPr firstRow="1" bandRow="1">
                <a:tableStyleId>{5C22544A-7EE6-4342-B048-85BDC9FD1C3A}</a:tableStyleId>
              </a:tblPr>
              <a:tblGrid>
                <a:gridCol w="2612349">
                  <a:extLst>
                    <a:ext uri="{9D8B030D-6E8A-4147-A177-3AD203B41FA5}">
                      <a16:colId xmlns:a16="http://schemas.microsoft.com/office/drawing/2014/main" val="20000"/>
                    </a:ext>
                  </a:extLst>
                </a:gridCol>
              </a:tblGrid>
              <a:tr h="218894">
                <a:tc>
                  <a:txBody>
                    <a:bodyPr/>
                    <a:lstStyle/>
                    <a:p>
                      <a:pPr algn="ctr"/>
                      <a:r>
                        <a:rPr lang="en-GB" sz="1200" dirty="0">
                          <a:latin typeface="Comic Sans MS" panose="030F0702030302020204" pitchFamily="66" charset="0"/>
                        </a:rPr>
                        <a:t>Key</a:t>
                      </a:r>
                      <a:r>
                        <a:rPr lang="en-GB" sz="1200" baseline="0" dirty="0">
                          <a:latin typeface="Comic Sans MS" panose="030F0702030302020204" pitchFamily="66" charset="0"/>
                        </a:rPr>
                        <a:t> Historical Threads </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1538">
                <a:tc>
                  <a:txBody>
                    <a:bodyPr/>
                    <a:lstStyle/>
                    <a:p>
                      <a:pPr marL="0" lvl="0" indent="0" algn="ctr">
                        <a:buFontTx/>
                        <a:buNone/>
                      </a:pPr>
                      <a:r>
                        <a:rPr lang="en-GB" sz="1200" kern="1200" dirty="0">
                          <a:solidFill>
                            <a:schemeClr val="dk1"/>
                          </a:solidFill>
                          <a:effectLst/>
                          <a:latin typeface="Comic Sans MS" panose="030F0702030302020204" pitchFamily="66" charset="0"/>
                          <a:ea typeface="+mn-ea"/>
                          <a:cs typeface="+mn-cs"/>
                        </a:rPr>
                        <a:t>Societal</a:t>
                      </a:r>
                      <a:r>
                        <a:rPr lang="en-GB" sz="1200" kern="1200" baseline="0" dirty="0">
                          <a:solidFill>
                            <a:schemeClr val="dk1"/>
                          </a:solidFill>
                          <a:effectLst/>
                          <a:latin typeface="Comic Sans MS" panose="030F0702030302020204" pitchFamily="66" charset="0"/>
                          <a:ea typeface="+mn-ea"/>
                          <a:cs typeface="+mn-cs"/>
                        </a:rPr>
                        <a:t> Change      Invention</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2" name="Table 51"/>
          <p:cNvGraphicFramePr>
            <a:graphicFrameLocks noGrp="1"/>
          </p:cNvGraphicFramePr>
          <p:nvPr/>
        </p:nvGraphicFramePr>
        <p:xfrm>
          <a:off x="1676356" y="1532544"/>
          <a:ext cx="3247075" cy="3657600"/>
        </p:xfrm>
        <a:graphic>
          <a:graphicData uri="http://schemas.openxmlformats.org/drawingml/2006/table">
            <a:tbl>
              <a:tblPr firstRow="1" bandRow="1">
                <a:tableStyleId>{5C22544A-7EE6-4342-B048-85BDC9FD1C3A}</a:tableStyleId>
              </a:tblPr>
              <a:tblGrid>
                <a:gridCol w="3247075">
                  <a:extLst>
                    <a:ext uri="{9D8B030D-6E8A-4147-A177-3AD203B41FA5}">
                      <a16:colId xmlns:a16="http://schemas.microsoft.com/office/drawing/2014/main" val="20000"/>
                    </a:ext>
                  </a:extLst>
                </a:gridCol>
              </a:tblGrid>
              <a:tr h="230549">
                <a:tc>
                  <a:txBody>
                    <a:bodyPr/>
                    <a:lstStyle/>
                    <a:p>
                      <a:pPr marL="0" indent="0" algn="ctr">
                        <a:buFont typeface="Arial" panose="020B0604020202020204" pitchFamily="34" charset="0"/>
                        <a:buNone/>
                      </a:pPr>
                      <a:r>
                        <a:rPr lang="en-GB" sz="1200" dirty="0">
                          <a:latin typeface="Comic Sans MS" panose="030F0702030302020204"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1124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astronaut</a:t>
                      </a:r>
                      <a:r>
                        <a:rPr lang="en-GB" sz="1200" dirty="0">
                          <a:latin typeface="Comic Sans MS" panose="030F0702030302020204" pitchFamily="66" charset="0"/>
                        </a:rPr>
                        <a:t>: a person who goes into space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omic Sans MS" panose="030F0702030302020204" pitchFamily="66"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commander</a:t>
                      </a:r>
                      <a:r>
                        <a:rPr lang="en-GB" sz="1200" dirty="0">
                          <a:latin typeface="Comic Sans MS" panose="030F0702030302020204" pitchFamily="66" charset="0"/>
                        </a:rPr>
                        <a:t>: person in charge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omic Sans MS" panose="030F0702030302020204" pitchFamily="66"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explorer</a:t>
                      </a:r>
                      <a:r>
                        <a:rPr lang="en-GB" sz="1200" dirty="0">
                          <a:latin typeface="Comic Sans MS" panose="030F0702030302020204" pitchFamily="66" charset="0"/>
                        </a:rPr>
                        <a:t>: person who sets out to discover a new or unfamiliar area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omic Sans MS" panose="030F0702030302020204" pitchFamily="66"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navigato</a:t>
                      </a:r>
                      <a:r>
                        <a:rPr lang="en-GB" sz="1200" dirty="0">
                          <a:latin typeface="Comic Sans MS" panose="030F0702030302020204" pitchFamily="66" charset="0"/>
                        </a:rPr>
                        <a:t>r: a person who directs a vehicle</a:t>
                      </a:r>
                      <a:r>
                        <a:rPr lang="en-GB" sz="1200" baseline="0" dirty="0">
                          <a:latin typeface="Comic Sans MS" panose="030F0702030302020204" pitchFamily="66" charset="0"/>
                        </a:rPr>
                        <a:t> and </a:t>
                      </a:r>
                      <a:r>
                        <a:rPr lang="en-GB" sz="1200" dirty="0">
                          <a:latin typeface="Comic Sans MS" panose="030F0702030302020204" pitchFamily="66" charset="0"/>
                        </a:rPr>
                        <a:t>uses maps to find out where to go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omic Sans MS" panose="030F0702030302020204" pitchFamily="66"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orbit</a:t>
                      </a:r>
                      <a:r>
                        <a:rPr lang="en-GB" sz="1200" dirty="0">
                          <a:latin typeface="Comic Sans MS" panose="030F0702030302020204" pitchFamily="66" charset="0"/>
                        </a:rPr>
                        <a:t>: to go around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omic Sans MS" panose="030F0702030302020204" pitchFamily="66"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pilot</a:t>
                      </a:r>
                      <a:r>
                        <a:rPr lang="en-GB" sz="1200" dirty="0">
                          <a:latin typeface="Comic Sans MS" panose="030F0702030302020204" pitchFamily="66" charset="0"/>
                        </a:rPr>
                        <a:t>: a person who flies a plane or a spacecraft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omic Sans MS" panose="030F0702030302020204" pitchFamily="66"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omic Sans MS" panose="030F0702030302020204" pitchFamily="66" charset="0"/>
                        </a:rPr>
                        <a:t>voyage</a:t>
                      </a:r>
                      <a:r>
                        <a:rPr lang="en-GB" sz="1200" dirty="0">
                          <a:latin typeface="Comic Sans MS" panose="030F0702030302020204" pitchFamily="66" charset="0"/>
                        </a:rPr>
                        <a:t>: a long journey involving travel by sea or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nvGraphicFramePr>
        <p:xfrm>
          <a:off x="5048672" y="1531136"/>
          <a:ext cx="2666070" cy="3476128"/>
        </p:xfrm>
        <a:graphic>
          <a:graphicData uri="http://schemas.openxmlformats.org/drawingml/2006/table">
            <a:tbl>
              <a:tblPr firstRow="1" bandRow="1">
                <a:tableStyleId>{5C22544A-7EE6-4342-B048-85BDC9FD1C3A}</a:tableStyleId>
              </a:tblPr>
              <a:tblGrid>
                <a:gridCol w="2666070">
                  <a:extLst>
                    <a:ext uri="{9D8B030D-6E8A-4147-A177-3AD203B41FA5}">
                      <a16:colId xmlns:a16="http://schemas.microsoft.com/office/drawing/2014/main" val="20000"/>
                    </a:ext>
                  </a:extLst>
                </a:gridCol>
              </a:tblGrid>
              <a:tr h="550439">
                <a:tc>
                  <a:txBody>
                    <a:bodyPr/>
                    <a:lstStyle/>
                    <a:p>
                      <a:pPr algn="ctr"/>
                      <a:r>
                        <a:rPr lang="en-GB" sz="1200" dirty="0">
                          <a:latin typeface="Comic Sans MS" panose="030F0702030302020204" pitchFamily="66" charset="0"/>
                        </a:rPr>
                        <a:t>What will I</a:t>
                      </a:r>
                      <a:r>
                        <a:rPr lang="en-GB" sz="1200" baseline="0" dirty="0">
                          <a:latin typeface="Comic Sans MS" panose="030F0702030302020204" pitchFamily="66" charset="0"/>
                        </a:rPr>
                        <a:t> know by the end of the unit</a:t>
                      </a:r>
                      <a:r>
                        <a:rPr lang="en-GB" sz="1050" baseline="0" dirty="0">
                          <a:latin typeface="Comic Sans MS" panose="030F0702030302020204" pitchFamily="66" charset="0"/>
                        </a:rPr>
                        <a:t>? </a:t>
                      </a:r>
                      <a:endParaRPr lang="en-GB" sz="105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5689">
                <a:tc>
                  <a:txBody>
                    <a:bodyPr/>
                    <a:lstStyle/>
                    <a:p>
                      <a:pPr marL="171450" lvl="0" indent="-171450" algn="l">
                        <a:buFont typeface="Arial" panose="020B0604020202020204" pitchFamily="34" charset="0"/>
                        <a:buChar char="•"/>
                      </a:pPr>
                      <a:r>
                        <a:rPr lang="en-GB" sz="1200" kern="1200" baseline="0" dirty="0">
                          <a:solidFill>
                            <a:schemeClr val="dk1"/>
                          </a:solidFill>
                          <a:effectLst/>
                          <a:latin typeface="Comic Sans MS" panose="030F0702030302020204" pitchFamily="66" charset="0"/>
                          <a:ea typeface="+mn-ea"/>
                          <a:cs typeface="+mn-cs"/>
                        </a:rPr>
                        <a:t>I will find out about Neil Armstrong’s landing on the moon and the impact this had on the world. </a:t>
                      </a:r>
                    </a:p>
                    <a:p>
                      <a:pPr marL="0" lvl="0" indent="0" algn="l">
                        <a:buFont typeface="Arial" panose="020B0604020202020204" pitchFamily="34" charset="0"/>
                        <a:buNone/>
                      </a:pPr>
                      <a:endParaRPr lang="en-GB" sz="1200" kern="1200" baseline="0" dirty="0">
                        <a:solidFill>
                          <a:schemeClr val="dk1"/>
                        </a:solidFill>
                        <a:effectLst/>
                        <a:latin typeface="Comic Sans MS" panose="030F0702030302020204" pitchFamily="66" charset="0"/>
                        <a:ea typeface="+mn-ea"/>
                        <a:cs typeface="+mn-cs"/>
                      </a:endParaRPr>
                    </a:p>
                    <a:p>
                      <a:pPr marL="171450" lvl="0" indent="-171450" algn="l">
                        <a:buFont typeface="Arial" panose="020B0604020202020204" pitchFamily="34" charset="0"/>
                        <a:buChar char="•"/>
                      </a:pPr>
                      <a:r>
                        <a:rPr lang="en-GB" sz="1200" kern="1200" baseline="0" dirty="0">
                          <a:solidFill>
                            <a:schemeClr val="dk1"/>
                          </a:solidFill>
                          <a:effectLst/>
                          <a:latin typeface="Comic Sans MS" panose="030F0702030302020204" pitchFamily="66" charset="0"/>
                          <a:ea typeface="+mn-ea"/>
                          <a:cs typeface="+mn-cs"/>
                        </a:rPr>
                        <a:t>I will learn about Amelia Earhart’s journey and why it was important at the time and beyond. </a:t>
                      </a:r>
                    </a:p>
                    <a:p>
                      <a:pPr marL="171450" lvl="0" indent="-171450" algn="l">
                        <a:buFont typeface="Arial" panose="020B0604020202020204" pitchFamily="34" charset="0"/>
                        <a:buChar char="•"/>
                      </a:pPr>
                      <a:endParaRPr lang="en-GB" sz="1200" kern="1200" baseline="0" dirty="0">
                        <a:solidFill>
                          <a:schemeClr val="dk1"/>
                        </a:solidFill>
                        <a:effectLst/>
                        <a:latin typeface="Comic Sans MS" panose="030F0702030302020204" pitchFamily="66" charset="0"/>
                        <a:ea typeface="+mn-ea"/>
                        <a:cs typeface="+mn-cs"/>
                      </a:endParaRPr>
                    </a:p>
                    <a:p>
                      <a:pPr marL="171450" lvl="0" indent="-171450" algn="l">
                        <a:buFont typeface="Arial" panose="020B0604020202020204" pitchFamily="34" charset="0"/>
                        <a:buChar char="•"/>
                      </a:pPr>
                      <a:r>
                        <a:rPr lang="en-GB" sz="1200" kern="1200" baseline="0" dirty="0">
                          <a:solidFill>
                            <a:schemeClr val="dk1"/>
                          </a:solidFill>
                          <a:effectLst/>
                          <a:latin typeface="Comic Sans MS" panose="030F0702030302020204" pitchFamily="66" charset="0"/>
                          <a:ea typeface="+mn-ea"/>
                          <a:cs typeface="+mn-cs"/>
                        </a:rPr>
                        <a:t>I will be able to </a:t>
                      </a:r>
                      <a:r>
                        <a:rPr lang="en-GB" sz="1200" dirty="0">
                          <a:latin typeface="Comic Sans MS" panose="030F0702030302020204" pitchFamily="66" charset="0"/>
                        </a:rPr>
                        <a:t>compare the lives and achievements of Earhart</a:t>
                      </a:r>
                      <a:r>
                        <a:rPr lang="en-GB" sz="1200" baseline="0" dirty="0">
                          <a:latin typeface="Comic Sans MS" panose="030F0702030302020204" pitchFamily="66" charset="0"/>
                        </a:rPr>
                        <a:t> </a:t>
                      </a:r>
                      <a:r>
                        <a:rPr lang="en-GB" sz="1200" dirty="0">
                          <a:latin typeface="Comic Sans MS" panose="030F0702030302020204" pitchFamily="66" charset="0"/>
                        </a:rPr>
                        <a:t>and Armstrong.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5" name="Table 54"/>
          <p:cNvGraphicFramePr>
            <a:graphicFrameLocks noGrp="1"/>
          </p:cNvGraphicFramePr>
          <p:nvPr/>
        </p:nvGraphicFramePr>
        <p:xfrm>
          <a:off x="1736726" y="5282436"/>
          <a:ext cx="6044087" cy="1463040"/>
        </p:xfrm>
        <a:graphic>
          <a:graphicData uri="http://schemas.openxmlformats.org/drawingml/2006/table">
            <a:tbl>
              <a:tblPr firstRow="1" bandRow="1">
                <a:tableStyleId>{5C22544A-7EE6-4342-B048-85BDC9FD1C3A}</a:tableStyleId>
              </a:tblPr>
              <a:tblGrid>
                <a:gridCol w="6044087">
                  <a:extLst>
                    <a:ext uri="{9D8B030D-6E8A-4147-A177-3AD203B41FA5}">
                      <a16:colId xmlns:a16="http://schemas.microsoft.com/office/drawing/2014/main" val="4208729436"/>
                    </a:ext>
                  </a:extLst>
                </a:gridCol>
              </a:tblGrid>
              <a:tr h="203040">
                <a:tc>
                  <a:txBody>
                    <a:bodyPr/>
                    <a:lstStyle/>
                    <a:p>
                      <a:pPr algn="ctr"/>
                      <a:r>
                        <a:rPr lang="en-GB" sz="1200" dirty="0">
                          <a:solidFill>
                            <a:schemeClr val="bg1"/>
                          </a:solidFill>
                          <a:latin typeface="Comic Sans MS" panose="030F0702030302020204" pitchFamily="66" charset="0"/>
                        </a:rPr>
                        <a:t>Key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251907"/>
                  </a:ext>
                </a:extLst>
              </a:tr>
              <a:tr h="1114207">
                <a:tc>
                  <a:txBody>
                    <a:bodyPr/>
                    <a:lstStyle/>
                    <a:p>
                      <a:pPr lvl="4" algn="l"/>
                      <a:r>
                        <a:rPr lang="en-GB" sz="1200" b="0" baseline="0" dirty="0">
                          <a:solidFill>
                            <a:schemeClr val="tx1"/>
                          </a:solidFill>
                          <a:latin typeface="Comic Sans MS" panose="030F0702030302020204" pitchFamily="66" charset="0"/>
                        </a:rPr>
                        <a:t>Amelia Earhart and Neil Armstrong are two significant explorers from the 20</a:t>
                      </a:r>
                      <a:r>
                        <a:rPr lang="en-GB" sz="1200" b="0" baseline="30000" dirty="0">
                          <a:solidFill>
                            <a:schemeClr val="tx1"/>
                          </a:solidFill>
                          <a:latin typeface="Comic Sans MS" panose="030F0702030302020204" pitchFamily="66" charset="0"/>
                        </a:rPr>
                        <a:t>th</a:t>
                      </a:r>
                      <a:r>
                        <a:rPr lang="en-GB" sz="1200" b="0" baseline="0" dirty="0">
                          <a:solidFill>
                            <a:schemeClr val="tx1"/>
                          </a:solidFill>
                          <a:latin typeface="Comic Sans MS" panose="030F0702030302020204" pitchFamily="66" charset="0"/>
                        </a:rPr>
                        <a:t> century. Their achievements in exploration are still talked about as two of the greatest the world has ever seen. Neil was the first man to walk on the moon and Amelia was the first woman to fly solo across the Atlantic ocean.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40167"/>
                  </a:ext>
                </a:extLst>
              </a:tr>
            </a:tbl>
          </a:graphicData>
        </a:graphic>
      </p:graphicFrame>
      <p:pic>
        <p:nvPicPr>
          <p:cNvPr id="16" name="Picture 15" descr="C:\Users\gedwards-cole\Downloads\New ful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940" y="156838"/>
            <a:ext cx="1729332" cy="565995"/>
          </a:xfrm>
          <a:prstGeom prst="rect">
            <a:avLst/>
          </a:prstGeom>
          <a:noFill/>
          <a:ln>
            <a:noFill/>
          </a:ln>
        </p:spPr>
      </p:pic>
      <p:pic>
        <p:nvPicPr>
          <p:cNvPr id="3" name="Picture 2"/>
          <p:cNvPicPr>
            <a:picLocks noChangeAspect="1"/>
          </p:cNvPicPr>
          <p:nvPr/>
        </p:nvPicPr>
        <p:blipFill>
          <a:blip r:embed="rId4"/>
          <a:stretch>
            <a:fillRect/>
          </a:stretch>
        </p:blipFill>
        <p:spPr>
          <a:xfrm>
            <a:off x="1813654" y="5646460"/>
            <a:ext cx="880488" cy="968537"/>
          </a:xfrm>
          <a:prstGeom prst="rect">
            <a:avLst/>
          </a:prstGeom>
        </p:spPr>
      </p:pic>
      <p:pic>
        <p:nvPicPr>
          <p:cNvPr id="7" name="Picture 6"/>
          <p:cNvPicPr>
            <a:picLocks noChangeAspect="1"/>
          </p:cNvPicPr>
          <p:nvPr/>
        </p:nvPicPr>
        <p:blipFill>
          <a:blip r:embed="rId5"/>
          <a:stretch>
            <a:fillRect/>
          </a:stretch>
        </p:blipFill>
        <p:spPr>
          <a:xfrm>
            <a:off x="2771072" y="5648808"/>
            <a:ext cx="791239" cy="988065"/>
          </a:xfrm>
          <a:prstGeom prst="rect">
            <a:avLst/>
          </a:prstGeom>
        </p:spPr>
      </p:pic>
      <p:pic>
        <p:nvPicPr>
          <p:cNvPr id="10" name="Picture 9"/>
          <p:cNvPicPr>
            <a:picLocks noChangeAspect="1"/>
          </p:cNvPicPr>
          <p:nvPr/>
        </p:nvPicPr>
        <p:blipFill>
          <a:blip r:embed="rId6"/>
          <a:stretch>
            <a:fillRect/>
          </a:stretch>
        </p:blipFill>
        <p:spPr>
          <a:xfrm>
            <a:off x="7885139" y="1510602"/>
            <a:ext cx="2633265" cy="2338056"/>
          </a:xfrm>
          <a:prstGeom prst="rect">
            <a:avLst/>
          </a:prstGeom>
        </p:spPr>
      </p:pic>
      <p:pic>
        <p:nvPicPr>
          <p:cNvPr id="11" name="Picture 10"/>
          <p:cNvPicPr>
            <a:picLocks noChangeAspect="1"/>
          </p:cNvPicPr>
          <p:nvPr/>
        </p:nvPicPr>
        <p:blipFill>
          <a:blip r:embed="rId7"/>
          <a:stretch>
            <a:fillRect/>
          </a:stretch>
        </p:blipFill>
        <p:spPr>
          <a:xfrm>
            <a:off x="7906055" y="4422034"/>
            <a:ext cx="2633265" cy="1720807"/>
          </a:xfrm>
          <a:prstGeom prst="rect">
            <a:avLst/>
          </a:prstGeom>
        </p:spPr>
      </p:pic>
      <p:sp>
        <p:nvSpPr>
          <p:cNvPr id="8" name="TextBox 7"/>
          <p:cNvSpPr txBox="1"/>
          <p:nvPr/>
        </p:nvSpPr>
        <p:spPr>
          <a:xfrm>
            <a:off x="8184232" y="1634595"/>
            <a:ext cx="1728192" cy="369332"/>
          </a:xfrm>
          <a:prstGeom prst="rect">
            <a:avLst/>
          </a:prstGeom>
          <a:noFill/>
        </p:spPr>
        <p:txBody>
          <a:bodyPr wrap="square" rtlCol="0">
            <a:spAutoFit/>
          </a:bodyPr>
          <a:lstStyle/>
          <a:p>
            <a:endParaRPr lang="en-GB" dirty="0"/>
          </a:p>
        </p:txBody>
      </p:sp>
      <p:sp>
        <p:nvSpPr>
          <p:cNvPr id="9" name="TextBox 8"/>
          <p:cNvSpPr txBox="1"/>
          <p:nvPr/>
        </p:nvSpPr>
        <p:spPr>
          <a:xfrm>
            <a:off x="7885138" y="6172945"/>
            <a:ext cx="2654182" cy="646331"/>
          </a:xfrm>
          <a:prstGeom prst="rect">
            <a:avLst/>
          </a:prstGeom>
          <a:noFill/>
          <a:ln w="19050">
            <a:solidFill>
              <a:schemeClr val="tx1"/>
            </a:solidFill>
          </a:ln>
        </p:spPr>
        <p:txBody>
          <a:bodyPr wrap="square" rtlCol="0">
            <a:spAutoFit/>
          </a:bodyPr>
          <a:lstStyle/>
          <a:p>
            <a:r>
              <a:rPr lang="en-GB" sz="1200" dirty="0">
                <a:latin typeface="Comic Sans MS" panose="030F0702030302020204" pitchFamily="66" charset="0"/>
              </a:rPr>
              <a:t>Neil Armstrong becomes the first human to step on the moon in 1969.</a:t>
            </a:r>
          </a:p>
        </p:txBody>
      </p:sp>
      <p:sp>
        <p:nvSpPr>
          <p:cNvPr id="18" name="TextBox 17"/>
          <p:cNvSpPr txBox="1"/>
          <p:nvPr/>
        </p:nvSpPr>
        <p:spPr>
          <a:xfrm>
            <a:off x="7906055" y="3895483"/>
            <a:ext cx="2612349" cy="461665"/>
          </a:xfrm>
          <a:prstGeom prst="rect">
            <a:avLst/>
          </a:prstGeom>
          <a:noFill/>
          <a:ln w="19050">
            <a:solidFill>
              <a:schemeClr val="tx1"/>
            </a:solidFill>
          </a:ln>
        </p:spPr>
        <p:txBody>
          <a:bodyPr wrap="square" rtlCol="0">
            <a:spAutoFit/>
          </a:bodyPr>
          <a:lstStyle/>
          <a:p>
            <a:r>
              <a:rPr lang="en-GB" sz="1200" dirty="0">
                <a:latin typeface="Comic Sans MS" panose="030F0702030302020204" pitchFamily="66" charset="0"/>
              </a:rPr>
              <a:t>Amelia Earhart attempted an around-the-world flight in 1937.</a:t>
            </a:r>
          </a:p>
        </p:txBody>
      </p:sp>
    </p:spTree>
    <p:extLst>
      <p:ext uri="{BB962C8B-B14F-4D97-AF65-F5344CB8AC3E}">
        <p14:creationId xmlns:p14="http://schemas.microsoft.com/office/powerpoint/2010/main" val="216955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 y="186704"/>
            <a:ext cx="9284854" cy="500927"/>
          </a:xfrm>
        </p:spPr>
        <p:txBody>
          <a:bodyPr>
            <a:normAutofit fontScale="90000"/>
          </a:bodyPr>
          <a:lstStyle/>
          <a:p>
            <a:r>
              <a:rPr lang="en-GB" b="1" dirty="0">
                <a:solidFill>
                  <a:schemeClr val="accent1">
                    <a:lumMod val="75000"/>
                  </a:schemeClr>
                </a:solidFill>
              </a:rPr>
              <a:t>Art Knowledge Organiser: Year 1 Sculpture</a:t>
            </a:r>
          </a:p>
        </p:txBody>
      </p:sp>
      <p:graphicFrame>
        <p:nvGraphicFramePr>
          <p:cNvPr id="5" name="Content Placeholder 4"/>
          <p:cNvGraphicFramePr>
            <a:graphicFrameLocks noGrp="1"/>
          </p:cNvGraphicFramePr>
          <p:nvPr>
            <p:ph idx="1"/>
          </p:nvPr>
        </p:nvGraphicFramePr>
        <p:xfrm>
          <a:off x="287151" y="4138113"/>
          <a:ext cx="6469583" cy="2662760"/>
        </p:xfrm>
        <a:graphic>
          <a:graphicData uri="http://schemas.openxmlformats.org/drawingml/2006/table">
            <a:tbl>
              <a:tblPr firstRow="1" bandRow="1">
                <a:tableStyleId>{5C22544A-7EE6-4342-B048-85BDC9FD1C3A}</a:tableStyleId>
              </a:tblPr>
              <a:tblGrid>
                <a:gridCol w="2183999">
                  <a:extLst>
                    <a:ext uri="{9D8B030D-6E8A-4147-A177-3AD203B41FA5}">
                      <a16:colId xmlns:a16="http://schemas.microsoft.com/office/drawing/2014/main" val="560957573"/>
                    </a:ext>
                  </a:extLst>
                </a:gridCol>
                <a:gridCol w="4285584">
                  <a:extLst>
                    <a:ext uri="{9D8B030D-6E8A-4147-A177-3AD203B41FA5}">
                      <a16:colId xmlns:a16="http://schemas.microsoft.com/office/drawing/2014/main" val="1591671439"/>
                    </a:ext>
                  </a:extLst>
                </a:gridCol>
              </a:tblGrid>
              <a:tr h="413952">
                <a:tc>
                  <a:txBody>
                    <a:bodyPr/>
                    <a:lstStyle/>
                    <a:p>
                      <a:r>
                        <a:rPr lang="en-GB"/>
                        <a:t>Vocabulary</a:t>
                      </a:r>
                    </a:p>
                  </a:txBody>
                  <a:tcPr/>
                </a:tc>
                <a:tc>
                  <a:txBody>
                    <a:bodyPr/>
                    <a:lstStyle/>
                    <a:p>
                      <a:r>
                        <a:rPr lang="en-GB"/>
                        <a:t>Definition</a:t>
                      </a:r>
                    </a:p>
                  </a:txBody>
                  <a:tcPr/>
                </a:tc>
                <a:extLst>
                  <a:ext uri="{0D108BD9-81ED-4DB2-BD59-A6C34878D82A}">
                    <a16:rowId xmlns:a16="http://schemas.microsoft.com/office/drawing/2014/main" val="2214325248"/>
                  </a:ext>
                </a:extLst>
              </a:tr>
              <a:tr h="724415">
                <a:tc>
                  <a:txBody>
                    <a:bodyPr/>
                    <a:lstStyle/>
                    <a:p>
                      <a:r>
                        <a:rPr lang="en-US" dirty="0">
                          <a:solidFill>
                            <a:schemeClr val="accent1">
                              <a:lumMod val="75000"/>
                            </a:schemeClr>
                          </a:solidFill>
                        </a:rPr>
                        <a:t>sculpture</a:t>
                      </a:r>
                    </a:p>
                  </a:txBody>
                  <a:tcPr anchor="ctr"/>
                </a:tc>
                <a:tc>
                  <a:txBody>
                    <a:bodyPr/>
                    <a:lstStyle/>
                    <a:p>
                      <a:r>
                        <a:rPr lang="en-GB" sz="1800" b="0" i="0" kern="1200" dirty="0">
                          <a:solidFill>
                            <a:schemeClr val="accent1">
                              <a:lumMod val="75000"/>
                            </a:schemeClr>
                          </a:solidFill>
                          <a:effectLst/>
                          <a:latin typeface="+mn-lt"/>
                          <a:ea typeface="+mn-ea"/>
                          <a:cs typeface="+mn-cs"/>
                        </a:rPr>
                        <a:t>The art of making a 2D OR 3D object by carving stone or wood or by casting metal or plaster</a:t>
                      </a:r>
                      <a:r>
                        <a:rPr lang="en-GB" sz="1800" b="0" i="0" kern="1200" dirty="0">
                          <a:solidFill>
                            <a:schemeClr val="dk1"/>
                          </a:solidFill>
                          <a:effectLst/>
                          <a:latin typeface="+mn-lt"/>
                          <a:ea typeface="+mn-ea"/>
                          <a:cs typeface="+mn-cs"/>
                        </a:rPr>
                        <a:t>.</a:t>
                      </a:r>
                      <a:endParaRPr lang="en-GB" dirty="0">
                        <a:solidFill>
                          <a:schemeClr val="accent1">
                            <a:lumMod val="75000"/>
                          </a:schemeClr>
                        </a:solidFill>
                      </a:endParaRPr>
                    </a:p>
                  </a:txBody>
                  <a:tcPr anchor="ctr"/>
                </a:tc>
                <a:extLst>
                  <a:ext uri="{0D108BD9-81ED-4DB2-BD59-A6C34878D82A}">
                    <a16:rowId xmlns:a16="http://schemas.microsoft.com/office/drawing/2014/main" val="4245871450"/>
                  </a:ext>
                </a:extLst>
              </a:tr>
              <a:tr h="420008">
                <a:tc>
                  <a:txBody>
                    <a:bodyPr/>
                    <a:lstStyle/>
                    <a:p>
                      <a:r>
                        <a:rPr lang="en-GB" dirty="0">
                          <a:solidFill>
                            <a:schemeClr val="accent1">
                              <a:lumMod val="75000"/>
                            </a:schemeClr>
                          </a:solidFill>
                        </a:rPr>
                        <a:t>land art</a:t>
                      </a:r>
                    </a:p>
                  </a:txBody>
                  <a:tcPr anchor="ctr"/>
                </a:tc>
                <a:tc>
                  <a:txBody>
                    <a:bodyPr/>
                    <a:lstStyle/>
                    <a:p>
                      <a:r>
                        <a:rPr lang="en-GB" sz="1800" b="0" i="0" kern="1200" dirty="0">
                          <a:solidFill>
                            <a:schemeClr val="accent1">
                              <a:lumMod val="75000"/>
                            </a:schemeClr>
                          </a:solidFill>
                          <a:effectLst/>
                          <a:latin typeface="+mn-lt"/>
                          <a:ea typeface="+mn-ea"/>
                          <a:cs typeface="+mn-cs"/>
                        </a:rPr>
                        <a:t>Art made in the landscape by sculpting the land itself or by making structures using a variety of materials.</a:t>
                      </a:r>
                      <a:endParaRPr lang="en-GB" dirty="0">
                        <a:solidFill>
                          <a:schemeClr val="accent1">
                            <a:lumMod val="75000"/>
                          </a:schemeClr>
                        </a:solidFill>
                      </a:endParaRPr>
                    </a:p>
                  </a:txBody>
                  <a:tcPr anchor="ctr"/>
                </a:tc>
                <a:extLst>
                  <a:ext uri="{0D108BD9-81ED-4DB2-BD59-A6C34878D82A}">
                    <a16:rowId xmlns:a16="http://schemas.microsoft.com/office/drawing/2014/main" val="3583736503"/>
                  </a:ext>
                </a:extLst>
              </a:tr>
              <a:tr h="420008">
                <a:tc>
                  <a:txBody>
                    <a:bodyPr/>
                    <a:lstStyle/>
                    <a:p>
                      <a:r>
                        <a:rPr lang="en-GB" dirty="0">
                          <a:solidFill>
                            <a:schemeClr val="accent1">
                              <a:lumMod val="75000"/>
                            </a:schemeClr>
                          </a:solidFill>
                        </a:rPr>
                        <a:t>form</a:t>
                      </a:r>
                    </a:p>
                  </a:txBody>
                  <a:tcPr anchor="ctr"/>
                </a:tc>
                <a:tc>
                  <a:txBody>
                    <a:bodyPr/>
                    <a:lstStyle/>
                    <a:p>
                      <a:r>
                        <a:rPr lang="en-GB" dirty="0">
                          <a:solidFill>
                            <a:schemeClr val="accent1">
                              <a:lumMod val="75000"/>
                            </a:schemeClr>
                          </a:solidFill>
                        </a:rPr>
                        <a:t>The shape of something.</a:t>
                      </a:r>
                    </a:p>
                  </a:txBody>
                  <a:tcPr anchor="ctr"/>
                </a:tc>
                <a:extLst>
                  <a:ext uri="{0D108BD9-81ED-4DB2-BD59-A6C34878D82A}">
                    <a16:rowId xmlns:a16="http://schemas.microsoft.com/office/drawing/2014/main" val="42142854"/>
                  </a:ext>
                </a:extLst>
              </a:tr>
            </a:tbl>
          </a:graphicData>
        </a:graphic>
      </p:graphicFrame>
      <p:sp>
        <p:nvSpPr>
          <p:cNvPr id="6" name="TextBox 5"/>
          <p:cNvSpPr txBox="1"/>
          <p:nvPr/>
        </p:nvSpPr>
        <p:spPr>
          <a:xfrm>
            <a:off x="293255" y="1014867"/>
            <a:ext cx="6463479" cy="369332"/>
          </a:xfrm>
          <a:prstGeom prst="rect">
            <a:avLst/>
          </a:prstGeom>
          <a:ln w="28575">
            <a:solidFill>
              <a:srgbClr val="4472C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accent1">
                    <a:lumMod val="75000"/>
                  </a:schemeClr>
                </a:solidFill>
              </a:rPr>
              <a:t>I will begin to experiment with techniques. </a:t>
            </a:r>
          </a:p>
        </p:txBody>
      </p:sp>
      <p:sp>
        <p:nvSpPr>
          <p:cNvPr id="7" name="TextBox 6"/>
          <p:cNvSpPr txBox="1"/>
          <p:nvPr/>
        </p:nvSpPr>
        <p:spPr>
          <a:xfrm>
            <a:off x="293255" y="1537744"/>
            <a:ext cx="6463479" cy="2446824"/>
          </a:xfrm>
          <a:prstGeom prst="rect">
            <a:avLst/>
          </a:prstGeom>
          <a:noFill/>
          <a:ln w="28575">
            <a:solidFill>
              <a:srgbClr val="4472C4"/>
            </a:solidFill>
          </a:ln>
        </p:spPr>
        <p:txBody>
          <a:bodyPr wrap="square" lIns="91440" tIns="45720" rIns="91440" bIns="45720" rtlCol="0" anchor="t">
            <a:spAutoFit/>
          </a:bodyPr>
          <a:lstStyle/>
          <a:p>
            <a:r>
              <a:rPr lang="en-GB" dirty="0">
                <a:solidFill>
                  <a:schemeClr val="accent1">
                    <a:lumMod val="75000"/>
                  </a:schemeClr>
                </a:solidFill>
              </a:rPr>
              <a:t>During my art lessons I will:</a:t>
            </a:r>
          </a:p>
          <a:p>
            <a:pPr marL="285750" indent="-285750" fontAlgn="base">
              <a:lnSpc>
                <a:spcPct val="150000"/>
              </a:lnSpc>
              <a:buFont typeface="Arial" panose="020B0604020202020204" pitchFamily="34" charset="0"/>
              <a:buChar char="•"/>
            </a:pPr>
            <a:r>
              <a:rPr lang="en-GB" dirty="0">
                <a:solidFill>
                  <a:schemeClr val="accent1">
                    <a:lumMod val="75000"/>
                  </a:schemeClr>
                </a:solidFill>
              </a:rPr>
              <a:t>Use tools to create patterns and texture.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Use clay imaginatively.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Roll clay evenly.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Use materials from nature to create art.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Join materials in a variety of ways.</a:t>
            </a:r>
            <a:r>
              <a:rPr lang="en-GB" dirty="0"/>
              <a:t> </a:t>
            </a:r>
          </a:p>
        </p:txBody>
      </p:sp>
      <p:sp>
        <p:nvSpPr>
          <p:cNvPr id="9" name="TextBox 8"/>
          <p:cNvSpPr txBox="1"/>
          <p:nvPr/>
        </p:nvSpPr>
        <p:spPr>
          <a:xfrm>
            <a:off x="6994236" y="1399244"/>
            <a:ext cx="4904509" cy="5078313"/>
          </a:xfrm>
          <a:prstGeom prst="rect">
            <a:avLst/>
          </a:prstGeom>
          <a:noFill/>
          <a:ln w="28575">
            <a:solidFill>
              <a:srgbClr val="4472C4"/>
            </a:solidFill>
          </a:ln>
        </p:spPr>
        <p:txBody>
          <a:bodyPr wrap="square" lIns="91440" tIns="45720" rIns="91440" bIns="45720" rtlCol="0" anchor="t">
            <a:spAutoFit/>
          </a:bodyPr>
          <a:lstStyle/>
          <a:p>
            <a:r>
              <a:rPr lang="en-GB" u="sng" dirty="0">
                <a:solidFill>
                  <a:schemeClr val="accent1">
                    <a:lumMod val="75000"/>
                  </a:schemeClr>
                </a:solidFill>
              </a:rPr>
              <a:t>Artist Focus: Barbara Hepworth</a:t>
            </a: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endParaRPr>
          </a:p>
          <a:p>
            <a:r>
              <a:rPr lang="en-GB" dirty="0">
                <a:solidFill>
                  <a:schemeClr val="accent1">
                    <a:lumMod val="75000"/>
                  </a:schemeClr>
                </a:solidFill>
              </a:rPr>
              <a:t>Barbara Hepworth is a British artist, known for her curved and pierced abstract forms. Her sculptures are often found in rural landscapes throughout Britain especially in St Ives and her hometown of Wakefield where there is a dedicated gallery called The Hepworth Wakefield.</a:t>
            </a:r>
            <a:endParaRPr lang="en-GB" dirty="0">
              <a:solidFill>
                <a:schemeClr val="accent1">
                  <a:lumMod val="75000"/>
                </a:schemeClr>
              </a:solidFill>
              <a:cs typeface="Calibri"/>
            </a:endParaRPr>
          </a:p>
          <a:p>
            <a:endParaRPr lang="en-GB" dirty="0">
              <a:solidFill>
                <a:schemeClr val="accent1">
                  <a:lumMod val="75000"/>
                </a:schemeClr>
              </a:solidFill>
            </a:endParaRPr>
          </a:p>
        </p:txBody>
      </p:sp>
      <p:pic>
        <p:nvPicPr>
          <p:cNvPr id="1028" name="Picture 4" descr="Barbara Hepworth | Biography, Artwork, &amp; Facts | Britannica">
            <a:extLst>
              <a:ext uri="{FF2B5EF4-FFF2-40B4-BE49-F238E27FC236}">
                <a16:creationId xmlns:a16="http://schemas.microsoft.com/office/drawing/2014/main" id="{2AD20DE9-FC34-4197-821B-44EDF26F7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812" y="2353810"/>
            <a:ext cx="2771140" cy="184557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Barbara Hepworth | Artist Profile | National Museum of Women in the Arts">
            <a:extLst>
              <a:ext uri="{FF2B5EF4-FFF2-40B4-BE49-F238E27FC236}">
                <a16:creationId xmlns:a16="http://schemas.microsoft.com/office/drawing/2014/main" id="{026A8406-B25D-4F4E-9B82-217229F971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Barbara Hepworth, Head (Mykonos), 1959-60 | Offer Waterman">
            <a:extLst>
              <a:ext uri="{FF2B5EF4-FFF2-40B4-BE49-F238E27FC236}">
                <a16:creationId xmlns:a16="http://schemas.microsoft.com/office/drawing/2014/main" id="{B46FAB14-215E-4D9A-A454-F05124969C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5328" y="1886171"/>
            <a:ext cx="1974041" cy="23179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edwards-cole\Downloads\New full logo.JPG">
            <a:extLst>
              <a:ext uri="{FF2B5EF4-FFF2-40B4-BE49-F238E27FC236}">
                <a16:creationId xmlns:a16="http://schemas.microsoft.com/office/drawing/2014/main" id="{3BA43C18-F9CF-436F-B568-CB2AB87F30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5654" y="176761"/>
            <a:ext cx="2718484" cy="1068877"/>
          </a:xfrm>
          <a:prstGeom prst="rect">
            <a:avLst/>
          </a:prstGeom>
          <a:noFill/>
          <a:ln>
            <a:noFill/>
          </a:ln>
        </p:spPr>
      </p:pic>
    </p:spTree>
    <p:extLst>
      <p:ext uri="{BB962C8B-B14F-4D97-AF65-F5344CB8AC3E}">
        <p14:creationId xmlns:p14="http://schemas.microsoft.com/office/powerpoint/2010/main" val="250515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287" y="290512"/>
            <a:ext cx="10639425" cy="6276975"/>
          </a:xfrm>
          <a:prstGeom prst="rect">
            <a:avLst/>
          </a:prstGeom>
        </p:spPr>
      </p:pic>
    </p:spTree>
    <p:extLst>
      <p:ext uri="{BB962C8B-B14F-4D97-AF65-F5344CB8AC3E}">
        <p14:creationId xmlns:p14="http://schemas.microsoft.com/office/powerpoint/2010/main" val="288249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565" y="66161"/>
            <a:ext cx="11127196" cy="579401"/>
          </a:xfrm>
          <a:solidFill>
            <a:schemeClr val="accent1">
              <a:lumMod val="75000"/>
            </a:schemeClr>
          </a:solidFill>
        </p:spPr>
        <p:txBody>
          <a:bodyPr>
            <a:normAutofit fontScale="90000"/>
          </a:bodyPr>
          <a:lstStyle/>
          <a:p>
            <a:r>
              <a:rPr lang="en-GB" sz="3600" b="1" dirty="0">
                <a:solidFill>
                  <a:schemeClr val="bg1"/>
                </a:solidFill>
                <a:latin typeface="Comic Sans MS" panose="030F0702030302020204" pitchFamily="66" charset="0"/>
              </a:rPr>
              <a:t>Year 1  Jigsaw  Unit 5    Relationships</a:t>
            </a:r>
          </a:p>
        </p:txBody>
      </p:sp>
      <p:graphicFrame>
        <p:nvGraphicFramePr>
          <p:cNvPr id="5" name="Table 4"/>
          <p:cNvGraphicFramePr>
            <a:graphicFrameLocks noGrp="1"/>
          </p:cNvGraphicFramePr>
          <p:nvPr/>
        </p:nvGraphicFramePr>
        <p:xfrm>
          <a:off x="4196443" y="2403441"/>
          <a:ext cx="7846849" cy="2545080"/>
        </p:xfrm>
        <a:graphic>
          <a:graphicData uri="http://schemas.openxmlformats.org/drawingml/2006/table">
            <a:tbl>
              <a:tblPr firstRow="1" bandRow="1">
                <a:tableStyleId>{5C22544A-7EE6-4342-B048-85BDC9FD1C3A}</a:tableStyleId>
              </a:tblPr>
              <a:tblGrid>
                <a:gridCol w="955221">
                  <a:extLst>
                    <a:ext uri="{9D8B030D-6E8A-4147-A177-3AD203B41FA5}">
                      <a16:colId xmlns:a16="http://schemas.microsoft.com/office/drawing/2014/main" val="1135586835"/>
                    </a:ext>
                  </a:extLst>
                </a:gridCol>
                <a:gridCol w="6891628">
                  <a:extLst>
                    <a:ext uri="{9D8B030D-6E8A-4147-A177-3AD203B41FA5}">
                      <a16:colId xmlns:a16="http://schemas.microsoft.com/office/drawing/2014/main" val="1662273146"/>
                    </a:ext>
                  </a:extLst>
                </a:gridCol>
              </a:tblGrid>
              <a:tr h="343328">
                <a:tc gridSpan="2">
                  <a:txBody>
                    <a:bodyPr/>
                    <a:lstStyle/>
                    <a:p>
                      <a:pPr algn="ctr"/>
                      <a:r>
                        <a:rPr lang="en-GB" dirty="0">
                          <a:solidFill>
                            <a:schemeClr val="bg1"/>
                          </a:solidFill>
                          <a:latin typeface="Comic Sans MS" panose="030F0702030302020204" pitchFamily="66" charset="0"/>
                        </a:rPr>
                        <a:t> </a:t>
                      </a:r>
                      <a:r>
                        <a:rPr lang="en-GB" sz="1600" dirty="0">
                          <a:solidFill>
                            <a:schemeClr val="bg1"/>
                          </a:solidFill>
                          <a:latin typeface="Comic Sans MS" panose="030F0702030302020204" pitchFamily="66" charset="0"/>
                        </a:rPr>
                        <a:t>I will understand</a:t>
                      </a:r>
                      <a:r>
                        <a:rPr lang="en-GB" sz="1600" baseline="0" dirty="0">
                          <a:solidFill>
                            <a:schemeClr val="bg1"/>
                          </a:solidFill>
                          <a:latin typeface="Comic Sans MS" panose="030F0702030302020204" pitchFamily="66" charset="0"/>
                        </a:rPr>
                        <a:t> this vocabulary…</a:t>
                      </a:r>
                      <a:endParaRPr lang="en-GB" dirty="0">
                        <a:solidFill>
                          <a:schemeClr val="bg1"/>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tc hMerge="1">
                  <a:txBody>
                    <a:bodyPr/>
                    <a:lstStyle/>
                    <a:p>
                      <a:endParaRPr lang="en-GB" dirty="0"/>
                    </a:p>
                  </a:txBody>
                  <a:tcPr/>
                </a:tc>
                <a:extLst>
                  <a:ext uri="{0D108BD9-81ED-4DB2-BD59-A6C34878D82A}">
                    <a16:rowId xmlns:a16="http://schemas.microsoft.com/office/drawing/2014/main" val="1182568733"/>
                  </a:ext>
                </a:extLst>
              </a:tr>
              <a:tr h="257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70C0"/>
                          </a:solidFill>
                          <a:latin typeface="Comic Sans MS" panose="030F0702030302020204" pitchFamily="66" charset="0"/>
                        </a:rPr>
                        <a:t>family</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0070C0"/>
                          </a:solidFill>
                          <a:latin typeface="Comic Sans MS" panose="030F0702030302020204" pitchFamily="66" charset="0"/>
                        </a:rPr>
                        <a:t>A family is a group of people who are related or have a close relationship with each other. </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1796771"/>
                  </a:ext>
                </a:extLst>
              </a:tr>
              <a:tr h="257496">
                <a:tc>
                  <a:txBody>
                    <a:bodyPr/>
                    <a:lstStyle/>
                    <a:p>
                      <a:r>
                        <a:rPr lang="en-GB" sz="1200" b="1" dirty="0">
                          <a:solidFill>
                            <a:srgbClr val="0070C0"/>
                          </a:solidFill>
                          <a:latin typeface="Comic Sans MS" panose="030F0702030302020204" pitchFamily="66" charset="0"/>
                        </a:rPr>
                        <a:t>belong</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rgbClr val="0070C0"/>
                          </a:solidFill>
                          <a:latin typeface="Comic Sans MS" panose="030F0702030302020204" pitchFamily="66" charset="0"/>
                        </a:rPr>
                        <a:t>To feel comfortable and happy in a particular situation or with a particular group of people.</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9693353"/>
                  </a:ext>
                </a:extLst>
              </a:tr>
              <a:tr h="257496">
                <a:tc>
                  <a:txBody>
                    <a:bodyPr/>
                    <a:lstStyle/>
                    <a:p>
                      <a:r>
                        <a:rPr lang="en-GB" sz="1200" b="1" dirty="0">
                          <a:solidFill>
                            <a:srgbClr val="0070C0"/>
                          </a:solidFill>
                          <a:latin typeface="Comic Sans MS" panose="030F0702030302020204" pitchFamily="66" charset="0"/>
                        </a:rPr>
                        <a:t>friend</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a:solidFill>
                            <a:srgbClr val="0070C0"/>
                          </a:solidFill>
                          <a:latin typeface="Comic Sans MS" panose="030F0702030302020204" pitchFamily="66" charset="0"/>
                        </a:rPr>
                        <a:t>A person you know well and like, and who is not usually a member of your</a:t>
                      </a:r>
                      <a:r>
                        <a:rPr lang="en-GB" sz="1100" baseline="0" dirty="0">
                          <a:solidFill>
                            <a:srgbClr val="0070C0"/>
                          </a:solidFill>
                          <a:latin typeface="Comic Sans MS" panose="030F0702030302020204" pitchFamily="66" charset="0"/>
                        </a:rPr>
                        <a:t> family.</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724483"/>
                  </a:ext>
                </a:extLst>
              </a:tr>
              <a:tr h="257496">
                <a:tc>
                  <a:txBody>
                    <a:bodyPr/>
                    <a:lstStyle/>
                    <a:p>
                      <a:r>
                        <a:rPr lang="en-GB" sz="1200" b="1" dirty="0">
                          <a:solidFill>
                            <a:srgbClr val="0070C0"/>
                          </a:solidFill>
                          <a:latin typeface="Comic Sans MS" panose="030F0702030302020204" pitchFamily="66" charset="0"/>
                        </a:rPr>
                        <a:t>caring</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rgbClr val="0070C0"/>
                          </a:solidFill>
                          <a:latin typeface="Comic Sans MS" panose="030F0702030302020204" pitchFamily="66" charset="0"/>
                        </a:rPr>
                        <a:t>When</a:t>
                      </a:r>
                      <a:r>
                        <a:rPr lang="en-GB" sz="1100" b="0" baseline="0" dirty="0">
                          <a:solidFill>
                            <a:srgbClr val="0070C0"/>
                          </a:solidFill>
                          <a:latin typeface="Comic Sans MS" panose="030F0702030302020204" pitchFamily="66" charset="0"/>
                        </a:rPr>
                        <a:t> you are k</a:t>
                      </a:r>
                      <a:r>
                        <a:rPr lang="en-GB" sz="1100" b="0" dirty="0">
                          <a:solidFill>
                            <a:srgbClr val="0070C0"/>
                          </a:solidFill>
                          <a:latin typeface="Comic Sans MS" panose="030F0702030302020204" pitchFamily="66" charset="0"/>
                        </a:rPr>
                        <a:t>ind, helpful and show you care about other people.</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5176"/>
                  </a:ext>
                </a:extLst>
              </a:tr>
              <a:tr h="257496">
                <a:tc>
                  <a:txBody>
                    <a:bodyPr/>
                    <a:lstStyle/>
                    <a:p>
                      <a:r>
                        <a:rPr lang="en-GB" sz="1200" b="1" dirty="0">
                          <a:solidFill>
                            <a:srgbClr val="0070C0"/>
                          </a:solidFill>
                          <a:latin typeface="Comic Sans MS" panose="030F0702030302020204" pitchFamily="66" charset="0"/>
                        </a:rPr>
                        <a:t>hug</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rgbClr val="0070C0"/>
                          </a:solidFill>
                          <a:latin typeface="Comic Sans MS" panose="030F0702030302020204" pitchFamily="66" charset="0"/>
                        </a:rPr>
                        <a:t>To put your arms around somebody and hold them tightly, especially</a:t>
                      </a:r>
                      <a:r>
                        <a:rPr lang="en-GB" sz="1100" b="0" baseline="0" dirty="0">
                          <a:solidFill>
                            <a:srgbClr val="0070C0"/>
                          </a:solidFill>
                          <a:latin typeface="Comic Sans MS" panose="030F0702030302020204" pitchFamily="66" charset="0"/>
                        </a:rPr>
                        <a:t> to show that you like or love them.</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54997"/>
                  </a:ext>
                </a:extLst>
              </a:tr>
              <a:tr h="257496">
                <a:tc>
                  <a:txBody>
                    <a:bodyPr/>
                    <a:lstStyle/>
                    <a:p>
                      <a:r>
                        <a:rPr lang="en-GB" sz="1200" b="1" dirty="0">
                          <a:solidFill>
                            <a:srgbClr val="0070C0"/>
                          </a:solidFill>
                          <a:latin typeface="Comic Sans MS" panose="030F0702030302020204" pitchFamily="66" charset="0"/>
                        </a:rPr>
                        <a:t>touch</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rgbClr val="0070C0"/>
                          </a:solidFill>
                          <a:latin typeface="Comic Sans MS" panose="030F0702030302020204" pitchFamily="66" charset="0"/>
                        </a:rPr>
                        <a:t>To put your hand or another part of your body on to somebody or something.</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897940"/>
                  </a:ext>
                </a:extLst>
              </a:tr>
              <a:tr h="257496">
                <a:tc>
                  <a:txBody>
                    <a:bodyPr/>
                    <a:lstStyle/>
                    <a:p>
                      <a:r>
                        <a:rPr lang="en-GB" sz="1200" b="1" dirty="0">
                          <a:solidFill>
                            <a:srgbClr val="0070C0"/>
                          </a:solidFill>
                          <a:latin typeface="Comic Sans MS" panose="030F0702030302020204" pitchFamily="66" charset="0"/>
                        </a:rPr>
                        <a:t>secret</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rgbClr val="0070C0"/>
                          </a:solidFill>
                          <a:latin typeface="Comic Sans MS" panose="030F0702030302020204" pitchFamily="66" charset="0"/>
                        </a:rPr>
                        <a:t>Known about by</a:t>
                      </a:r>
                      <a:r>
                        <a:rPr lang="en-GB" sz="1100" b="0" baseline="0" dirty="0">
                          <a:solidFill>
                            <a:srgbClr val="0070C0"/>
                          </a:solidFill>
                          <a:latin typeface="Comic Sans MS" panose="030F0702030302020204" pitchFamily="66" charset="0"/>
                        </a:rPr>
                        <a:t> only a few people; kept and hidden from others.</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0855510"/>
                  </a:ext>
                </a:extLst>
              </a:tr>
              <a:tr h="243191">
                <a:tc>
                  <a:txBody>
                    <a:bodyPr/>
                    <a:lstStyle/>
                    <a:p>
                      <a:r>
                        <a:rPr lang="en-GB" sz="1050" b="1" dirty="0">
                          <a:solidFill>
                            <a:srgbClr val="0070C0"/>
                          </a:solidFill>
                          <a:latin typeface="Comic Sans MS" panose="030F0702030302020204" pitchFamily="66" charset="0"/>
                        </a:rPr>
                        <a:t>like/ dislike</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rgbClr val="0070C0"/>
                          </a:solidFill>
                          <a:latin typeface="Comic Sans MS" panose="030F0702030302020204" pitchFamily="66" charset="0"/>
                        </a:rPr>
                        <a:t>Someone’s opinion whether they like something or not.</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033072"/>
                  </a:ext>
                </a:extLst>
              </a:tr>
            </a:tbl>
          </a:graphicData>
        </a:graphic>
      </p:graphicFrame>
      <p:graphicFrame>
        <p:nvGraphicFramePr>
          <p:cNvPr id="10" name="Table 9"/>
          <p:cNvGraphicFramePr>
            <a:graphicFrameLocks noGrp="1"/>
          </p:cNvGraphicFramePr>
          <p:nvPr/>
        </p:nvGraphicFramePr>
        <p:xfrm>
          <a:off x="6882493" y="5036821"/>
          <a:ext cx="5160799" cy="1698716"/>
        </p:xfrm>
        <a:graphic>
          <a:graphicData uri="http://schemas.openxmlformats.org/drawingml/2006/table">
            <a:tbl>
              <a:tblPr firstRow="1" bandRow="1">
                <a:tableStyleId>{5C22544A-7EE6-4342-B048-85BDC9FD1C3A}</a:tableStyleId>
              </a:tblPr>
              <a:tblGrid>
                <a:gridCol w="5160799">
                  <a:extLst>
                    <a:ext uri="{9D8B030D-6E8A-4147-A177-3AD203B41FA5}">
                      <a16:colId xmlns:a16="http://schemas.microsoft.com/office/drawing/2014/main" val="3504397740"/>
                    </a:ext>
                  </a:extLst>
                </a:gridCol>
              </a:tblGrid>
              <a:tr h="490370">
                <a:tc>
                  <a:txBody>
                    <a:bodyPr/>
                    <a:lstStyle/>
                    <a:p>
                      <a:r>
                        <a:rPr lang="en-GB" sz="1600" dirty="0">
                          <a:latin typeface="Comic Sans MS" panose="030F0702030302020204" pitchFamily="66" charset="0"/>
                        </a:rPr>
                        <a:t>I can answer these reflective questions…</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5845680"/>
                  </a:ext>
                </a:extLst>
              </a:tr>
              <a:tr h="402782">
                <a:tc>
                  <a:txBody>
                    <a:bodyPr/>
                    <a:lstStyle/>
                    <a:p>
                      <a:r>
                        <a:rPr lang="en-GB" sz="1200" baseline="0" dirty="0">
                          <a:solidFill>
                            <a:srgbClr val="0070C0"/>
                          </a:solidFill>
                          <a:latin typeface="Comic Sans MS" panose="030F0702030302020204" pitchFamily="66" charset="0"/>
                        </a:rPr>
                        <a:t>Can someone still be a part of your family but not live at your house?</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18416211"/>
                  </a:ext>
                </a:extLst>
              </a:tr>
              <a:tr h="402782">
                <a:tc>
                  <a:txBody>
                    <a:bodyPr/>
                    <a:lstStyle/>
                    <a:p>
                      <a:r>
                        <a:rPr lang="en-GB" sz="1200" dirty="0">
                          <a:solidFill>
                            <a:srgbClr val="0070C0"/>
                          </a:solidFill>
                          <a:latin typeface="Comic Sans MS" panose="030F0702030302020204" pitchFamily="66" charset="0"/>
                        </a:rPr>
                        <a:t>Who</a:t>
                      </a:r>
                      <a:r>
                        <a:rPr lang="en-GB" sz="1200" baseline="0" dirty="0">
                          <a:solidFill>
                            <a:srgbClr val="0070C0"/>
                          </a:solidFill>
                          <a:latin typeface="Comic Sans MS" panose="030F0702030302020204" pitchFamily="66" charset="0"/>
                        </a:rPr>
                        <a:t> is a friend</a:t>
                      </a:r>
                      <a:r>
                        <a:rPr lang="en-GB" sz="1200" dirty="0">
                          <a:solidFill>
                            <a:srgbClr val="0070C0"/>
                          </a:solidFill>
                          <a:latin typeface="Comic Sans MS" panose="030F0702030302020204" pitchFamily="66" charset="0"/>
                        </a:rPr>
                        <a:t>?</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246642"/>
                  </a:ext>
                </a:extLst>
              </a:tr>
              <a:tr h="402782">
                <a:tc>
                  <a:txBody>
                    <a:bodyPr/>
                    <a:lstStyle/>
                    <a:p>
                      <a:r>
                        <a:rPr lang="en-GB" sz="1200" dirty="0">
                          <a:solidFill>
                            <a:srgbClr val="0070C0"/>
                          </a:solidFill>
                          <a:latin typeface="Comic Sans MS" panose="030F0702030302020204" pitchFamily="66" charset="0"/>
                        </a:rPr>
                        <a:t>Can you say what you like and dislike?</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46077022"/>
                  </a:ext>
                </a:extLst>
              </a:tr>
            </a:tbl>
          </a:graphicData>
        </a:graphic>
      </p:graphicFrame>
      <p:graphicFrame>
        <p:nvGraphicFramePr>
          <p:cNvPr id="12" name="Table 11"/>
          <p:cNvGraphicFramePr>
            <a:graphicFrameLocks noGrp="1"/>
          </p:cNvGraphicFramePr>
          <p:nvPr/>
        </p:nvGraphicFramePr>
        <p:xfrm>
          <a:off x="165068" y="699703"/>
          <a:ext cx="11884693" cy="1615440"/>
        </p:xfrm>
        <a:graphic>
          <a:graphicData uri="http://schemas.openxmlformats.org/drawingml/2006/table">
            <a:tbl>
              <a:tblPr firstRow="1" bandRow="1">
                <a:tableStyleId>{5C22544A-7EE6-4342-B048-85BDC9FD1C3A}</a:tableStyleId>
              </a:tblPr>
              <a:tblGrid>
                <a:gridCol w="6897039">
                  <a:extLst>
                    <a:ext uri="{9D8B030D-6E8A-4147-A177-3AD203B41FA5}">
                      <a16:colId xmlns:a16="http://schemas.microsoft.com/office/drawing/2014/main" val="3076617395"/>
                    </a:ext>
                  </a:extLst>
                </a:gridCol>
                <a:gridCol w="4987654">
                  <a:extLst>
                    <a:ext uri="{9D8B030D-6E8A-4147-A177-3AD203B41FA5}">
                      <a16:colId xmlns:a16="http://schemas.microsoft.com/office/drawing/2014/main" val="2950434606"/>
                    </a:ext>
                  </a:extLst>
                </a:gridCol>
              </a:tblGrid>
              <a:tr h="294547">
                <a:tc>
                  <a:txBody>
                    <a:bodyPr/>
                    <a:lstStyle/>
                    <a:p>
                      <a:r>
                        <a:rPr lang="en-GB" sz="1600" dirty="0">
                          <a:latin typeface="Comic Sans MS" panose="030F0702030302020204" pitchFamily="66" charset="0"/>
                        </a:rPr>
                        <a:t>I will learn to…</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r>
                        <a:rPr lang="en-GB" sz="1600" dirty="0">
                          <a:latin typeface="Comic Sans MS" panose="030F0702030302020204" pitchFamily="66" charset="0"/>
                        </a:rPr>
                        <a:t>Next I will learn to…</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51087613"/>
                  </a:ext>
                </a:extLst>
              </a:tr>
              <a:tr h="263138">
                <a:tc>
                  <a:txBody>
                    <a:bodyPr/>
                    <a:lstStyle/>
                    <a:p>
                      <a:r>
                        <a:rPr lang="en-GB" sz="1100" dirty="0">
                          <a:solidFill>
                            <a:srgbClr val="0070C0"/>
                          </a:solidFill>
                          <a:latin typeface="Comic Sans MS" panose="030F0702030302020204" pitchFamily="66" charset="0"/>
                        </a:rPr>
                        <a:t>I</a:t>
                      </a:r>
                      <a:r>
                        <a:rPr lang="en-GB" sz="1100" baseline="0" dirty="0">
                          <a:solidFill>
                            <a:srgbClr val="0070C0"/>
                          </a:solidFill>
                          <a:latin typeface="Comic Sans MS" panose="030F0702030302020204" pitchFamily="66" charset="0"/>
                        </a:rPr>
                        <a:t> can identify the members of my family and understand there are lots of different types of families.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a:solidFill>
                            <a:srgbClr val="0070C0"/>
                          </a:solidFill>
                          <a:latin typeface="Comic Sans MS" panose="030F0702030302020204" pitchFamily="66" charset="0"/>
                        </a:rPr>
                        <a:t>I understand there are lots of forms of physical contact within</a:t>
                      </a:r>
                      <a:r>
                        <a:rPr lang="en-GB" sz="1100" baseline="0" dirty="0">
                          <a:solidFill>
                            <a:srgbClr val="0070C0"/>
                          </a:solidFill>
                          <a:latin typeface="Comic Sans MS" panose="030F0702030302020204" pitchFamily="66" charset="0"/>
                        </a:rPr>
                        <a:t> a family and some of this is acceptable and some is not.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73050085"/>
                  </a:ext>
                </a:extLst>
              </a:tr>
              <a:tr h="261258">
                <a:tc>
                  <a:txBody>
                    <a:bodyPr/>
                    <a:lstStyle/>
                    <a:p>
                      <a:r>
                        <a:rPr lang="en-GB" sz="1100" dirty="0">
                          <a:solidFill>
                            <a:srgbClr val="0070C0"/>
                          </a:solidFill>
                          <a:latin typeface="Comic Sans MS" panose="030F0702030302020204" pitchFamily="66" charset="0"/>
                        </a:rPr>
                        <a:t>I know</a:t>
                      </a:r>
                      <a:r>
                        <a:rPr lang="en-GB" sz="1100" baseline="0" dirty="0">
                          <a:solidFill>
                            <a:srgbClr val="0070C0"/>
                          </a:solidFill>
                          <a:latin typeface="Comic Sans MS" panose="030F0702030302020204" pitchFamily="66" charset="0"/>
                        </a:rPr>
                        <a:t> appropriate ways of physical contact to greet my friends and know which ways I prefer.</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a:solidFill>
                            <a:srgbClr val="0070C0"/>
                          </a:solidFill>
                          <a:latin typeface="Comic Sans MS" panose="030F0702030302020204" pitchFamily="66" charset="0"/>
                        </a:rPr>
                        <a:t>I understand sometimes it is good to keep a</a:t>
                      </a:r>
                      <a:r>
                        <a:rPr lang="en-GB" sz="1100" baseline="0" dirty="0">
                          <a:solidFill>
                            <a:srgbClr val="0070C0"/>
                          </a:solidFill>
                          <a:latin typeface="Comic Sans MS" panose="030F0702030302020204" pitchFamily="66" charset="0"/>
                        </a:rPr>
                        <a:t> secret and sometimes it is not.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737528524"/>
                  </a:ext>
                </a:extLst>
              </a:tr>
              <a:tr h="269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0070C0"/>
                          </a:solidFill>
                          <a:latin typeface="Comic Sans MS" panose="030F0702030302020204" pitchFamily="66" charset="0"/>
                        </a:rPr>
                        <a:t>I know who</a:t>
                      </a:r>
                      <a:r>
                        <a:rPr lang="en-GB" sz="1100" b="0" baseline="0" dirty="0">
                          <a:solidFill>
                            <a:srgbClr val="0070C0"/>
                          </a:solidFill>
                          <a:latin typeface="Comic Sans MS" panose="030F0702030302020204" pitchFamily="66" charset="0"/>
                        </a:rPr>
                        <a:t> can help me in my school community.</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a:solidFill>
                            <a:srgbClr val="0070C0"/>
                          </a:solidFill>
                          <a:latin typeface="Comic Sans MS" panose="030F0702030302020204" pitchFamily="66" charset="0"/>
                        </a:rPr>
                        <a:t>I recognise and appreciate people who can help me in my family, my school and my community.</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40247267"/>
                  </a:ext>
                </a:extLst>
              </a:tr>
            </a:tbl>
          </a:graphicData>
        </a:graphic>
      </p:graphicFrame>
      <p:graphicFrame>
        <p:nvGraphicFramePr>
          <p:cNvPr id="13" name="Table 12"/>
          <p:cNvGraphicFramePr>
            <a:graphicFrameLocks noGrp="1"/>
          </p:cNvGraphicFramePr>
          <p:nvPr/>
        </p:nvGraphicFramePr>
        <p:xfrm>
          <a:off x="152626" y="2378949"/>
          <a:ext cx="3931592" cy="4356587"/>
        </p:xfrm>
        <a:graphic>
          <a:graphicData uri="http://schemas.openxmlformats.org/drawingml/2006/table">
            <a:tbl>
              <a:tblPr firstRow="1" bandRow="1">
                <a:tableStyleId>{5C22544A-7EE6-4342-B048-85BDC9FD1C3A}</a:tableStyleId>
              </a:tblPr>
              <a:tblGrid>
                <a:gridCol w="3931592">
                  <a:extLst>
                    <a:ext uri="{9D8B030D-6E8A-4147-A177-3AD203B41FA5}">
                      <a16:colId xmlns:a16="http://schemas.microsoft.com/office/drawing/2014/main" val="2704570955"/>
                    </a:ext>
                  </a:extLst>
                </a:gridCol>
              </a:tblGrid>
              <a:tr h="4356587">
                <a:tc>
                  <a:txBody>
                    <a:bodyPr/>
                    <a:lstStyle/>
                    <a:p>
                      <a:endParaRPr lang="en-GB" dirty="0"/>
                    </a:p>
                  </a:txBody>
                  <a:tcPr>
                    <a:solidFill>
                      <a:srgbClr val="0070C0"/>
                    </a:solidFill>
                  </a:tcPr>
                </a:tc>
                <a:extLst>
                  <a:ext uri="{0D108BD9-81ED-4DB2-BD59-A6C34878D82A}">
                    <a16:rowId xmlns:a16="http://schemas.microsoft.com/office/drawing/2014/main" val="550401838"/>
                  </a:ext>
                </a:extLst>
              </a:tr>
            </a:tbl>
          </a:graphicData>
        </a:graphic>
      </p:graphicFrame>
      <p:pic>
        <p:nvPicPr>
          <p:cNvPr id="14" name="Picture 13"/>
          <p:cNvPicPr>
            <a:picLocks noChangeAspect="1"/>
          </p:cNvPicPr>
          <p:nvPr/>
        </p:nvPicPr>
        <p:blipFill>
          <a:blip r:embed="rId2"/>
          <a:stretch>
            <a:fillRect/>
          </a:stretch>
        </p:blipFill>
        <p:spPr>
          <a:xfrm>
            <a:off x="367166" y="2522764"/>
            <a:ext cx="3545180" cy="4016829"/>
          </a:xfrm>
          <a:prstGeom prst="rect">
            <a:avLst/>
          </a:prstGeom>
        </p:spPr>
      </p:pic>
      <p:graphicFrame>
        <p:nvGraphicFramePr>
          <p:cNvPr id="15" name="Table 14"/>
          <p:cNvGraphicFramePr>
            <a:graphicFrameLocks noGrp="1"/>
          </p:cNvGraphicFramePr>
          <p:nvPr/>
        </p:nvGraphicFramePr>
        <p:xfrm>
          <a:off x="4143215" y="5036819"/>
          <a:ext cx="2657635" cy="1698717"/>
        </p:xfrm>
        <a:graphic>
          <a:graphicData uri="http://schemas.openxmlformats.org/drawingml/2006/table">
            <a:tbl>
              <a:tblPr firstRow="1" bandRow="1">
                <a:tableStyleId>{5C22544A-7EE6-4342-B048-85BDC9FD1C3A}</a:tableStyleId>
              </a:tblPr>
              <a:tblGrid>
                <a:gridCol w="2657635">
                  <a:extLst>
                    <a:ext uri="{9D8B030D-6E8A-4147-A177-3AD203B41FA5}">
                      <a16:colId xmlns:a16="http://schemas.microsoft.com/office/drawing/2014/main" val="1954797492"/>
                    </a:ext>
                  </a:extLst>
                </a:gridCol>
              </a:tblGrid>
              <a:tr h="1698717">
                <a:tc>
                  <a:txBody>
                    <a:bodyPr/>
                    <a:lstStyle/>
                    <a:p>
                      <a:endParaRPr lang="en-GB" dirty="0"/>
                    </a:p>
                  </a:txBody>
                  <a:tcPr>
                    <a:solidFill>
                      <a:srgbClr val="0070C0"/>
                    </a:solidFill>
                  </a:tcPr>
                </a:tc>
                <a:extLst>
                  <a:ext uri="{0D108BD9-81ED-4DB2-BD59-A6C34878D82A}">
                    <a16:rowId xmlns:a16="http://schemas.microsoft.com/office/drawing/2014/main" val="308652699"/>
                  </a:ext>
                </a:extLst>
              </a:tr>
            </a:tbl>
          </a:graphicData>
        </a:graphic>
      </p:graphicFrame>
      <p:pic>
        <p:nvPicPr>
          <p:cNvPr id="17" name="Picture 16"/>
          <p:cNvPicPr>
            <a:picLocks noChangeAspect="1"/>
          </p:cNvPicPr>
          <p:nvPr/>
        </p:nvPicPr>
        <p:blipFill>
          <a:blip r:embed="rId3"/>
          <a:stretch>
            <a:fillRect/>
          </a:stretch>
        </p:blipFill>
        <p:spPr>
          <a:xfrm>
            <a:off x="4298757" y="5176157"/>
            <a:ext cx="2411864" cy="1435270"/>
          </a:xfrm>
          <a:prstGeom prst="rect">
            <a:avLst/>
          </a:prstGeom>
        </p:spPr>
      </p:pic>
      <p:pic>
        <p:nvPicPr>
          <p:cNvPr id="11" name="Picture 10"/>
          <p:cNvPicPr>
            <a:picLocks noChangeAspect="1"/>
          </p:cNvPicPr>
          <p:nvPr/>
        </p:nvPicPr>
        <p:blipFill>
          <a:blip r:embed="rId4"/>
          <a:stretch>
            <a:fillRect/>
          </a:stretch>
        </p:blipFill>
        <p:spPr>
          <a:xfrm>
            <a:off x="165068" y="0"/>
            <a:ext cx="648060" cy="652861"/>
          </a:xfrm>
          <a:prstGeom prst="rect">
            <a:avLst/>
          </a:prstGeom>
        </p:spPr>
      </p:pic>
    </p:spTree>
    <p:extLst>
      <p:ext uri="{BB962C8B-B14F-4D97-AF65-F5344CB8AC3E}">
        <p14:creationId xmlns:p14="http://schemas.microsoft.com/office/powerpoint/2010/main" val="376730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861" y="168852"/>
            <a:ext cx="9294495" cy="413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Year 1 Computing </a:t>
            </a:r>
            <a:r>
              <a:rPr lang="en-GB" sz="1800" dirty="0">
                <a:effectLst/>
                <a:ea typeface="Calibri" panose="020F0502020204030204" pitchFamily="34" charset="0"/>
                <a:cs typeface="Times New Roman" panose="02020603050405020304" pitchFamily="18" charset="0"/>
              </a:rPr>
              <a:t>Knowledge Organiser</a:t>
            </a:r>
            <a:r>
              <a:rPr lang="en-GB" sz="1100" dirty="0">
                <a:ea typeface="Calibri" panose="020F0502020204030204" pitchFamily="34" charset="0"/>
                <a:cs typeface="Times New Roman" panose="02020603050405020304" pitchFamily="18" charset="0"/>
              </a:rPr>
              <a:t>:</a:t>
            </a:r>
            <a:r>
              <a:rPr lang="en-GB" sz="1800" dirty="0">
                <a:effectLst/>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Grouping Data</a:t>
            </a:r>
            <a:endParaRPr lang="en-GB" sz="11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3795523" y="695327"/>
            <a:ext cx="4942251" cy="2769989"/>
          </a:xfrm>
          <a:prstGeom prst="rect">
            <a:avLst/>
          </a:prstGeom>
          <a:noFill/>
          <a:ln w="19050">
            <a:solidFill>
              <a:schemeClr val="accent5"/>
            </a:solidFill>
          </a:ln>
        </p:spPr>
        <p:txBody>
          <a:bodyPr wrap="square" rtlCol="0">
            <a:spAutoFit/>
          </a:bodyPr>
          <a:lstStyle/>
          <a:p>
            <a:pPr algn="ctr">
              <a:lnSpc>
                <a:spcPct val="150000"/>
              </a:lnSpc>
            </a:pPr>
            <a:r>
              <a:rPr lang="en-GB" sz="1400" b="1" dirty="0">
                <a:solidFill>
                  <a:schemeClr val="accent5"/>
                </a:solidFill>
              </a:rPr>
              <a:t>What will I learn?</a:t>
            </a:r>
          </a:p>
          <a:p>
            <a:pPr marL="285750" indent="-285750">
              <a:lnSpc>
                <a:spcPct val="150000"/>
              </a:lnSpc>
              <a:buFont typeface="Arial" panose="020B0604020202020204" pitchFamily="34" charset="0"/>
              <a:buChar char="•"/>
            </a:pPr>
            <a:r>
              <a:rPr lang="en-GB" sz="1400" dirty="0"/>
              <a:t>I will learn how to use labels to put objects into groups</a:t>
            </a:r>
          </a:p>
          <a:p>
            <a:pPr marL="285750" indent="-285750">
              <a:lnSpc>
                <a:spcPct val="150000"/>
              </a:lnSpc>
              <a:buFont typeface="Arial" panose="020B0604020202020204" pitchFamily="34" charset="0"/>
              <a:buChar char="•"/>
            </a:pPr>
            <a:r>
              <a:rPr lang="en-GB" sz="1400" dirty="0"/>
              <a:t>I will learn how to count a small number of objects, before and after objects are grouped</a:t>
            </a:r>
          </a:p>
          <a:p>
            <a:pPr marL="285750" indent="-285750">
              <a:lnSpc>
                <a:spcPct val="150000"/>
              </a:lnSpc>
              <a:buFont typeface="Arial" panose="020B0604020202020204" pitchFamily="34" charset="0"/>
              <a:buChar char="•"/>
            </a:pPr>
            <a:r>
              <a:rPr lang="en-GB" sz="1400" dirty="0"/>
              <a:t>I will learn how to sort objects into different groups, based on their properties</a:t>
            </a:r>
            <a:endParaRPr lang="en-GB" dirty="0"/>
          </a:p>
          <a:p>
            <a:pPr marL="285750" indent="-285750">
              <a:lnSpc>
                <a:spcPct val="150000"/>
              </a:lnSpc>
              <a:buFont typeface="Arial" panose="020B0604020202020204" pitchFamily="34" charset="0"/>
              <a:buChar char="•"/>
            </a:pPr>
            <a:r>
              <a:rPr lang="en-GB" sz="1400" dirty="0"/>
              <a:t>I will learn how to sort objects into different groups and answer questions about data. </a:t>
            </a:r>
          </a:p>
        </p:txBody>
      </p:sp>
      <p:sp>
        <p:nvSpPr>
          <p:cNvPr id="11" name="TextBox 10"/>
          <p:cNvSpPr txBox="1"/>
          <p:nvPr/>
        </p:nvSpPr>
        <p:spPr>
          <a:xfrm>
            <a:off x="358886" y="688693"/>
            <a:ext cx="3272545" cy="1384995"/>
          </a:xfrm>
          <a:prstGeom prst="rect">
            <a:avLst/>
          </a:prstGeom>
          <a:noFill/>
          <a:ln w="19050">
            <a:solidFill>
              <a:schemeClr val="accent5"/>
            </a:solidFill>
          </a:ln>
        </p:spPr>
        <p:txBody>
          <a:bodyPr wrap="square" rtlCol="0">
            <a:spAutoFit/>
          </a:bodyPr>
          <a:lstStyle/>
          <a:p>
            <a:pPr algn="ctr">
              <a:lnSpc>
                <a:spcPct val="150000"/>
              </a:lnSpc>
            </a:pPr>
            <a:r>
              <a:rPr lang="en-GB" sz="1400" b="1" dirty="0">
                <a:solidFill>
                  <a:schemeClr val="accent5"/>
                </a:solidFill>
              </a:rPr>
              <a:t>What should I already know?</a:t>
            </a:r>
          </a:p>
          <a:p>
            <a:pPr marL="285750" indent="-285750">
              <a:lnSpc>
                <a:spcPct val="150000"/>
              </a:lnSpc>
              <a:buFont typeface="Arial" panose="020B0604020202020204" pitchFamily="34" charset="0"/>
              <a:buChar char="•"/>
            </a:pPr>
            <a:r>
              <a:rPr lang="en-GB" sz="1400" dirty="0"/>
              <a:t>how to log on to a computer</a:t>
            </a:r>
          </a:p>
          <a:p>
            <a:pPr marL="285750" indent="-285750">
              <a:lnSpc>
                <a:spcPct val="150000"/>
              </a:lnSpc>
              <a:buFont typeface="Arial" panose="020B0604020202020204" pitchFamily="34" charset="0"/>
              <a:buChar char="•"/>
            </a:pPr>
            <a:r>
              <a:rPr lang="en-GB" sz="1400" dirty="0"/>
              <a:t>how to use a keyboard and mouse</a:t>
            </a:r>
          </a:p>
          <a:p>
            <a:pPr marL="285750" indent="-285750">
              <a:lnSpc>
                <a:spcPct val="150000"/>
              </a:lnSpc>
              <a:buFont typeface="Arial" panose="020B0604020202020204" pitchFamily="34" charset="0"/>
              <a:buChar char="•"/>
            </a:pPr>
            <a:r>
              <a:rPr lang="en-GB" sz="1400" dirty="0"/>
              <a:t>how to save work in a folder</a:t>
            </a:r>
          </a:p>
        </p:txBody>
      </p:sp>
      <p:sp>
        <p:nvSpPr>
          <p:cNvPr id="14" name="Rectangle 13"/>
          <p:cNvSpPr/>
          <p:nvPr/>
        </p:nvSpPr>
        <p:spPr>
          <a:xfrm>
            <a:off x="417518" y="2313585"/>
            <a:ext cx="3111131" cy="581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dirty="0">
                <a:ea typeface="Calibri" panose="020F0502020204030204" pitchFamily="34" charset="0"/>
                <a:cs typeface="Times New Roman" panose="02020603050405020304" pitchFamily="18" charset="0"/>
              </a:rPr>
              <a:t>describing objects</a:t>
            </a:r>
            <a:endParaRPr lang="en-GB" sz="1100" dirty="0">
              <a:effectLst/>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a:duotone>
              <a:schemeClr val="accent5">
                <a:shade val="45000"/>
                <a:satMod val="135000"/>
              </a:schemeClr>
              <a:prstClr val="white"/>
            </a:duotone>
          </a:blip>
          <a:stretch>
            <a:fillRect/>
          </a:stretch>
        </p:blipFill>
        <p:spPr>
          <a:xfrm>
            <a:off x="10669356" y="55416"/>
            <a:ext cx="623613" cy="623613"/>
          </a:xfrm>
          <a:prstGeom prst="rect">
            <a:avLst/>
          </a:prstGeom>
        </p:spPr>
      </p:pic>
      <p:sp>
        <p:nvSpPr>
          <p:cNvPr id="18" name="Rectangle 17"/>
          <p:cNvSpPr/>
          <p:nvPr/>
        </p:nvSpPr>
        <p:spPr>
          <a:xfrm>
            <a:off x="358886" y="2247944"/>
            <a:ext cx="3272545" cy="40761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4582553" y="3718790"/>
            <a:ext cx="3490293" cy="490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dirty="0">
                <a:ea typeface="Calibri" panose="020F0502020204030204" pitchFamily="34" charset="0"/>
                <a:cs typeface="Times New Roman" panose="02020603050405020304" pitchFamily="18" charset="0"/>
              </a:rPr>
              <a:t>Creating groups and sorting objects</a:t>
            </a:r>
            <a:endParaRPr lang="en-GB" sz="1100" dirty="0">
              <a:effectLst/>
              <a:ea typeface="Calibri" panose="020F0502020204030204" pitchFamily="34" charset="0"/>
              <a:cs typeface="Times New Roman" panose="02020603050405020304" pitchFamily="18" charset="0"/>
            </a:endParaRPr>
          </a:p>
        </p:txBody>
      </p:sp>
      <p:sp>
        <p:nvSpPr>
          <p:cNvPr id="25" name="Rectangle 24"/>
          <p:cNvSpPr/>
          <p:nvPr/>
        </p:nvSpPr>
        <p:spPr>
          <a:xfrm>
            <a:off x="4482979" y="3595952"/>
            <a:ext cx="6498183" cy="271121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Table 1"/>
          <p:cNvGraphicFramePr>
            <a:graphicFrameLocks noGrp="1"/>
          </p:cNvGraphicFramePr>
          <p:nvPr/>
        </p:nvGraphicFramePr>
        <p:xfrm>
          <a:off x="8854459" y="695327"/>
          <a:ext cx="3058867" cy="2769989"/>
        </p:xfrm>
        <a:graphic>
          <a:graphicData uri="http://schemas.openxmlformats.org/drawingml/2006/table">
            <a:tbl>
              <a:tblPr firstRow="1" bandRow="1">
                <a:tableStyleId>{5940675A-B579-460E-94D1-54222C63F5DA}</a:tableStyleId>
              </a:tblPr>
              <a:tblGrid>
                <a:gridCol w="903134">
                  <a:extLst>
                    <a:ext uri="{9D8B030D-6E8A-4147-A177-3AD203B41FA5}">
                      <a16:colId xmlns:a16="http://schemas.microsoft.com/office/drawing/2014/main" val="2588486078"/>
                    </a:ext>
                  </a:extLst>
                </a:gridCol>
                <a:gridCol w="2155733">
                  <a:extLst>
                    <a:ext uri="{9D8B030D-6E8A-4147-A177-3AD203B41FA5}">
                      <a16:colId xmlns:a16="http://schemas.microsoft.com/office/drawing/2014/main" val="712753874"/>
                    </a:ext>
                  </a:extLst>
                </a:gridCol>
              </a:tblGrid>
              <a:tr h="594285">
                <a:tc gridSpan="2">
                  <a:txBody>
                    <a:bodyPr/>
                    <a:lstStyle/>
                    <a:p>
                      <a:pPr algn="ctr"/>
                      <a:r>
                        <a:rPr lang="en-GB" dirty="0">
                          <a:solidFill>
                            <a:schemeClr val="bg1"/>
                          </a:solidFill>
                        </a:rPr>
                        <a:t>Key Vocabulary</a:t>
                      </a:r>
                    </a:p>
                  </a:txBody>
                  <a:tcPr>
                    <a:solidFill>
                      <a:schemeClr val="accent1"/>
                    </a:solidFill>
                  </a:tcPr>
                </a:tc>
                <a:tc hMerge="1">
                  <a:txBody>
                    <a:bodyPr/>
                    <a:lstStyle/>
                    <a:p>
                      <a:endParaRPr lang="en-GB" dirty="0"/>
                    </a:p>
                  </a:txBody>
                  <a:tcPr/>
                </a:tc>
                <a:extLst>
                  <a:ext uri="{0D108BD9-81ED-4DB2-BD59-A6C34878D82A}">
                    <a16:rowId xmlns:a16="http://schemas.microsoft.com/office/drawing/2014/main" val="3711207293"/>
                  </a:ext>
                </a:extLst>
              </a:tr>
              <a:tr h="830371">
                <a:tc>
                  <a:txBody>
                    <a:bodyPr/>
                    <a:lstStyle/>
                    <a:p>
                      <a:r>
                        <a:rPr lang="en-US" sz="1400" b="1" dirty="0">
                          <a:solidFill>
                            <a:schemeClr val="accent5"/>
                          </a:solidFill>
                        </a:rPr>
                        <a:t>data</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data is information and can be numbers, words or figures </a:t>
                      </a:r>
                      <a:endParaRPr lang="en-GB" sz="1400" dirty="0"/>
                    </a:p>
                  </a:txBody>
                  <a:tcPr anchor="ctr"/>
                </a:tc>
                <a:extLst>
                  <a:ext uri="{0D108BD9-81ED-4DB2-BD59-A6C34878D82A}">
                    <a16:rowId xmlns:a16="http://schemas.microsoft.com/office/drawing/2014/main" val="871853579"/>
                  </a:ext>
                </a:extLst>
              </a:tr>
              <a:tr h="830371">
                <a:tc>
                  <a:txBody>
                    <a:bodyPr/>
                    <a:lstStyle/>
                    <a:p>
                      <a:r>
                        <a:rPr lang="en-US" sz="1400" b="1" dirty="0">
                          <a:solidFill>
                            <a:schemeClr val="accent5"/>
                          </a:solidFill>
                        </a:rPr>
                        <a:t>labels</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labels are used to place next to a group of objects </a:t>
                      </a:r>
                      <a:endParaRPr lang="en-GB" sz="1400" dirty="0"/>
                    </a:p>
                  </a:txBody>
                  <a:tcPr anchor="ctr"/>
                </a:tc>
                <a:extLst>
                  <a:ext uri="{0D108BD9-81ED-4DB2-BD59-A6C34878D82A}">
                    <a16:rowId xmlns:a16="http://schemas.microsoft.com/office/drawing/2014/main" val="1915235351"/>
                  </a:ext>
                </a:extLst>
              </a:tr>
              <a:tr h="514962">
                <a:tc>
                  <a:txBody>
                    <a:bodyPr/>
                    <a:lstStyle/>
                    <a:p>
                      <a:r>
                        <a:rPr lang="en-US" sz="1400" b="1" dirty="0">
                          <a:solidFill>
                            <a:schemeClr val="accent5"/>
                          </a:solidFill>
                        </a:rPr>
                        <a:t>sort</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to </a:t>
                      </a:r>
                      <a:r>
                        <a:rPr lang="en-US" sz="1400" dirty="0" err="1"/>
                        <a:t>organise</a:t>
                      </a:r>
                      <a:r>
                        <a:rPr lang="en-US" sz="1400" dirty="0"/>
                        <a:t> into groups </a:t>
                      </a:r>
                      <a:endParaRPr lang="en-GB" sz="1400" dirty="0"/>
                    </a:p>
                  </a:txBody>
                  <a:tcPr anchor="ctr"/>
                </a:tc>
                <a:extLst>
                  <a:ext uri="{0D108BD9-81ED-4DB2-BD59-A6C34878D82A}">
                    <a16:rowId xmlns:a16="http://schemas.microsoft.com/office/drawing/2014/main" val="2143452535"/>
                  </a:ext>
                </a:extLst>
              </a:tr>
            </a:tbl>
          </a:graphicData>
        </a:graphic>
      </p:graphicFrame>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439594" y="2987968"/>
            <a:ext cx="3111131" cy="1493071"/>
          </a:xfrm>
          <a:prstGeom prst="rect">
            <a:avLst/>
          </a:prstGeom>
        </p:spPr>
      </p:pic>
      <p:pic>
        <p:nvPicPr>
          <p:cNvPr id="26" name="Picture 25"/>
          <p:cNvPicPr/>
          <p:nvPr/>
        </p:nvPicPr>
        <p:blipFill>
          <a:blip r:embed="rId4" cstate="print">
            <a:extLst>
              <a:ext uri="{28A0092B-C50C-407E-A947-70E740481C1C}">
                <a14:useLocalDpi xmlns:a14="http://schemas.microsoft.com/office/drawing/2010/main" val="0"/>
              </a:ext>
            </a:extLst>
          </a:blip>
          <a:stretch>
            <a:fillRect/>
          </a:stretch>
        </p:blipFill>
        <p:spPr>
          <a:xfrm>
            <a:off x="439594" y="4574389"/>
            <a:ext cx="3111131" cy="1570268"/>
          </a:xfrm>
          <a:prstGeom prst="rect">
            <a:avLst/>
          </a:prstGeom>
        </p:spPr>
      </p:pic>
      <p:pic>
        <p:nvPicPr>
          <p:cNvPr id="27" name="Picture 26"/>
          <p:cNvPicPr/>
          <p:nvPr/>
        </p:nvPicPr>
        <p:blipFill>
          <a:blip r:embed="rId5" cstate="print">
            <a:extLst>
              <a:ext uri="{28A0092B-C50C-407E-A947-70E740481C1C}">
                <a14:useLocalDpi xmlns:a14="http://schemas.microsoft.com/office/drawing/2010/main" val="0"/>
              </a:ext>
            </a:extLst>
          </a:blip>
          <a:stretch>
            <a:fillRect/>
          </a:stretch>
        </p:blipFill>
        <p:spPr>
          <a:xfrm>
            <a:off x="4587244" y="4326874"/>
            <a:ext cx="3111131" cy="1720042"/>
          </a:xfrm>
          <a:prstGeom prst="rect">
            <a:avLst/>
          </a:prstGeom>
        </p:spPr>
      </p:pic>
      <p:pic>
        <p:nvPicPr>
          <p:cNvPr id="28" name="Picture 27"/>
          <p:cNvPicPr/>
          <p:nvPr/>
        </p:nvPicPr>
        <p:blipFill>
          <a:blip r:embed="rId6" cstate="print">
            <a:extLst>
              <a:ext uri="{28A0092B-C50C-407E-A947-70E740481C1C}">
                <a14:useLocalDpi xmlns:a14="http://schemas.microsoft.com/office/drawing/2010/main" val="0"/>
              </a:ext>
            </a:extLst>
          </a:blip>
          <a:stretch>
            <a:fillRect/>
          </a:stretch>
        </p:blipFill>
        <p:spPr>
          <a:xfrm>
            <a:off x="7784203" y="4336472"/>
            <a:ext cx="3111131" cy="1720042"/>
          </a:xfrm>
          <a:prstGeom prst="rect">
            <a:avLst/>
          </a:prstGeom>
        </p:spPr>
      </p:pic>
      <p:pic>
        <p:nvPicPr>
          <p:cNvPr id="17" name="Picture 16"/>
          <p:cNvPicPr>
            <a:picLocks noChangeAspect="1"/>
          </p:cNvPicPr>
          <p:nvPr/>
        </p:nvPicPr>
        <p:blipFill>
          <a:blip r:embed="rId7"/>
          <a:stretch>
            <a:fillRect/>
          </a:stretch>
        </p:blipFill>
        <p:spPr>
          <a:xfrm>
            <a:off x="833322" y="143267"/>
            <a:ext cx="499043" cy="499043"/>
          </a:xfrm>
          <a:prstGeom prst="rect">
            <a:avLst/>
          </a:prstGeom>
        </p:spPr>
      </p:pic>
    </p:spTree>
    <p:extLst>
      <p:ext uri="{BB962C8B-B14F-4D97-AF65-F5344CB8AC3E}">
        <p14:creationId xmlns:p14="http://schemas.microsoft.com/office/powerpoint/2010/main" val="52836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ink and white poster&#10;&#10;AI-generated content may be incorrect.">
            <a:extLst>
              <a:ext uri="{FF2B5EF4-FFF2-40B4-BE49-F238E27FC236}">
                <a16:creationId xmlns:a16="http://schemas.microsoft.com/office/drawing/2014/main" id="{A24A5A8B-695E-F3AF-2F6E-5DCCA0151FF1}"/>
              </a:ext>
            </a:extLst>
          </p:cNvPr>
          <p:cNvPicPr>
            <a:picLocks noChangeAspect="1"/>
          </p:cNvPicPr>
          <p:nvPr/>
        </p:nvPicPr>
        <p:blipFill>
          <a:blip r:embed="rId2"/>
          <a:stretch>
            <a:fillRect/>
          </a:stretch>
        </p:blipFill>
        <p:spPr>
          <a:xfrm>
            <a:off x="1241640" y="-3067"/>
            <a:ext cx="9027767" cy="6755571"/>
          </a:xfrm>
          <a:prstGeom prst="rect">
            <a:avLst/>
          </a:prstGeom>
        </p:spPr>
      </p:pic>
    </p:spTree>
    <p:extLst>
      <p:ext uri="{BB962C8B-B14F-4D97-AF65-F5344CB8AC3E}">
        <p14:creationId xmlns:p14="http://schemas.microsoft.com/office/powerpoint/2010/main" val="127428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infographic with cartoon characters&#10;&#10;AI-generated content may be incorrect.">
            <a:extLst>
              <a:ext uri="{FF2B5EF4-FFF2-40B4-BE49-F238E27FC236}">
                <a16:creationId xmlns:a16="http://schemas.microsoft.com/office/drawing/2014/main" id="{2F1C7A28-155E-29A1-9F9E-E3AA5190FBC4}"/>
              </a:ext>
            </a:extLst>
          </p:cNvPr>
          <p:cNvPicPr>
            <a:picLocks noChangeAspect="1"/>
          </p:cNvPicPr>
          <p:nvPr/>
        </p:nvPicPr>
        <p:blipFill>
          <a:blip r:embed="rId2"/>
          <a:stretch>
            <a:fillRect/>
          </a:stretch>
        </p:blipFill>
        <p:spPr>
          <a:xfrm>
            <a:off x="1276143" y="-2278"/>
            <a:ext cx="9253192" cy="6862555"/>
          </a:xfrm>
          <a:prstGeom prst="rect">
            <a:avLst/>
          </a:prstGeom>
        </p:spPr>
      </p:pic>
    </p:spTree>
    <p:extLst>
      <p:ext uri="{BB962C8B-B14F-4D97-AF65-F5344CB8AC3E}">
        <p14:creationId xmlns:p14="http://schemas.microsoft.com/office/powerpoint/2010/main" val="285673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5700" y="231520"/>
            <a:ext cx="10016539" cy="6397880"/>
          </a:xfrm>
          <a:prstGeom prst="rect">
            <a:avLst/>
          </a:prstGeom>
        </p:spPr>
      </p:pic>
    </p:spTree>
    <p:extLst>
      <p:ext uri="{BB962C8B-B14F-4D97-AF65-F5344CB8AC3E}">
        <p14:creationId xmlns:p14="http://schemas.microsoft.com/office/powerpoint/2010/main" val="83551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Swallowdale Curriculum </a:t>
            </a:r>
            <a:endParaRPr lang="en-GB"/>
          </a:p>
        </p:txBody>
      </p:sp>
      <p:sp>
        <p:nvSpPr>
          <p:cNvPr id="3" name="Content Placeholder 2"/>
          <p:cNvSpPr>
            <a:spLocks noGrp="1"/>
          </p:cNvSpPr>
          <p:nvPr>
            <p:ph idx="1"/>
          </p:nvPr>
        </p:nvSpPr>
        <p:spPr/>
        <p:txBody>
          <a:bodyPr>
            <a:normAutofit/>
          </a:bodyPr>
          <a:lstStyle/>
          <a:p>
            <a:pPr marL="0" indent="0">
              <a:buNone/>
            </a:pPr>
            <a:r>
              <a:rPr lang="en-US"/>
              <a:t>Dear Families, </a:t>
            </a:r>
          </a:p>
          <a:p>
            <a:pPr marL="0" indent="0">
              <a:buNone/>
            </a:pPr>
            <a:r>
              <a:rPr lang="en-US"/>
              <a:t>This booklet contains the Long Term Plan, information for English, </a:t>
            </a:r>
            <a:r>
              <a:rPr lang="en-US" err="1"/>
              <a:t>maths</a:t>
            </a:r>
            <a:r>
              <a:rPr lang="en-US"/>
              <a:t> and the knowledge organisers which outline the units of work that your child will be covering in our wider curriculum this half term. These will show you the main elements of learning for your child and we hope you find them useful. </a:t>
            </a:r>
          </a:p>
          <a:p>
            <a:pPr marL="0" indent="0">
              <a:buNone/>
            </a:pPr>
            <a:r>
              <a:rPr lang="en-US"/>
              <a:t>Please note that history and geography, art, and design and technology are taught in alternate half terms. </a:t>
            </a:r>
          </a:p>
          <a:p>
            <a:pPr marL="0" indent="0">
              <a:buNone/>
            </a:pPr>
            <a:r>
              <a:rPr lang="en-US"/>
              <a:t>To support your child’s learning at home please read with them regularly and sign your child’s reading diary. </a:t>
            </a:r>
          </a:p>
          <a:p>
            <a:pPr marL="0" indent="0">
              <a:buNone/>
            </a:pPr>
            <a:r>
              <a:rPr lang="en-US"/>
              <a:t>More information about our curriculum can be found on the school’s website.  </a:t>
            </a:r>
          </a:p>
          <a:p>
            <a:pPr marL="0" indent="0">
              <a:buNone/>
            </a:pPr>
            <a:r>
              <a:rPr lang="en-US"/>
              <a:t>Thank you for your support.  </a:t>
            </a:r>
            <a:endParaRPr lang="en-GB"/>
          </a:p>
        </p:txBody>
      </p:sp>
    </p:spTree>
    <p:extLst>
      <p:ext uri="{BB962C8B-B14F-4D97-AF65-F5344CB8AC3E}">
        <p14:creationId xmlns:p14="http://schemas.microsoft.com/office/powerpoint/2010/main" val="338561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6423402"/>
              </p:ext>
            </p:extLst>
          </p:nvPr>
        </p:nvGraphicFramePr>
        <p:xfrm>
          <a:off x="243843" y="1261380"/>
          <a:ext cx="11653519" cy="5504060"/>
        </p:xfrm>
        <a:graphic>
          <a:graphicData uri="http://schemas.openxmlformats.org/drawingml/2006/table">
            <a:tbl>
              <a:tblPr firstRow="1" bandRow="1">
                <a:tableStyleId>{5940675A-B579-460E-94D1-54222C63F5DA}</a:tableStyleId>
              </a:tblPr>
              <a:tblGrid>
                <a:gridCol w="1575721">
                  <a:extLst>
                    <a:ext uri="{9D8B030D-6E8A-4147-A177-3AD203B41FA5}">
                      <a16:colId xmlns:a16="http://schemas.microsoft.com/office/drawing/2014/main" val="4230393319"/>
                    </a:ext>
                  </a:extLst>
                </a:gridCol>
                <a:gridCol w="1679633">
                  <a:extLst>
                    <a:ext uri="{9D8B030D-6E8A-4147-A177-3AD203B41FA5}">
                      <a16:colId xmlns:a16="http://schemas.microsoft.com/office/drawing/2014/main" val="3698574282"/>
                    </a:ext>
                  </a:extLst>
                </a:gridCol>
                <a:gridCol w="1679633">
                  <a:extLst>
                    <a:ext uri="{9D8B030D-6E8A-4147-A177-3AD203B41FA5}">
                      <a16:colId xmlns:a16="http://schemas.microsoft.com/office/drawing/2014/main" val="1643086541"/>
                    </a:ext>
                  </a:extLst>
                </a:gridCol>
                <a:gridCol w="1679633">
                  <a:extLst>
                    <a:ext uri="{9D8B030D-6E8A-4147-A177-3AD203B41FA5}">
                      <a16:colId xmlns:a16="http://schemas.microsoft.com/office/drawing/2014/main" val="1745789947"/>
                    </a:ext>
                  </a:extLst>
                </a:gridCol>
                <a:gridCol w="1679633">
                  <a:extLst>
                    <a:ext uri="{9D8B030D-6E8A-4147-A177-3AD203B41FA5}">
                      <a16:colId xmlns:a16="http://schemas.microsoft.com/office/drawing/2014/main" val="868569044"/>
                    </a:ext>
                  </a:extLst>
                </a:gridCol>
                <a:gridCol w="1679633">
                  <a:extLst>
                    <a:ext uri="{9D8B030D-6E8A-4147-A177-3AD203B41FA5}">
                      <a16:colId xmlns:a16="http://schemas.microsoft.com/office/drawing/2014/main" val="2300933576"/>
                    </a:ext>
                  </a:extLst>
                </a:gridCol>
                <a:gridCol w="1679633">
                  <a:extLst>
                    <a:ext uri="{9D8B030D-6E8A-4147-A177-3AD203B41FA5}">
                      <a16:colId xmlns:a16="http://schemas.microsoft.com/office/drawing/2014/main" val="210165020"/>
                    </a:ext>
                  </a:extLst>
                </a:gridCol>
              </a:tblGrid>
              <a:tr h="0">
                <a:tc>
                  <a:txBody>
                    <a:bodyPr/>
                    <a:lstStyle/>
                    <a:p>
                      <a:endParaRPr lang="en-GB" sz="1100"/>
                    </a:p>
                  </a:txBody>
                  <a:tcPr/>
                </a:tc>
                <a:tc>
                  <a:txBody>
                    <a:bodyPr/>
                    <a:lstStyle/>
                    <a:p>
                      <a:pPr algn="ctr"/>
                      <a:r>
                        <a:rPr lang="en-GB" sz="1100" b="1" dirty="0">
                          <a:solidFill>
                            <a:srgbClr val="0070C0"/>
                          </a:solidFill>
                        </a:rPr>
                        <a:t>Autumn</a:t>
                      </a:r>
                      <a:r>
                        <a:rPr lang="en-GB" sz="1100" b="1" baseline="0" dirty="0">
                          <a:solidFill>
                            <a:srgbClr val="0070C0"/>
                          </a:solidFill>
                        </a:rPr>
                        <a:t> 1</a:t>
                      </a:r>
                      <a:endParaRPr lang="en-GB" sz="1100" b="1" dirty="0">
                        <a:solidFill>
                          <a:srgbClr val="0070C0"/>
                        </a:solidFill>
                      </a:endParaRPr>
                    </a:p>
                  </a:txBody>
                  <a:tcPr/>
                </a:tc>
                <a:tc>
                  <a:txBody>
                    <a:bodyPr/>
                    <a:lstStyle/>
                    <a:p>
                      <a:pPr algn="ctr"/>
                      <a:r>
                        <a:rPr lang="en-GB" sz="1100" b="1" dirty="0">
                          <a:solidFill>
                            <a:srgbClr val="0070C0"/>
                          </a:solidFill>
                        </a:rPr>
                        <a:t>Autumn</a:t>
                      </a:r>
                      <a:r>
                        <a:rPr lang="en-GB" sz="1100" b="1" baseline="0" dirty="0">
                          <a:solidFill>
                            <a:srgbClr val="0070C0"/>
                          </a:solidFill>
                        </a:rPr>
                        <a:t> 2</a:t>
                      </a:r>
                      <a:endParaRPr lang="en-GB" sz="1100" b="1" dirty="0">
                        <a:solidFill>
                          <a:srgbClr val="0070C0"/>
                        </a:solidFill>
                      </a:endParaRPr>
                    </a:p>
                  </a:txBody>
                  <a:tcPr/>
                </a:tc>
                <a:tc>
                  <a:txBody>
                    <a:bodyPr/>
                    <a:lstStyle/>
                    <a:p>
                      <a:pPr algn="ctr"/>
                      <a:r>
                        <a:rPr lang="en-GB" sz="1100" b="1" baseline="0" dirty="0">
                          <a:solidFill>
                            <a:srgbClr val="0070C0"/>
                          </a:solidFill>
                        </a:rPr>
                        <a:t>Spring 1</a:t>
                      </a:r>
                      <a:endParaRPr lang="en-GB" sz="1100" b="1" dirty="0">
                        <a:solidFill>
                          <a:srgbClr val="0070C0"/>
                        </a:solidFill>
                      </a:endParaRPr>
                    </a:p>
                  </a:txBody>
                  <a:tcPr/>
                </a:tc>
                <a:tc>
                  <a:txBody>
                    <a:bodyPr/>
                    <a:lstStyle/>
                    <a:p>
                      <a:pPr algn="ctr"/>
                      <a:r>
                        <a:rPr lang="en-GB" sz="1100" b="1" baseline="0" dirty="0">
                          <a:solidFill>
                            <a:srgbClr val="0070C0"/>
                          </a:solidFill>
                        </a:rPr>
                        <a:t>Spring 2</a:t>
                      </a:r>
                      <a:endParaRPr lang="en-GB" sz="1100" b="1" dirty="0">
                        <a:solidFill>
                          <a:srgbClr val="0070C0"/>
                        </a:solidFill>
                      </a:endParaRPr>
                    </a:p>
                  </a:txBody>
                  <a:tcPr/>
                </a:tc>
                <a:tc>
                  <a:txBody>
                    <a:bodyPr/>
                    <a:lstStyle/>
                    <a:p>
                      <a:pPr algn="ctr"/>
                      <a:r>
                        <a:rPr lang="en-GB" sz="1100" b="1" baseline="0" dirty="0">
                          <a:solidFill>
                            <a:srgbClr val="0070C0"/>
                          </a:solidFill>
                        </a:rPr>
                        <a:t>Summer 1</a:t>
                      </a:r>
                      <a:endParaRPr lang="en-GB" sz="1100" b="1" dirty="0">
                        <a:solidFill>
                          <a:srgbClr val="0070C0"/>
                        </a:solidFill>
                      </a:endParaRPr>
                    </a:p>
                  </a:txBody>
                  <a:tcPr/>
                </a:tc>
                <a:tc>
                  <a:txBody>
                    <a:bodyPr/>
                    <a:lstStyle/>
                    <a:p>
                      <a:pPr algn="ctr"/>
                      <a:r>
                        <a:rPr lang="en-GB" sz="1100" b="1" baseline="0" dirty="0">
                          <a:solidFill>
                            <a:srgbClr val="0070C0"/>
                          </a:solidFill>
                        </a:rPr>
                        <a:t>Summer 2</a:t>
                      </a:r>
                      <a:endParaRPr lang="en-GB" sz="1100" b="1" dirty="0">
                        <a:solidFill>
                          <a:srgbClr val="0070C0"/>
                        </a:solidFill>
                      </a:endParaRPr>
                    </a:p>
                  </a:txBody>
                  <a:tcPr/>
                </a:tc>
                <a:extLst>
                  <a:ext uri="{0D108BD9-81ED-4DB2-BD59-A6C34878D82A}">
                    <a16:rowId xmlns:a16="http://schemas.microsoft.com/office/drawing/2014/main" val="1325302289"/>
                  </a:ext>
                </a:extLst>
              </a:tr>
              <a:tr h="370840">
                <a:tc>
                  <a:txBody>
                    <a:bodyPr/>
                    <a:lstStyle/>
                    <a:p>
                      <a:r>
                        <a:rPr lang="en-GB" sz="1100" b="1" dirty="0">
                          <a:solidFill>
                            <a:srgbClr val="0070C0"/>
                          </a:solidFill>
                        </a:rPr>
                        <a:t>English</a:t>
                      </a:r>
                      <a:br>
                        <a:rPr lang="en-GB" sz="1100" dirty="0">
                          <a:solidFill>
                            <a:srgbClr val="0070C0"/>
                          </a:solidFill>
                        </a:rPr>
                      </a:br>
                      <a:endParaRPr lang="en-GB" sz="1100" b="1" dirty="0">
                        <a:solidFill>
                          <a:srgbClr val="0070C0"/>
                        </a:solidFill>
                      </a:endParaRPr>
                    </a:p>
                  </a:txBody>
                  <a:tcPr anchor="ctr"/>
                </a:tc>
                <a:tc>
                  <a:txBody>
                    <a:bodyPr/>
                    <a:lstStyle/>
                    <a:p>
                      <a:pPr algn="ctr"/>
                      <a:r>
                        <a:rPr lang="en-GB" sz="1100" dirty="0"/>
                        <a:t>Phonics </a:t>
                      </a:r>
                    </a:p>
                    <a:p>
                      <a:pPr algn="ctr"/>
                      <a:r>
                        <a:rPr lang="en-GB" sz="1100" dirty="0"/>
                        <a:t> 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Writing </a:t>
                      </a:r>
                      <a:r>
                        <a:rPr lang="en-GB" sz="1100" baseline="0" dirty="0"/>
                        <a:t>including grammar and punctuation</a:t>
                      </a:r>
                      <a:endParaRPr lang="en-GB" sz="1100" dirty="0"/>
                    </a:p>
                  </a:txBody>
                  <a:tcPr anchor="ctr"/>
                </a:tc>
                <a:tc>
                  <a:txBody>
                    <a:bodyPr/>
                    <a:lstStyle/>
                    <a:p>
                      <a:pPr algn="ctr"/>
                      <a:r>
                        <a:rPr lang="en-GB" sz="1100" dirty="0"/>
                        <a:t>Phonics </a:t>
                      </a:r>
                    </a:p>
                    <a:p>
                      <a:pPr algn="ctr"/>
                      <a:r>
                        <a:rPr lang="en-GB" sz="1100" dirty="0"/>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Writing </a:t>
                      </a:r>
                      <a:r>
                        <a:rPr lang="en-GB" sz="1100" baseline="0" dirty="0"/>
                        <a:t>including grammar and punctuation</a:t>
                      </a:r>
                      <a:endParaRPr lang="en-GB" sz="1100" dirty="0"/>
                    </a:p>
                  </a:txBody>
                  <a:tcPr anchor="ctr"/>
                </a:tc>
                <a:tc>
                  <a:txBody>
                    <a:bodyPr/>
                    <a:lstStyle/>
                    <a:p>
                      <a:pPr algn="ctr"/>
                      <a:r>
                        <a:rPr lang="en-GB" sz="1100" dirty="0"/>
                        <a:t>Phonics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Writing </a:t>
                      </a:r>
                      <a:r>
                        <a:rPr lang="en-GB" sz="1100" baseline="0" dirty="0"/>
                        <a:t>including grammar and punctuation</a:t>
                      </a:r>
                      <a:endParaRPr lang="en-GB" sz="1100" dirty="0"/>
                    </a:p>
                  </a:txBody>
                  <a:tcPr anchor="ctr"/>
                </a:tc>
                <a:tc>
                  <a:txBody>
                    <a:bodyPr/>
                    <a:lstStyle/>
                    <a:p>
                      <a:pPr algn="ctr"/>
                      <a:r>
                        <a:rPr lang="en-GB" sz="1100" dirty="0"/>
                        <a:t>Phonics</a:t>
                      </a:r>
                    </a:p>
                    <a:p>
                      <a:pPr algn="ctr"/>
                      <a:r>
                        <a:rPr lang="en-GB" sz="1100" dirty="0"/>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Writing </a:t>
                      </a:r>
                      <a:r>
                        <a:rPr lang="en-GB" sz="1100" baseline="0" dirty="0"/>
                        <a:t>including grammar and punctuation</a:t>
                      </a:r>
                      <a:endParaRPr lang="en-GB" sz="1100" dirty="0"/>
                    </a:p>
                  </a:txBody>
                  <a:tcPr anchor="ctr"/>
                </a:tc>
                <a:tc>
                  <a:txBody>
                    <a:bodyPr/>
                    <a:lstStyle/>
                    <a:p>
                      <a:pPr algn="ctr"/>
                      <a:r>
                        <a:rPr lang="en-GB" sz="1100" dirty="0"/>
                        <a:t>Phonics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Writing</a:t>
                      </a:r>
                      <a:r>
                        <a:rPr lang="en-GB" sz="1100" baseline="0" dirty="0"/>
                        <a:t> including grammar and punctuation</a:t>
                      </a:r>
                      <a:endParaRPr lang="en-GB" sz="1100" dirty="0"/>
                    </a:p>
                  </a:txBody>
                  <a:tcPr anchor="ctr"/>
                </a:tc>
                <a:tc>
                  <a:txBody>
                    <a:bodyPr/>
                    <a:lstStyle/>
                    <a:p>
                      <a:pPr algn="ctr"/>
                      <a:r>
                        <a:rPr lang="en-GB" sz="1100" dirty="0"/>
                        <a:t>Phonics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Writing </a:t>
                      </a:r>
                      <a:r>
                        <a:rPr lang="en-GB" sz="1100" baseline="0" dirty="0"/>
                        <a:t>including grammar and punctuation</a:t>
                      </a:r>
                      <a:endParaRPr lang="en-GB" sz="1100" dirty="0"/>
                    </a:p>
                  </a:txBody>
                  <a:tcPr anchor="ctr"/>
                </a:tc>
                <a:extLst>
                  <a:ext uri="{0D108BD9-81ED-4DB2-BD59-A6C34878D82A}">
                    <a16:rowId xmlns:a16="http://schemas.microsoft.com/office/drawing/2014/main" val="593404991"/>
                  </a:ext>
                </a:extLst>
              </a:tr>
              <a:tr h="370840">
                <a:tc>
                  <a:txBody>
                    <a:bodyPr/>
                    <a:lstStyle/>
                    <a:p>
                      <a:r>
                        <a:rPr lang="en-GB" sz="1100" b="1" dirty="0">
                          <a:solidFill>
                            <a:srgbClr val="0070C0"/>
                          </a:solidFill>
                        </a:rPr>
                        <a:t>Maths</a:t>
                      </a:r>
                    </a:p>
                  </a:txBody>
                  <a:tcPr anchor="ctr"/>
                </a:tc>
                <a:tc>
                  <a:txBody>
                    <a:bodyPr/>
                    <a:lstStyle/>
                    <a:p>
                      <a:pPr algn="ctr"/>
                      <a:r>
                        <a:rPr lang="en-GB" sz="1100" dirty="0"/>
                        <a:t>Place Value </a:t>
                      </a:r>
                    </a:p>
                    <a:p>
                      <a:pPr algn="ctr"/>
                      <a:r>
                        <a:rPr lang="en-GB" sz="1100" dirty="0"/>
                        <a:t>Addition </a:t>
                      </a:r>
                    </a:p>
                    <a:p>
                      <a:pPr algn="ctr"/>
                      <a:r>
                        <a:rPr lang="en-GB" sz="1100" dirty="0"/>
                        <a:t>Subtraction</a:t>
                      </a:r>
                    </a:p>
                  </a:txBody>
                  <a:tcPr anchor="ctr"/>
                </a:tc>
                <a:tc>
                  <a:txBody>
                    <a:bodyPr/>
                    <a:lstStyle/>
                    <a:p>
                      <a:pPr algn="ctr"/>
                      <a:r>
                        <a:rPr lang="en-GB" sz="1100" dirty="0"/>
                        <a:t>Addition </a:t>
                      </a:r>
                    </a:p>
                    <a:p>
                      <a:pPr algn="ctr"/>
                      <a:r>
                        <a:rPr lang="en-GB" sz="1100" dirty="0"/>
                        <a:t>Subtraction</a:t>
                      </a:r>
                    </a:p>
                    <a:p>
                      <a:pPr algn="ctr"/>
                      <a:r>
                        <a:rPr lang="en-GB" sz="1100" dirty="0"/>
                        <a:t>Shape</a:t>
                      </a:r>
                    </a:p>
                  </a:txBody>
                  <a:tcPr anchor="ctr"/>
                </a:tc>
                <a:tc>
                  <a:txBody>
                    <a:bodyPr/>
                    <a:lstStyle/>
                    <a:p>
                      <a:pPr algn="ctr"/>
                      <a:r>
                        <a:rPr lang="en-GB" sz="1100" dirty="0"/>
                        <a:t>Place Value </a:t>
                      </a:r>
                    </a:p>
                    <a:p>
                      <a:pPr algn="ctr"/>
                      <a:r>
                        <a:rPr lang="en-GB" sz="1100" dirty="0"/>
                        <a:t>Addition </a:t>
                      </a:r>
                    </a:p>
                    <a:p>
                      <a:pPr algn="ctr"/>
                      <a:r>
                        <a:rPr lang="en-GB" sz="1100" dirty="0"/>
                        <a:t>Subtraction</a:t>
                      </a:r>
                    </a:p>
                  </a:txBody>
                  <a:tcPr anchor="ctr"/>
                </a:tc>
                <a:tc>
                  <a:txBody>
                    <a:bodyPr/>
                    <a:lstStyle/>
                    <a:p>
                      <a:pPr algn="ctr"/>
                      <a:r>
                        <a:rPr lang="en-GB" sz="1100" dirty="0"/>
                        <a:t>Place Value</a:t>
                      </a:r>
                    </a:p>
                    <a:p>
                      <a:pPr algn="ctr"/>
                      <a:r>
                        <a:rPr lang="en-GB" sz="1100" dirty="0"/>
                        <a:t>Length and Height</a:t>
                      </a:r>
                    </a:p>
                    <a:p>
                      <a:pPr algn="ctr"/>
                      <a:r>
                        <a:rPr lang="en-GB" sz="1100" dirty="0"/>
                        <a:t>Mass and Volume</a:t>
                      </a:r>
                    </a:p>
                  </a:txBody>
                  <a:tcPr anchor="ctr"/>
                </a:tc>
                <a:tc>
                  <a:txBody>
                    <a:bodyPr/>
                    <a:lstStyle/>
                    <a:p>
                      <a:pPr algn="ctr"/>
                      <a:r>
                        <a:rPr lang="en-GB" sz="1100" dirty="0"/>
                        <a:t>Multiplication</a:t>
                      </a:r>
                    </a:p>
                    <a:p>
                      <a:pPr algn="ctr"/>
                      <a:r>
                        <a:rPr lang="en-GB" sz="1100" dirty="0"/>
                        <a:t>Division</a:t>
                      </a:r>
                    </a:p>
                    <a:p>
                      <a:pPr algn="ctr"/>
                      <a:r>
                        <a:rPr lang="en-GB" sz="1100" dirty="0"/>
                        <a:t>‘Fractions</a:t>
                      </a:r>
                    </a:p>
                  </a:txBody>
                  <a:tcPr anchor="ctr"/>
                </a:tc>
                <a:tc>
                  <a:txBody>
                    <a:bodyPr/>
                    <a:lstStyle/>
                    <a:p>
                      <a:pPr algn="ctr"/>
                      <a:r>
                        <a:rPr lang="en-GB" sz="1100" dirty="0"/>
                        <a:t>Position and Direction</a:t>
                      </a:r>
                    </a:p>
                    <a:p>
                      <a:pPr algn="ctr"/>
                      <a:r>
                        <a:rPr lang="en-GB" sz="1100" dirty="0"/>
                        <a:t>Place Value</a:t>
                      </a:r>
                    </a:p>
                    <a:p>
                      <a:pPr algn="ctr"/>
                      <a:r>
                        <a:rPr lang="en-GB" sz="1100" dirty="0"/>
                        <a:t>Money</a:t>
                      </a:r>
                    </a:p>
                    <a:p>
                      <a:pPr algn="ctr"/>
                      <a:r>
                        <a:rPr lang="en-GB" sz="1100" dirty="0"/>
                        <a:t>Time</a:t>
                      </a:r>
                    </a:p>
                  </a:txBody>
                  <a:tcPr anchor="ctr"/>
                </a:tc>
                <a:extLst>
                  <a:ext uri="{0D108BD9-81ED-4DB2-BD59-A6C34878D82A}">
                    <a16:rowId xmlns:a16="http://schemas.microsoft.com/office/drawing/2014/main" val="27616790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70C0"/>
                          </a:solidFill>
                        </a:rPr>
                        <a:t>Science</a:t>
                      </a:r>
                    </a:p>
                  </a:txBody>
                  <a:tcPr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Seasonal Changes</a:t>
                      </a:r>
                    </a:p>
                    <a:p>
                      <a:pPr algn="ctr" rtl="0" fontAlgn="base"/>
                      <a:r>
                        <a:rPr lang="en-GB" sz="1100" b="0" i="0" dirty="0">
                          <a:solidFill>
                            <a:srgbClr val="000000"/>
                          </a:solidFill>
                          <a:effectLst/>
                          <a:latin typeface="+mn-lt"/>
                        </a:rPr>
                        <a:t>Everyday Materials</a:t>
                      </a:r>
                    </a:p>
                  </a:txBody>
                  <a:tcPr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Seasonal Changes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Animals - Humans</a:t>
                      </a:r>
                    </a:p>
                  </a:txBody>
                  <a:tcPr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Seasonal Changes​</a:t>
                      </a:r>
                      <a:endParaRPr lang="en-GB" sz="1100" b="0" i="0" u="none" strike="noStrike">
                        <a:solidFill>
                          <a:srgbClr val="000000"/>
                        </a:solidFill>
                        <a:effectLst/>
                        <a:latin typeface="+mn-lt"/>
                      </a:endParaRPr>
                    </a:p>
                    <a:p>
                      <a:pPr algn="ctr" rtl="0" fontAlgn="base"/>
                      <a:r>
                        <a:rPr lang="en-GB" sz="1100" b="0" i="0" u="none" strike="noStrike" dirty="0">
                          <a:solidFill>
                            <a:srgbClr val="000000"/>
                          </a:solidFill>
                          <a:effectLst/>
                          <a:latin typeface="+mn-lt"/>
                        </a:rPr>
                        <a:t>Forces</a:t>
                      </a:r>
                      <a:r>
                        <a:rPr lang="en-GB" sz="1100" b="0" i="0" dirty="0">
                          <a:solidFill>
                            <a:srgbClr val="000000"/>
                          </a:solidFill>
                          <a:effectLst/>
                          <a:latin typeface="+mn-lt"/>
                        </a:rPr>
                        <a:t>​</a:t>
                      </a:r>
                    </a:p>
                  </a:txBody>
                  <a:tcPr anchor="ctr"/>
                </a:tc>
                <a:tc>
                  <a:txBody>
                    <a:bodyPr/>
                    <a:lstStyle/>
                    <a:p>
                      <a:pPr algn="ctr" rtl="0" fontAlgn="base"/>
                      <a:r>
                        <a:rPr lang="en-GB" sz="1100" b="0" i="0" dirty="0">
                          <a:solidFill>
                            <a:srgbClr val="000000"/>
                          </a:solidFill>
                          <a:effectLst/>
                          <a:latin typeface="+mn-lt"/>
                        </a:rPr>
                        <a:t>Seasonal Changes</a:t>
                      </a:r>
                    </a:p>
                    <a:p>
                      <a:pPr algn="ctr" rtl="0" fontAlgn="base"/>
                      <a:r>
                        <a:rPr lang="en-GB" sz="1100" b="0" i="0" dirty="0">
                          <a:solidFill>
                            <a:srgbClr val="000000"/>
                          </a:solidFill>
                          <a:effectLst/>
                          <a:latin typeface="+mn-lt"/>
                        </a:rPr>
                        <a:t>Plants​​</a:t>
                      </a:r>
                    </a:p>
                  </a:txBody>
                  <a:tcPr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Seasonal Changes</a:t>
                      </a:r>
                    </a:p>
                    <a:p>
                      <a:pPr marL="0" marR="0" indent="0" algn="ctr" defTabSz="914400" rtl="0" eaLnBrk="1" fontAlgn="base" latinLnBrk="0" hangingPunct="1">
                        <a:lnSpc>
                          <a:spcPct val="100000"/>
                        </a:lnSpc>
                        <a:spcBef>
                          <a:spcPts val="0"/>
                        </a:spcBef>
                        <a:spcAft>
                          <a:spcPts val="0"/>
                        </a:spcAft>
                        <a:buClrTx/>
                        <a:buSzTx/>
                        <a:buFontTx/>
                        <a:buNone/>
                        <a:tabLst/>
                        <a:defRPr/>
                      </a:pPr>
                      <a:r>
                        <a:rPr lang="en-US" sz="1100" b="0" i="0" dirty="0">
                          <a:solidFill>
                            <a:srgbClr val="000000"/>
                          </a:solidFill>
                          <a:effectLst/>
                          <a:latin typeface="+mn-lt"/>
                        </a:rPr>
                        <a:t>A</a:t>
                      </a:r>
                      <a:r>
                        <a:rPr lang="en-GB" sz="1100" b="0" i="0" dirty="0" err="1">
                          <a:solidFill>
                            <a:srgbClr val="000000"/>
                          </a:solidFill>
                          <a:effectLst/>
                          <a:latin typeface="+mn-lt"/>
                        </a:rPr>
                        <a:t>nimals</a:t>
                      </a:r>
                      <a:endParaRPr lang="en-GB" sz="1100" b="0" i="0" dirty="0">
                        <a:solidFill>
                          <a:srgbClr val="000000"/>
                        </a:solidFill>
                        <a:effectLst/>
                        <a:latin typeface="+mn-lt"/>
                      </a:endParaRPr>
                    </a:p>
                  </a:txBody>
                  <a:tcPr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Seasonal Changes</a:t>
                      </a:r>
                    </a:p>
                  </a:txBody>
                  <a:tcPr anchor="ctr"/>
                </a:tc>
                <a:extLst>
                  <a:ext uri="{0D108BD9-81ED-4DB2-BD59-A6C34878D82A}">
                    <a16:rowId xmlns:a16="http://schemas.microsoft.com/office/drawing/2014/main" val="4163650762"/>
                  </a:ext>
                </a:extLst>
              </a:tr>
              <a:tr h="370840">
                <a:tc>
                  <a:txBody>
                    <a:bodyPr/>
                    <a:lstStyle/>
                    <a:p>
                      <a:r>
                        <a:rPr lang="en-GB" sz="1100" b="1" dirty="0">
                          <a:solidFill>
                            <a:srgbClr val="0070C0"/>
                          </a:solidFill>
                        </a:rPr>
                        <a:t>History</a:t>
                      </a:r>
                      <a:r>
                        <a:rPr lang="en-GB" sz="1100" b="1" baseline="0" dirty="0">
                          <a:solidFill>
                            <a:srgbClr val="0070C0"/>
                          </a:solidFill>
                        </a:rPr>
                        <a:t> and Geography</a:t>
                      </a:r>
                      <a:endParaRPr lang="en-GB" sz="1100" b="1" dirty="0">
                        <a:solidFill>
                          <a:srgbClr val="0070C0"/>
                        </a:solidFill>
                      </a:endParaRPr>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mn-lt"/>
                          <a:ea typeface="Calibri"/>
                          <a:cs typeface="Times New Roman"/>
                        </a:rPr>
                        <a:t>My School</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alibri"/>
                          <a:ea typeface="Calibri"/>
                          <a:cs typeface="Times New Roman"/>
                        </a:rPr>
                        <a:t>Travel and Transport</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mn-lt"/>
                          <a:ea typeface="Calibri"/>
                          <a:cs typeface="Times New Roman"/>
                        </a:rPr>
                        <a:t>My Town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lang="en-GB" sz="1100" dirty="0">
                          <a:effectLst/>
                          <a:latin typeface="Calibri"/>
                          <a:ea typeface="Calibri"/>
                          <a:cs typeface="Times New Roman"/>
                        </a:rPr>
                        <a:t>History of Toys</a:t>
                      </a:r>
                    </a:p>
                  </a:txBody>
                  <a:tcPr marL="68580" marR="68580" marT="0" marB="0" anchor="ctr"/>
                </a:tc>
                <a:tc>
                  <a:txBody>
                    <a:bodyPr/>
                    <a:lstStyle/>
                    <a:p>
                      <a:pPr marL="0" marR="0" lvl="0" indent="0" algn="ctr">
                        <a:lnSpc>
                          <a:spcPct val="114999"/>
                        </a:lnSpc>
                        <a:spcBef>
                          <a:spcPts val="0"/>
                        </a:spcBef>
                        <a:spcAft>
                          <a:spcPts val="0"/>
                        </a:spcAft>
                        <a:buNone/>
                      </a:pPr>
                      <a:r>
                        <a:rPr lang="en-GB" sz="1100" dirty="0">
                          <a:effectLst/>
                          <a:latin typeface="Calibri"/>
                          <a:ea typeface="Calibri"/>
                          <a:cs typeface="Times New Roman"/>
                        </a:rPr>
                        <a:t>Great Explorers</a:t>
                      </a:r>
                      <a:endParaRPr lang="en-US" dirty="0"/>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alibri"/>
                          <a:ea typeface="Calibri"/>
                          <a:cs typeface="Times New Roman"/>
                        </a:rPr>
                        <a:t>The UK</a:t>
                      </a:r>
                    </a:p>
                  </a:txBody>
                  <a:tcPr marL="68580" marR="68580" marT="0" marB="0" anchor="ctr"/>
                </a:tc>
                <a:extLst>
                  <a:ext uri="{0D108BD9-81ED-4DB2-BD59-A6C34878D82A}">
                    <a16:rowId xmlns:a16="http://schemas.microsoft.com/office/drawing/2014/main" val="3391572675"/>
                  </a:ext>
                </a:extLst>
              </a:tr>
              <a:tr h="370840">
                <a:tc>
                  <a:txBody>
                    <a:bodyPr/>
                    <a:lstStyle/>
                    <a:p>
                      <a:r>
                        <a:rPr lang="en-GB" sz="1100" b="1" dirty="0">
                          <a:solidFill>
                            <a:srgbClr val="0070C0"/>
                          </a:solidFill>
                        </a:rPr>
                        <a:t>Art and </a:t>
                      </a:r>
                    </a:p>
                    <a:p>
                      <a:r>
                        <a:rPr lang="en-GB" sz="1100" b="1" dirty="0">
                          <a:solidFill>
                            <a:srgbClr val="0070C0"/>
                          </a:solidFill>
                        </a:rPr>
                        <a:t>Design and Technology</a:t>
                      </a:r>
                    </a:p>
                  </a:txBody>
                  <a:tcPr anchor="ctr"/>
                </a:tc>
                <a:tc>
                  <a:txBody>
                    <a:bodyPr/>
                    <a:lstStyle/>
                    <a:p>
                      <a:pPr algn="ctr">
                        <a:lnSpc>
                          <a:spcPct val="115000"/>
                        </a:lnSpc>
                        <a:spcAft>
                          <a:spcPts val="0"/>
                        </a:spcAft>
                      </a:pPr>
                      <a:r>
                        <a:rPr lang="en-GB" sz="1100" dirty="0">
                          <a:effectLst/>
                          <a:latin typeface="Calibri"/>
                          <a:ea typeface="Calibri"/>
                          <a:cs typeface="Times New Roman"/>
                        </a:rPr>
                        <a:t>Drawing: Angelina A’Court</a:t>
                      </a:r>
                    </a:p>
                  </a:txBody>
                  <a:tcPr marL="68580" marR="68580" marT="0" marB="0" anchor="ctr"/>
                </a:tc>
                <a:tc>
                  <a:txBody>
                    <a:bodyPr/>
                    <a:lstStyle/>
                    <a:p>
                      <a:pPr algn="ctr">
                        <a:lnSpc>
                          <a:spcPct val="115000"/>
                        </a:lnSpc>
                        <a:spcAft>
                          <a:spcPts val="0"/>
                        </a:spcAft>
                      </a:pPr>
                      <a:r>
                        <a:rPr lang="en-GB" sz="1100" dirty="0">
                          <a:effectLst/>
                          <a:latin typeface="Calibri"/>
                          <a:ea typeface="Calibri"/>
                          <a:cs typeface="Times New Roman"/>
                        </a:rPr>
                        <a:t>Food and Nutrition:</a:t>
                      </a:r>
                    </a:p>
                    <a:p>
                      <a:pPr algn="ctr">
                        <a:lnSpc>
                          <a:spcPct val="115000"/>
                        </a:lnSpc>
                        <a:spcAft>
                          <a:spcPts val="0"/>
                        </a:spcAft>
                      </a:pPr>
                      <a:r>
                        <a:rPr lang="en-GB" sz="1100" dirty="0">
                          <a:effectLst/>
                          <a:latin typeface="Calibri"/>
                          <a:ea typeface="Calibri"/>
                          <a:cs typeface="Times New Roman"/>
                        </a:rPr>
                        <a:t>Fruit</a:t>
                      </a:r>
                      <a:r>
                        <a:rPr lang="en-GB" sz="1100" baseline="0" dirty="0">
                          <a:effectLst/>
                          <a:latin typeface="Calibri"/>
                          <a:ea typeface="Calibri"/>
                          <a:cs typeface="Times New Roman"/>
                        </a:rPr>
                        <a:t> Salad</a:t>
                      </a:r>
                      <a:endParaRPr lang="en-GB" sz="1100" dirty="0">
                        <a:effectLst/>
                        <a:latin typeface="Calibri"/>
                        <a:ea typeface="Calibri"/>
                        <a:cs typeface="Times New Roman"/>
                      </a:endParaRPr>
                    </a:p>
                  </a:txBody>
                  <a:tcPr marL="68580" marR="68580" marT="0" marB="0" anchor="ctr"/>
                </a:tc>
                <a:tc>
                  <a:txBody>
                    <a:bodyPr/>
                    <a:lstStyle/>
                    <a:p>
                      <a:pPr lvl="0" algn="ctr">
                        <a:lnSpc>
                          <a:spcPct val="114999"/>
                        </a:lnSpc>
                        <a:spcAft>
                          <a:spcPts val="0"/>
                        </a:spcAft>
                        <a:buNone/>
                      </a:pPr>
                      <a:r>
                        <a:rPr lang="en-US" sz="1100" b="0" i="0" u="none" strike="noStrike" noProof="0" dirty="0">
                          <a:solidFill>
                            <a:srgbClr val="000000"/>
                          </a:solidFill>
                          <a:effectLst/>
                          <a:latin typeface="Calibri"/>
                        </a:rPr>
                        <a:t>Collage:</a:t>
                      </a:r>
                    </a:p>
                    <a:p>
                      <a:pPr lvl="0" algn="ctr">
                        <a:lnSpc>
                          <a:spcPct val="114999"/>
                        </a:lnSpc>
                        <a:spcAft>
                          <a:spcPts val="0"/>
                        </a:spcAft>
                        <a:buNone/>
                      </a:pPr>
                      <a:r>
                        <a:rPr lang="en-US" sz="1100" b="0" i="0" u="none" strike="noStrike" noProof="0" dirty="0">
                          <a:solidFill>
                            <a:srgbClr val="000000"/>
                          </a:solidFill>
                          <a:effectLst/>
                          <a:latin typeface="Calibri"/>
                        </a:rPr>
                        <a:t>Henri Matisse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a:lnSpc>
                          <a:spcPct val="114999"/>
                        </a:lnSpc>
                        <a:spcBef>
                          <a:spcPts val="0"/>
                        </a:spcBef>
                        <a:spcAft>
                          <a:spcPts val="0"/>
                        </a:spcAft>
                        <a:buNone/>
                        <a:tabLst/>
                        <a:defRPr/>
                      </a:pPr>
                      <a:r>
                        <a:rPr lang="en-GB" sz="1100" b="0" i="0" u="none" strike="noStrike" noProof="0">
                          <a:solidFill>
                            <a:srgbClr val="000000"/>
                          </a:solidFill>
                          <a:effectLst/>
                          <a:latin typeface="Calibri"/>
                        </a:rPr>
                        <a:t>Mechanisms: </a:t>
                      </a:r>
                    </a:p>
                    <a:p>
                      <a:pPr marL="0" marR="0" lvl="0" indent="0" algn="ctr">
                        <a:lnSpc>
                          <a:spcPct val="114999"/>
                        </a:lnSpc>
                        <a:spcBef>
                          <a:spcPts val="0"/>
                        </a:spcBef>
                        <a:spcAft>
                          <a:spcPts val="0"/>
                        </a:spcAft>
                        <a:buNone/>
                      </a:pPr>
                      <a:r>
                        <a:rPr lang="en-GB" sz="1100" b="0" i="0" u="none" strike="noStrike" noProof="0" dirty="0">
                          <a:solidFill>
                            <a:srgbClr val="000000"/>
                          </a:solidFill>
                          <a:effectLst/>
                          <a:latin typeface="Calibri"/>
                        </a:rPr>
                        <a:t>Moving Pictures</a:t>
                      </a:r>
                      <a:endParaRPr lang="en-US" sz="1100" b="0" i="0" u="none" strike="noStrike" noProof="0" dirty="0">
                        <a:solidFill>
                          <a:srgbClr val="000000"/>
                        </a:solidFill>
                        <a:effectLst/>
                        <a:latin typeface="Calibri"/>
                      </a:endParaRPr>
                    </a:p>
                  </a:txBody>
                  <a:tcPr marL="68580" marR="68580" marT="0" marB="0" anchor="ctr"/>
                </a:tc>
                <a:tc>
                  <a:txBody>
                    <a:bodyPr/>
                    <a:lstStyle/>
                    <a:p>
                      <a:pPr lvl="0" algn="ctr">
                        <a:lnSpc>
                          <a:spcPct val="114999"/>
                        </a:lnSpc>
                        <a:spcAft>
                          <a:spcPts val="0"/>
                        </a:spcAft>
                        <a:buNone/>
                      </a:pPr>
                      <a:r>
                        <a:rPr lang="en-GB" sz="1100" b="0" i="0" u="none" strike="noStrike" noProof="0" dirty="0">
                          <a:solidFill>
                            <a:srgbClr val="000000"/>
                          </a:solidFill>
                          <a:effectLst/>
                          <a:latin typeface="Calibri"/>
                        </a:rPr>
                        <a:t>Sculpture:</a:t>
                      </a:r>
                      <a:endParaRPr lang="en-US" sz="1100" b="0" i="0" u="none" strike="noStrike" noProof="0" dirty="0">
                        <a:solidFill>
                          <a:srgbClr val="000000"/>
                        </a:solidFill>
                        <a:effectLst/>
                        <a:latin typeface="Calibri"/>
                      </a:endParaRPr>
                    </a:p>
                    <a:p>
                      <a:pPr lvl="0" algn="ctr">
                        <a:lnSpc>
                          <a:spcPct val="114999"/>
                        </a:lnSpc>
                        <a:spcAft>
                          <a:spcPts val="0"/>
                        </a:spcAft>
                        <a:buNone/>
                      </a:pPr>
                      <a:r>
                        <a:rPr lang="en-GB" sz="1100" b="0" i="0" u="none" strike="noStrike" noProof="0" dirty="0">
                          <a:solidFill>
                            <a:schemeClr val="tx1"/>
                          </a:solidFill>
                          <a:effectLst/>
                          <a:latin typeface="Calibri"/>
                        </a:rPr>
                        <a:t>Barbara</a:t>
                      </a:r>
                      <a:r>
                        <a:rPr lang="en-GB" sz="1100" b="0" i="0" u="none" strike="noStrike" baseline="0" noProof="0" dirty="0">
                          <a:solidFill>
                            <a:schemeClr val="tx1"/>
                          </a:solidFill>
                          <a:effectLst/>
                          <a:latin typeface="Calibri"/>
                        </a:rPr>
                        <a:t> Hepworth</a:t>
                      </a:r>
                      <a:endParaRPr lang="en-GB" sz="1100" b="0" i="0" u="none" strike="noStrike" noProof="0" dirty="0">
                        <a:solidFill>
                          <a:schemeClr val="tx1"/>
                        </a:solidFill>
                        <a:effectLst/>
                        <a:latin typeface="Calibri"/>
                      </a:endParaRPr>
                    </a:p>
                  </a:txBody>
                  <a:tcPr marL="68580" marR="68580" marT="0" marB="0" anchor="ctr"/>
                </a:tc>
                <a:tc>
                  <a:txBody>
                    <a:bodyPr/>
                    <a:lstStyle/>
                    <a:p>
                      <a:pPr marL="0" marR="0" lvl="0" indent="0" algn="ctr">
                        <a:lnSpc>
                          <a:spcPct val="114999"/>
                        </a:lnSpc>
                        <a:spcBef>
                          <a:spcPts val="0"/>
                        </a:spcBef>
                        <a:spcAft>
                          <a:spcPts val="0"/>
                        </a:spcAft>
                        <a:buNone/>
                      </a:pPr>
                      <a:r>
                        <a:rPr lang="en-GB" sz="1100" b="0" i="0" u="none" strike="noStrike" noProof="0">
                          <a:solidFill>
                            <a:srgbClr val="000000"/>
                          </a:solidFill>
                          <a:effectLst/>
                          <a:latin typeface="Calibri"/>
                        </a:rPr>
                        <a:t>Construction: </a:t>
                      </a:r>
                      <a:endParaRPr lang="en-US" sz="1100" b="0" i="0" u="none" strike="noStrike" noProof="0">
                        <a:solidFill>
                          <a:srgbClr val="000000"/>
                        </a:solidFill>
                        <a:effectLst/>
                        <a:latin typeface="Calibri"/>
                      </a:endParaRPr>
                    </a:p>
                    <a:p>
                      <a:pPr marL="0" marR="0" lvl="0" indent="0" algn="ctr">
                        <a:lnSpc>
                          <a:spcPct val="114999"/>
                        </a:lnSpc>
                        <a:spcBef>
                          <a:spcPts val="0"/>
                        </a:spcBef>
                        <a:spcAft>
                          <a:spcPts val="0"/>
                        </a:spcAft>
                        <a:buNone/>
                      </a:pPr>
                      <a:r>
                        <a:rPr lang="en-GB" sz="1100" b="0" i="0" u="none" strike="noStrike" noProof="0">
                          <a:solidFill>
                            <a:srgbClr val="000000"/>
                          </a:solidFill>
                          <a:effectLst/>
                          <a:latin typeface="Calibri"/>
                        </a:rPr>
                        <a:t>Windmill House</a:t>
                      </a:r>
                      <a:endParaRPr lang="en-GB"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892546393"/>
                  </a:ext>
                </a:extLst>
              </a:tr>
              <a:tr h="566300">
                <a:tc>
                  <a:txBody>
                    <a:bodyPr/>
                    <a:lstStyle/>
                    <a:p>
                      <a:r>
                        <a:rPr lang="en-GB" sz="1100" b="1" dirty="0">
                          <a:solidFill>
                            <a:srgbClr val="0070C0"/>
                          </a:solidFill>
                        </a:rPr>
                        <a:t>Religion</a:t>
                      </a:r>
                      <a:r>
                        <a:rPr lang="en-GB" sz="1100" b="1" baseline="0" dirty="0">
                          <a:solidFill>
                            <a:srgbClr val="0070C0"/>
                          </a:solidFill>
                        </a:rPr>
                        <a:t> and Worldviews</a:t>
                      </a:r>
                      <a:endParaRPr lang="en-GB" sz="1100" b="1" dirty="0">
                        <a:solidFill>
                          <a:srgbClr val="0070C0"/>
                        </a:solidFill>
                      </a:endParaRPr>
                    </a:p>
                  </a:txBody>
                  <a:tcPr anchor="ctr"/>
                </a:tc>
                <a:tc>
                  <a:txBody>
                    <a:bodyPr/>
                    <a:lstStyle/>
                    <a:p>
                      <a:pPr algn="ctr"/>
                      <a:r>
                        <a:rPr lang="en-GB" sz="1100" dirty="0"/>
                        <a:t>How did the world begin?</a:t>
                      </a:r>
                    </a:p>
                  </a:txBody>
                  <a:tcPr anchor="ctr"/>
                </a:tc>
                <a:tc>
                  <a:txBody>
                    <a:bodyPr/>
                    <a:lstStyle/>
                    <a:p>
                      <a:pPr algn="ctr"/>
                      <a:r>
                        <a:rPr lang="en-GB" sz="1100" dirty="0"/>
                        <a:t>What do some people believe God looks like?</a:t>
                      </a:r>
                    </a:p>
                  </a:txBody>
                  <a:tcPr anchor="ctr"/>
                </a:tc>
                <a:tc>
                  <a:txBody>
                    <a:bodyPr/>
                    <a:lstStyle/>
                    <a:p>
                      <a:pPr algn="ctr"/>
                      <a:r>
                        <a:rPr lang="en-GB" sz="1100" dirty="0"/>
                        <a:t>What</a:t>
                      </a:r>
                      <a:r>
                        <a:rPr lang="en-GB" sz="1100" baseline="0" dirty="0"/>
                        <a:t> is God’s job?</a:t>
                      </a:r>
                      <a:endParaRPr lang="en-GB"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Why</a:t>
                      </a:r>
                      <a:r>
                        <a:rPr lang="en-GB" sz="1100" baseline="0" dirty="0"/>
                        <a:t> should we care for the world?</a:t>
                      </a:r>
                      <a:endParaRPr lang="en-GB" sz="1100" dirty="0"/>
                    </a:p>
                  </a:txBody>
                  <a:tcPr anchor="ctr"/>
                </a:tc>
                <a:tc>
                  <a:txBody>
                    <a:bodyPr/>
                    <a:lstStyle/>
                    <a:p>
                      <a:pPr algn="ctr"/>
                      <a:r>
                        <a:rPr lang="en-GB" sz="1100" dirty="0"/>
                        <a:t>How</a:t>
                      </a:r>
                      <a:r>
                        <a:rPr lang="en-GB" sz="1100" baseline="0" dirty="0"/>
                        <a:t> do we know that new babies are special?</a:t>
                      </a:r>
                      <a:endParaRPr lang="en-GB"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Why</a:t>
                      </a:r>
                      <a:r>
                        <a:rPr lang="en-GB" sz="1100" baseline="0" dirty="0"/>
                        <a:t> should we care for others?</a:t>
                      </a:r>
                      <a:endParaRPr lang="en-GB" sz="1100" dirty="0"/>
                    </a:p>
                  </a:txBody>
                  <a:tcPr anchor="ctr"/>
                </a:tc>
                <a:extLst>
                  <a:ext uri="{0D108BD9-81ED-4DB2-BD59-A6C34878D82A}">
                    <a16:rowId xmlns:a16="http://schemas.microsoft.com/office/drawing/2014/main" val="2598224724"/>
                  </a:ext>
                </a:extLst>
              </a:tr>
              <a:tr h="370840">
                <a:tc>
                  <a:txBody>
                    <a:bodyPr/>
                    <a:lstStyle/>
                    <a:p>
                      <a:r>
                        <a:rPr lang="en-GB" sz="1100" b="1" dirty="0">
                          <a:solidFill>
                            <a:srgbClr val="0070C0"/>
                          </a:solidFill>
                        </a:rPr>
                        <a:t>PSHE</a:t>
                      </a:r>
                    </a:p>
                  </a:txBody>
                  <a:tcPr anchor="ctr"/>
                </a:tc>
                <a:tc>
                  <a:txBody>
                    <a:bodyPr/>
                    <a:lstStyle/>
                    <a:p>
                      <a:pPr algn="ctr"/>
                      <a:r>
                        <a:rPr lang="en-GB" sz="1100" dirty="0"/>
                        <a:t>Being Me In My</a:t>
                      </a:r>
                      <a:r>
                        <a:rPr lang="en-GB" sz="1100" baseline="0" dirty="0"/>
                        <a:t> World</a:t>
                      </a:r>
                      <a:endParaRPr lang="en-GB" sz="1100" dirty="0"/>
                    </a:p>
                  </a:txBody>
                  <a:tcPr anchor="ctr"/>
                </a:tc>
                <a:tc>
                  <a:txBody>
                    <a:bodyPr/>
                    <a:lstStyle/>
                    <a:p>
                      <a:pPr algn="ctr"/>
                      <a:r>
                        <a:rPr lang="en-GB" sz="1100" dirty="0"/>
                        <a:t>Celebrating Difference</a:t>
                      </a:r>
                    </a:p>
                  </a:txBody>
                  <a:tcPr anchor="ctr"/>
                </a:tc>
                <a:tc>
                  <a:txBody>
                    <a:bodyPr/>
                    <a:lstStyle/>
                    <a:p>
                      <a:pPr algn="ctr"/>
                      <a:r>
                        <a:rPr lang="en-GB" sz="1100" dirty="0"/>
                        <a:t>Healthy 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Staying Safe</a:t>
                      </a:r>
                    </a:p>
                  </a:txBody>
                  <a:tcPr anchor="ctr"/>
                </a:tc>
                <a:tc>
                  <a:txBody>
                    <a:bodyPr/>
                    <a:lstStyle/>
                    <a:p>
                      <a:pPr algn="ctr"/>
                      <a:r>
                        <a:rPr lang="en-GB" sz="1100" dirty="0"/>
                        <a:t>Relationships</a:t>
                      </a:r>
                    </a:p>
                  </a:txBody>
                  <a:tcPr anchor="ctr"/>
                </a:tc>
                <a:tc>
                  <a:txBody>
                    <a:bodyPr/>
                    <a:lstStyle/>
                    <a:p>
                      <a:pPr algn="ctr"/>
                      <a:r>
                        <a:rPr lang="en-GB" sz="1100" dirty="0"/>
                        <a:t>Changing Me</a:t>
                      </a:r>
                    </a:p>
                  </a:txBody>
                  <a:tcPr anchor="ctr"/>
                </a:tc>
                <a:extLst>
                  <a:ext uri="{0D108BD9-81ED-4DB2-BD59-A6C34878D82A}">
                    <a16:rowId xmlns:a16="http://schemas.microsoft.com/office/drawing/2014/main" val="36306698"/>
                  </a:ext>
                </a:extLst>
              </a:tr>
              <a:tr h="370840">
                <a:tc>
                  <a:txBody>
                    <a:bodyPr/>
                    <a:lstStyle/>
                    <a:p>
                      <a:r>
                        <a:rPr lang="en-GB" sz="1100" b="1" dirty="0">
                          <a:solidFill>
                            <a:srgbClr val="0070C0"/>
                          </a:solidFill>
                        </a:rPr>
                        <a:t>Computing</a:t>
                      </a:r>
                    </a:p>
                  </a:txBody>
                  <a:tcPr anchor="ctr"/>
                </a:tc>
                <a:tc>
                  <a:txBody>
                    <a:bodyPr/>
                    <a:lstStyle/>
                    <a:p>
                      <a:pPr algn="ctr"/>
                      <a:r>
                        <a:rPr lang="en-GB" sz="1100" dirty="0"/>
                        <a:t>Technology Around Us</a:t>
                      </a:r>
                    </a:p>
                  </a:txBody>
                  <a:tcPr anchor="ctr"/>
                </a:tc>
                <a:tc>
                  <a:txBody>
                    <a:bodyPr/>
                    <a:lstStyle/>
                    <a:p>
                      <a:pPr algn="ctr"/>
                      <a:r>
                        <a:rPr lang="en-GB" sz="1100" dirty="0"/>
                        <a:t>Digital Painting</a:t>
                      </a:r>
                    </a:p>
                  </a:txBody>
                  <a:tcPr anchor="ctr"/>
                </a:tc>
                <a:tc>
                  <a:txBody>
                    <a:bodyPr/>
                    <a:lstStyle/>
                    <a:p>
                      <a:pPr algn="ctr"/>
                      <a:r>
                        <a:rPr lang="en-GB" sz="1100" dirty="0"/>
                        <a:t>Moving a Robot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Digital Writing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Grouping Data</a:t>
                      </a:r>
                    </a:p>
                  </a:txBody>
                  <a:tcPr anchor="ctr"/>
                </a:tc>
                <a:tc>
                  <a:txBody>
                    <a:bodyPr/>
                    <a:lstStyle/>
                    <a:p>
                      <a:pPr algn="ctr"/>
                      <a:r>
                        <a:rPr lang="en-GB" sz="1100" dirty="0"/>
                        <a:t>Animation</a:t>
                      </a:r>
                    </a:p>
                  </a:txBody>
                  <a:tcPr anchor="ctr"/>
                </a:tc>
                <a:extLst>
                  <a:ext uri="{0D108BD9-81ED-4DB2-BD59-A6C34878D82A}">
                    <a16:rowId xmlns:a16="http://schemas.microsoft.com/office/drawing/2014/main" val="2677736480"/>
                  </a:ext>
                </a:extLst>
              </a:tr>
              <a:tr h="370840">
                <a:tc>
                  <a:txBody>
                    <a:bodyPr/>
                    <a:lstStyle/>
                    <a:p>
                      <a:r>
                        <a:rPr lang="en-GB" sz="1100" b="1" dirty="0">
                          <a:solidFill>
                            <a:srgbClr val="0070C0"/>
                          </a:solidFill>
                        </a:rPr>
                        <a:t>Physical</a:t>
                      </a:r>
                      <a:r>
                        <a:rPr lang="en-GB" sz="1100" b="1" baseline="0" dirty="0">
                          <a:solidFill>
                            <a:srgbClr val="0070C0"/>
                          </a:solidFill>
                        </a:rPr>
                        <a:t> Education</a:t>
                      </a:r>
                      <a:endParaRPr lang="en-GB" sz="1100" b="1" dirty="0">
                        <a:solidFill>
                          <a:srgbClr val="0070C0"/>
                        </a:solidFill>
                      </a:endParaRPr>
                    </a:p>
                  </a:txBody>
                  <a:tcPr anchor="ctr"/>
                </a:tc>
                <a:tc>
                  <a:txBody>
                    <a:bodyPr/>
                    <a:lstStyle/>
                    <a:p>
                      <a:pPr algn="ctr"/>
                      <a:r>
                        <a:rPr lang="en-GB" sz="1100" dirty="0"/>
                        <a:t>Fundamentals</a:t>
                      </a:r>
                      <a:r>
                        <a:rPr lang="en-GB" sz="1100" baseline="0" dirty="0"/>
                        <a:t> / Gymnastics</a:t>
                      </a:r>
                      <a:endParaRPr lang="en-GB" sz="1100" dirty="0"/>
                    </a:p>
                  </a:txBody>
                  <a:tcPr anchor="ctr"/>
                </a:tc>
                <a:tc>
                  <a:txBody>
                    <a:bodyPr/>
                    <a:lstStyle/>
                    <a:p>
                      <a:pPr algn="ctr"/>
                      <a:r>
                        <a:rPr lang="en-GB" sz="1100" dirty="0"/>
                        <a:t>Yoga / Ball Skills</a:t>
                      </a:r>
                    </a:p>
                  </a:txBody>
                  <a:tcPr anchor="ctr"/>
                </a:tc>
                <a:tc>
                  <a:txBody>
                    <a:bodyPr/>
                    <a:lstStyle/>
                    <a:p>
                      <a:pPr lvl="0" algn="ctr">
                        <a:buNone/>
                      </a:pPr>
                      <a:r>
                        <a:rPr lang="en-GB" sz="1100" dirty="0"/>
                        <a:t>Team Building / Invasion Games</a:t>
                      </a:r>
                    </a:p>
                  </a:txBody>
                  <a:tcPr anchor="ctr"/>
                </a:tc>
                <a:tc>
                  <a:txBody>
                    <a:bodyPr/>
                    <a:lstStyle/>
                    <a:p>
                      <a:pPr lvl="0" algn="ctr">
                        <a:buNone/>
                      </a:pPr>
                      <a:r>
                        <a:rPr lang="en-GB" sz="1100" b="0" i="0" u="none" strike="noStrike" noProof="0" dirty="0">
                          <a:solidFill>
                            <a:srgbClr val="000000"/>
                          </a:solidFill>
                          <a:latin typeface="Calibri"/>
                        </a:rPr>
                        <a:t>Striking and Fielding / Gymnastics</a:t>
                      </a:r>
                      <a:endParaRPr lang="en-GB" sz="1100" dirty="0"/>
                    </a:p>
                  </a:txBody>
                  <a:tcPr anchor="ctr"/>
                </a:tc>
                <a:tc>
                  <a:txBody>
                    <a:bodyPr/>
                    <a:lstStyle/>
                    <a:p>
                      <a:pPr lvl="0" algn="ctr">
                        <a:buNone/>
                      </a:pPr>
                      <a:r>
                        <a:rPr lang="en-GB" sz="1100" dirty="0"/>
                        <a:t>Fundamentals / Invasion Games </a:t>
                      </a:r>
                    </a:p>
                  </a:txBody>
                  <a:tcPr anchor="ctr"/>
                </a:tc>
                <a:tc>
                  <a:txBody>
                    <a:bodyPr/>
                    <a:lstStyle/>
                    <a:p>
                      <a:pPr lvl="0" algn="ctr">
                        <a:buNone/>
                      </a:pPr>
                      <a:r>
                        <a:rPr lang="en-GB" sz="1100" dirty="0"/>
                        <a:t>Athletics / Target Games</a:t>
                      </a:r>
                    </a:p>
                  </a:txBody>
                  <a:tcPr anchor="ctr"/>
                </a:tc>
                <a:extLst>
                  <a:ext uri="{0D108BD9-81ED-4DB2-BD59-A6C34878D82A}">
                    <a16:rowId xmlns:a16="http://schemas.microsoft.com/office/drawing/2014/main" val="710221217"/>
                  </a:ext>
                </a:extLst>
              </a:tr>
              <a:tr h="370840">
                <a:tc>
                  <a:txBody>
                    <a:bodyPr/>
                    <a:lstStyle/>
                    <a:p>
                      <a:r>
                        <a:rPr lang="en-GB" sz="1100" b="1" dirty="0">
                          <a:solidFill>
                            <a:srgbClr val="0070C0"/>
                          </a:solidFill>
                        </a:rPr>
                        <a:t>Music</a:t>
                      </a:r>
                    </a:p>
                  </a:txBody>
                  <a:tcPr anchor="ctr"/>
                </a:tc>
                <a:tc>
                  <a:txBody>
                    <a:bodyPr/>
                    <a:lstStyle/>
                    <a:p>
                      <a:pPr algn="ctr"/>
                      <a:r>
                        <a:rPr lang="en-GB" sz="1100" dirty="0"/>
                        <a:t>My Musical Heartbeat</a:t>
                      </a:r>
                    </a:p>
                  </a:txBody>
                  <a:tcPr anchor="ctr"/>
                </a:tc>
                <a:tc>
                  <a:txBody>
                    <a:bodyPr/>
                    <a:lstStyle/>
                    <a:p>
                      <a:pPr algn="ctr"/>
                      <a:r>
                        <a:rPr lang="en-GB" sz="1100" dirty="0"/>
                        <a:t>Dance, Sing and Play</a:t>
                      </a:r>
                    </a:p>
                  </a:txBody>
                  <a:tcPr anchor="ctr"/>
                </a:tc>
                <a:tc>
                  <a:txBody>
                    <a:bodyPr/>
                    <a:lstStyle/>
                    <a:p>
                      <a:pPr algn="ctr"/>
                      <a:r>
                        <a:rPr lang="en-GB" sz="1100" dirty="0"/>
                        <a:t>Exploring Sounds</a:t>
                      </a:r>
                    </a:p>
                  </a:txBody>
                  <a:tcPr anchor="ctr"/>
                </a:tc>
                <a:tc>
                  <a:txBody>
                    <a:bodyPr/>
                    <a:lstStyle/>
                    <a:p>
                      <a:pPr algn="ctr"/>
                      <a:r>
                        <a:rPr lang="en-GB" sz="1100" dirty="0"/>
                        <a:t>Learning to listen</a:t>
                      </a:r>
                    </a:p>
                  </a:txBody>
                  <a:tcPr anchor="ctr"/>
                </a:tc>
                <a:tc>
                  <a:txBody>
                    <a:bodyPr/>
                    <a:lstStyle/>
                    <a:p>
                      <a:pPr algn="ctr"/>
                      <a:r>
                        <a:rPr lang="en-GB" sz="1100" dirty="0"/>
                        <a:t>Having Fun with Improvisation</a:t>
                      </a:r>
                    </a:p>
                  </a:txBody>
                  <a:tcPr anchor="ctr"/>
                </a:tc>
                <a:tc>
                  <a:txBody>
                    <a:bodyPr/>
                    <a:lstStyle/>
                    <a:p>
                      <a:pPr algn="ctr"/>
                      <a:r>
                        <a:rPr lang="en-GB" sz="1100" dirty="0"/>
                        <a:t>Let’s Perform</a:t>
                      </a:r>
                      <a:r>
                        <a:rPr lang="en-GB" sz="1100" baseline="0" dirty="0"/>
                        <a:t> Together</a:t>
                      </a:r>
                      <a:endParaRPr lang="en-GB" sz="1100" dirty="0"/>
                    </a:p>
                  </a:txBody>
                  <a:tcPr anchor="ctr"/>
                </a:tc>
                <a:extLst>
                  <a:ext uri="{0D108BD9-81ED-4DB2-BD59-A6C34878D82A}">
                    <a16:rowId xmlns:a16="http://schemas.microsoft.com/office/drawing/2014/main" val="3752683576"/>
                  </a:ext>
                </a:extLst>
              </a:tr>
            </a:tbl>
          </a:graphicData>
        </a:graphic>
      </p:graphicFrame>
      <p:sp>
        <p:nvSpPr>
          <p:cNvPr id="6" name="TextBox 5"/>
          <p:cNvSpPr txBox="1"/>
          <p:nvPr/>
        </p:nvSpPr>
        <p:spPr>
          <a:xfrm>
            <a:off x="2665156" y="676605"/>
            <a:ext cx="6319520" cy="461665"/>
          </a:xfrm>
          <a:prstGeom prst="rect">
            <a:avLst/>
          </a:prstGeom>
          <a:noFill/>
        </p:spPr>
        <p:txBody>
          <a:bodyPr wrap="square" rtlCol="0">
            <a:spAutoFit/>
          </a:bodyPr>
          <a:lstStyle/>
          <a:p>
            <a:pPr algn="ctr"/>
            <a:r>
              <a:rPr lang="en-GB" sz="2400" b="1">
                <a:solidFill>
                  <a:srgbClr val="007AD6"/>
                </a:solidFill>
              </a:rPr>
              <a:t>Year 1 Long Term Plan 2024 – 2025</a:t>
            </a:r>
          </a:p>
        </p:txBody>
      </p:sp>
      <p:pic>
        <p:nvPicPr>
          <p:cNvPr id="1026" name="Picture 2" descr="Who Was Neil Armstrong? | NA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0376">
            <a:off x="1222634" y="182063"/>
            <a:ext cx="925587" cy="10397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215536" y="3835"/>
            <a:ext cx="1252346" cy="1195990"/>
          </a:xfrm>
          <a:prstGeom prst="rect">
            <a:avLst/>
          </a:prstGeom>
        </p:spPr>
      </p:pic>
      <p:pic>
        <p:nvPicPr>
          <p:cNvPr id="7" name="Picture 6"/>
          <p:cNvPicPr>
            <a:picLocks noChangeAspect="1"/>
          </p:cNvPicPr>
          <p:nvPr/>
        </p:nvPicPr>
        <p:blipFill>
          <a:blip r:embed="rId4"/>
          <a:stretch>
            <a:fillRect/>
          </a:stretch>
        </p:blipFill>
        <p:spPr>
          <a:xfrm rot="542312">
            <a:off x="11043969" y="138688"/>
            <a:ext cx="851954" cy="1222622"/>
          </a:xfrm>
          <a:prstGeom prst="rect">
            <a:avLst/>
          </a:prstGeom>
        </p:spPr>
      </p:pic>
      <p:pic>
        <p:nvPicPr>
          <p:cNvPr id="11" name="Picture 10"/>
          <p:cNvPicPr>
            <a:picLocks noChangeAspect="1"/>
          </p:cNvPicPr>
          <p:nvPr/>
        </p:nvPicPr>
        <p:blipFill>
          <a:blip r:embed="rId5"/>
          <a:stretch>
            <a:fillRect/>
          </a:stretch>
        </p:blipFill>
        <p:spPr>
          <a:xfrm>
            <a:off x="9316575" y="270922"/>
            <a:ext cx="762580" cy="999243"/>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2119" b="97881" l="1059" r="98517">
                        <a14:foregroundMark x1="39407" y1="42585" x2="39407" y2="42585"/>
                        <a14:foregroundMark x1="76483" y1="44068" x2="76483" y2="44068"/>
                        <a14:foregroundMark x1="16525" y1="55085" x2="16525" y2="55085"/>
                        <a14:foregroundMark x1="41314" y1="42797" x2="41314" y2="42797"/>
                        <a14:foregroundMark x1="83898" y1="45339" x2="83898" y2="45339"/>
                        <a14:foregroundMark x1="14831" y1="62500" x2="14831" y2="62500"/>
                        <a14:foregroundMark x1="18856" y1="65678" x2="18856" y2="65678"/>
                        <a14:foregroundMark x1="19915" y1="69915" x2="19915" y2="69915"/>
                        <a14:foregroundMark x1="28178" y1="74153" x2="28178" y2="74153"/>
                        <a14:foregroundMark x1="27966" y1="76907" x2="27966" y2="76907"/>
                        <a14:foregroundMark x1="31992" y1="78390" x2="31992" y2="78390"/>
                        <a14:foregroundMark x1="33686" y1="76271" x2="33686" y2="76271"/>
                        <a14:foregroundMark x1="37712" y1="81356" x2="37712" y2="81356"/>
                        <a14:foregroundMark x1="40678" y1="81780" x2="40678" y2="81780"/>
                        <a14:foregroundMark x1="42161" y1="84110" x2="42161" y2="84110"/>
                        <a14:foregroundMark x1="49788" y1="80297" x2="49788" y2="80297"/>
                        <a14:foregroundMark x1="54661" y1="81780" x2="54661" y2="81780"/>
                        <a14:foregroundMark x1="60805" y1="79237" x2="60805" y2="79237"/>
                        <a14:foregroundMark x1="69068" y1="77331" x2="69068" y2="77331"/>
                        <a14:foregroundMark x1="72458" y1="73305" x2="72458" y2="73305"/>
                        <a14:foregroundMark x1="78814" y1="66737" x2="78814" y2="66737"/>
                        <a14:foregroundMark x1="80720" y1="63136" x2="80720" y2="63136"/>
                        <a14:foregroundMark x1="56356" y1="55720" x2="56356" y2="55720"/>
                        <a14:foregroundMark x1="60805" y1="43008" x2="60805" y2="43008"/>
                        <a14:foregroundMark x1="47881" y1="42373" x2="47881" y2="42373"/>
                        <a14:foregroundMark x1="58898" y1="42161" x2="58898" y2="42161"/>
                        <a14:foregroundMark x1="38559" y1="37076" x2="38559" y2="37076"/>
                        <a14:foregroundMark x1="34322" y1="20763" x2="34322" y2="20763"/>
                        <a14:foregroundMark x1="37924" y1="18220" x2="37924" y2="18220"/>
                        <a14:foregroundMark x1="20975" y1="29025" x2="20975" y2="29025"/>
                        <a14:foregroundMark x1="18644" y1="26695" x2="18644" y2="26695"/>
                        <a14:foregroundMark x1="21822" y1="25212" x2="21822" y2="25212"/>
                        <a14:foregroundMark x1="43856" y1="42373" x2="43856" y2="42373"/>
                        <a14:foregroundMark x1="69915" y1="74576" x2="69915" y2="74576"/>
                        <a14:foregroundMark x1="22881" y1="34110" x2="22881" y2="34110"/>
                        <a14:foregroundMark x1="24788" y1="44492" x2="24788" y2="44492"/>
                        <a14:foregroundMark x1="32627" y1="29237" x2="32627" y2="29237"/>
                        <a14:foregroundMark x1="29449" y1="34110" x2="29449" y2="34110"/>
                        <a14:foregroundMark x1="23093" y1="40678" x2="23093" y2="40678"/>
                        <a14:foregroundMark x1="37288" y1="25212" x2="37288" y2="25212"/>
                        <a14:foregroundMark x1="27542" y1="25212" x2="27542" y2="25212"/>
                        <a14:foregroundMark x1="19068" y1="41525" x2="19068" y2="41525"/>
                        <a14:foregroundMark x1="15466" y1="39195" x2="15466" y2="39195"/>
                        <a14:foregroundMark x1="52542" y1="25424" x2="52542" y2="25424"/>
                        <a14:foregroundMark x1="57839" y1="16949" x2="57839" y2="16949"/>
                        <a14:foregroundMark x1="42797" y1="16314" x2="42797" y2="16314"/>
                        <a14:foregroundMark x1="31144" y1="44703" x2="31144" y2="44703"/>
                        <a14:foregroundMark x1="21186" y1="50212" x2="21186" y2="50212"/>
                        <a14:foregroundMark x1="29237" y1="53390" x2="29237" y2="53390"/>
                        <a14:foregroundMark x1="51059" y1="15254" x2="51059" y2="15254"/>
                        <a14:foregroundMark x1="61864" y1="47881" x2="61864" y2="47881"/>
                        <a14:foregroundMark x1="72246" y1="51059" x2="72246" y2="51059"/>
                        <a14:foregroundMark x1="21610" y1="32627" x2="21610" y2="32627"/>
                        <a14:foregroundMark x1="37288" y1="42585" x2="37288" y2="42585"/>
                        <a14:backgroundMark x1="11653" y1="10169" x2="11653" y2="10169"/>
                      </a14:backgroundRemoval>
                    </a14:imgEffect>
                  </a14:imgLayer>
                </a14:imgProps>
              </a:ext>
            </a:extLst>
          </a:blip>
          <a:stretch>
            <a:fillRect/>
          </a:stretch>
        </p:blipFill>
        <p:spPr>
          <a:xfrm>
            <a:off x="5472428" y="83730"/>
            <a:ext cx="704976" cy="704976"/>
          </a:xfrm>
          <a:prstGeom prst="rect">
            <a:avLst/>
          </a:prstGeom>
        </p:spPr>
      </p:pic>
      <p:sp>
        <p:nvSpPr>
          <p:cNvPr id="3" name="Rectangle 2">
            <a:extLst>
              <a:ext uri="{FF2B5EF4-FFF2-40B4-BE49-F238E27FC236}">
                <a16:creationId xmlns:a16="http://schemas.microsoft.com/office/drawing/2014/main" id="{70328384-338D-45CB-AA35-736D8EDDE13C}"/>
              </a:ext>
            </a:extLst>
          </p:cNvPr>
          <p:cNvSpPr/>
          <p:nvPr/>
        </p:nvSpPr>
        <p:spPr>
          <a:xfrm rot="20541293">
            <a:off x="8167287" y="227667"/>
            <a:ext cx="1014286" cy="1048176"/>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7A0230-1A15-4FDC-AB88-7BCCD50D716D}"/>
              </a:ext>
            </a:extLst>
          </p:cNvPr>
          <p:cNvSpPr/>
          <p:nvPr/>
        </p:nvSpPr>
        <p:spPr>
          <a:xfrm rot="20866403">
            <a:off x="424534" y="248671"/>
            <a:ext cx="847952" cy="1317532"/>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5061098-128E-4E67-8AB6-2BF2C3BA38FC}"/>
              </a:ext>
            </a:extLst>
          </p:cNvPr>
          <p:cNvSpPr/>
          <p:nvPr/>
        </p:nvSpPr>
        <p:spPr>
          <a:xfrm>
            <a:off x="10074045" y="136175"/>
            <a:ext cx="964527" cy="1011124"/>
          </a:xfrm>
          <a:prstGeom prst="rect">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365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80"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Calibri" panose="020F0502020204030204"/>
                <a:ea typeface="+mn-ea"/>
                <a:cs typeface="+mn-cs"/>
              </a:rPr>
              <a:t>Year </a:t>
            </a:r>
            <a:r>
              <a:rPr lang="en-GB" sz="3600" b="1">
                <a:solidFill>
                  <a:schemeClr val="accent1"/>
                </a:solidFill>
                <a:latin typeface="Calibri" panose="020F0502020204030204"/>
              </a:rPr>
              <a:t>1</a:t>
            </a:r>
            <a:r>
              <a:rPr kumimoji="0" lang="en-GB" sz="3600" b="1" i="0" u="none" strike="noStrike" kern="1200" cap="none" spc="0" normalizeH="0" baseline="0" noProof="0">
                <a:ln>
                  <a:noFill/>
                </a:ln>
                <a:solidFill>
                  <a:schemeClr val="accent1"/>
                </a:solidFill>
                <a:effectLst/>
                <a:uLnTx/>
                <a:uFillTx/>
                <a:latin typeface="Calibri" panose="020F0502020204030204"/>
                <a:ea typeface="+mn-ea"/>
                <a:cs typeface="+mn-cs"/>
              </a:rPr>
              <a:t> English</a:t>
            </a:r>
            <a:r>
              <a:rPr kumimoji="0" lang="en-GB" sz="3600" b="1" i="0" u="none" strike="noStrike" kern="1200" cap="none" spc="0" normalizeH="0" noProof="0">
                <a:ln>
                  <a:noFill/>
                </a:ln>
                <a:solidFill>
                  <a:schemeClr val="accent1"/>
                </a:solidFill>
                <a:effectLst/>
                <a:uLnTx/>
                <a:uFillTx/>
                <a:latin typeface="Calibri" panose="020F0502020204030204"/>
                <a:ea typeface="+mn-ea"/>
                <a:cs typeface="+mn-cs"/>
              </a:rPr>
              <a:t> Reading</a:t>
            </a:r>
            <a:endParaRPr kumimoji="0" lang="en-GB" sz="3600" b="1"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573622" y="4007712"/>
            <a:ext cx="4130392" cy="2462213"/>
          </a:xfrm>
          <a:prstGeom prst="rect">
            <a:avLst/>
          </a:prstGeom>
          <a:noFill/>
          <a:ln w="28575">
            <a:solidFill>
              <a:srgbClr val="0070C0"/>
            </a:solidFill>
          </a:ln>
        </p:spPr>
        <p:txBody>
          <a:bodyPr wrap="square" rtlCol="0">
            <a:spAutoFit/>
          </a:bodyPr>
          <a:lstStyle/>
          <a:p>
            <a:pPr algn="ctr"/>
            <a:r>
              <a:rPr lang="en-GB" sz="1400" b="1">
                <a:solidFill>
                  <a:schemeClr val="accent1"/>
                </a:solidFill>
              </a:rPr>
              <a:t>Our Class Poetry Books</a:t>
            </a: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a:p>
            <a:pPr algn="ctr"/>
            <a:endParaRPr lang="en-GB" sz="1400" b="1">
              <a:solidFill>
                <a:schemeClr val="accent1"/>
              </a:solidFill>
            </a:endParaRPr>
          </a:p>
        </p:txBody>
      </p:sp>
      <p:sp>
        <p:nvSpPr>
          <p:cNvPr id="13" name="TextBox 12"/>
          <p:cNvSpPr txBox="1"/>
          <p:nvPr/>
        </p:nvSpPr>
        <p:spPr>
          <a:xfrm>
            <a:off x="3777616" y="802762"/>
            <a:ext cx="4674621" cy="3062377"/>
          </a:xfrm>
          <a:prstGeom prst="rect">
            <a:avLst/>
          </a:prstGeom>
          <a:noFill/>
          <a:ln w="28575">
            <a:solidFill>
              <a:srgbClr val="0070C0"/>
            </a:solidFill>
          </a:ln>
        </p:spPr>
        <p:txBody>
          <a:bodyPr wrap="square" rtlCol="0">
            <a:spAutoFit/>
          </a:bodyPr>
          <a:lstStyle/>
          <a:p>
            <a:pPr algn="ctr"/>
            <a:r>
              <a:rPr lang="en-GB" sz="1400" b="1">
                <a:solidFill>
                  <a:schemeClr val="accent1"/>
                </a:solidFill>
              </a:rPr>
              <a:t>Independent Reading</a:t>
            </a:r>
          </a:p>
          <a:p>
            <a:r>
              <a:rPr lang="en-GB" sz="1400"/>
              <a:t>I will have a book linked to my reading level which I may read in school and at home. The reading level of my book is shown by the coloured mark at the front and back of the book.  My reading level is assessed at school using a phonics assessment and this will be checked every half term. My reading book should not be too tricky as this book is for me to read fluently. I should read the same book several times to develop my word recognition and fluency skills. This will help me understand what I am reading so I can enjoy it. There are questions in the back of my book to discuss at home. I should record my independent reading in my school reading diary each week and show my teacher.</a:t>
            </a:r>
          </a:p>
          <a:p>
            <a:pPr algn="ctr"/>
            <a:endParaRPr lang="en-GB" sz="1100" b="1">
              <a:solidFill>
                <a:schemeClr val="accent1"/>
              </a:solidFill>
            </a:endParaRPr>
          </a:p>
        </p:txBody>
      </p:sp>
      <p:sp>
        <p:nvSpPr>
          <p:cNvPr id="16" name="TextBox 15"/>
          <p:cNvSpPr txBox="1"/>
          <p:nvPr/>
        </p:nvSpPr>
        <p:spPr>
          <a:xfrm>
            <a:off x="212380" y="530863"/>
            <a:ext cx="3445222" cy="3323987"/>
          </a:xfrm>
          <a:prstGeom prst="rect">
            <a:avLst/>
          </a:prstGeom>
          <a:noFill/>
          <a:ln w="28575">
            <a:solidFill>
              <a:srgbClr val="0070C0"/>
            </a:solidFill>
          </a:ln>
        </p:spPr>
        <p:txBody>
          <a:bodyPr wrap="square" rtlCol="0">
            <a:spAutoFit/>
          </a:bodyPr>
          <a:lstStyle/>
          <a:p>
            <a:pPr algn="ctr"/>
            <a:r>
              <a:rPr lang="en-GB" sz="1400" b="1">
                <a:solidFill>
                  <a:schemeClr val="accent1"/>
                </a:solidFill>
              </a:rPr>
              <a:t>Reading Lessons</a:t>
            </a:r>
          </a:p>
          <a:p>
            <a:pPr algn="ctr"/>
            <a:r>
              <a:rPr lang="en-GB" sz="1400"/>
              <a:t>Following the RWI scheme, I will read daily a book that is matched to my phonetic knowledge. I will practise sounds I already know and apply these to words. I will also practise red words that I know and learn new red words. My fluency will be developed through daily reading of the same book within a small group. During lessons and when sharing books, I will begin to understand what a good reader does in the moment of reading and after reading. These skills will be modelled and practised during my lesson. I will read a range of fiction and non-fiction.</a:t>
            </a:r>
            <a:endParaRPr lang="en-GB" sz="1100" b="1">
              <a:solidFill>
                <a:schemeClr val="accent1"/>
              </a:solidFill>
            </a:endParaRPr>
          </a:p>
        </p:txBody>
      </p:sp>
      <p:sp>
        <p:nvSpPr>
          <p:cNvPr id="20" name="TextBox 19"/>
          <p:cNvSpPr txBox="1"/>
          <p:nvPr/>
        </p:nvSpPr>
        <p:spPr>
          <a:xfrm>
            <a:off x="4870268" y="4125637"/>
            <a:ext cx="6967645" cy="2031325"/>
          </a:xfrm>
          <a:prstGeom prst="rect">
            <a:avLst/>
          </a:prstGeom>
          <a:noFill/>
          <a:ln w="28575">
            <a:solidFill>
              <a:srgbClr val="0070C0"/>
            </a:solidFill>
          </a:ln>
        </p:spPr>
        <p:txBody>
          <a:bodyPr wrap="square" rtlCol="0">
            <a:spAutoFit/>
          </a:bodyPr>
          <a:lstStyle/>
          <a:p>
            <a:pPr algn="ctr"/>
            <a:r>
              <a:rPr lang="en-GB" sz="1400" b="1" dirty="0">
                <a:solidFill>
                  <a:schemeClr val="accent1"/>
                </a:solidFill>
              </a:rPr>
              <a:t>Reading for Pleasure</a:t>
            </a: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r>
              <a:rPr lang="en-GB" sz="1400" b="1" dirty="0">
                <a:solidFill>
                  <a:schemeClr val="accent1"/>
                </a:solidFill>
              </a:rPr>
              <a:t>                                                              </a:t>
            </a: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2" name="TextBox 11"/>
          <p:cNvSpPr txBox="1"/>
          <p:nvPr/>
        </p:nvSpPr>
        <p:spPr>
          <a:xfrm>
            <a:off x="5079042" y="4470964"/>
            <a:ext cx="1324789" cy="1384995"/>
          </a:xfrm>
          <a:prstGeom prst="rect">
            <a:avLst/>
          </a:prstGeom>
          <a:noFill/>
        </p:spPr>
        <p:txBody>
          <a:bodyPr wrap="square" rtlCol="0">
            <a:spAutoFit/>
          </a:bodyPr>
          <a:lstStyle/>
          <a:p>
            <a:r>
              <a:rPr lang="en-GB" sz="1400" dirty="0"/>
              <a:t>We will share and discuss lots of different books this term in Year 1 including …</a:t>
            </a:r>
          </a:p>
        </p:txBody>
      </p:sp>
      <p:pic>
        <p:nvPicPr>
          <p:cNvPr id="14" name="Picture 13" descr="Perfectly Peculiar Pets"/>
          <p:cNvPicPr/>
          <p:nvPr/>
        </p:nvPicPr>
        <p:blipFill>
          <a:blip r:embed="rId3">
            <a:extLst>
              <a:ext uri="{28A0092B-C50C-407E-A947-70E740481C1C}">
                <a14:useLocalDpi xmlns:a14="http://schemas.microsoft.com/office/drawing/2010/main" val="0"/>
              </a:ext>
            </a:extLst>
          </a:blip>
          <a:srcRect/>
          <a:stretch>
            <a:fillRect/>
          </a:stretch>
        </p:blipFill>
        <p:spPr bwMode="auto">
          <a:xfrm>
            <a:off x="857192" y="4377043"/>
            <a:ext cx="1174808" cy="1802083"/>
          </a:xfrm>
          <a:prstGeom prst="rect">
            <a:avLst/>
          </a:prstGeom>
          <a:noFill/>
          <a:ln>
            <a:noFill/>
          </a:ln>
        </p:spPr>
      </p:pic>
      <p:pic>
        <p:nvPicPr>
          <p:cNvPr id="15" name="Picture 14" descr="A First Book of the Sea"/>
          <p:cNvPicPr/>
          <p:nvPr/>
        </p:nvPicPr>
        <p:blipFill>
          <a:blip r:embed="rId4">
            <a:extLst>
              <a:ext uri="{28A0092B-C50C-407E-A947-70E740481C1C}">
                <a14:useLocalDpi xmlns:a14="http://schemas.microsoft.com/office/drawing/2010/main" val="0"/>
              </a:ext>
            </a:extLst>
          </a:blip>
          <a:srcRect/>
          <a:stretch>
            <a:fillRect/>
          </a:stretch>
        </p:blipFill>
        <p:spPr bwMode="auto">
          <a:xfrm>
            <a:off x="2462907" y="4377043"/>
            <a:ext cx="1647275" cy="1802083"/>
          </a:xfrm>
          <a:prstGeom prst="rect">
            <a:avLst/>
          </a:prstGeom>
          <a:noFill/>
          <a:ln>
            <a:noFill/>
          </a:ln>
        </p:spPr>
      </p:pic>
      <p:pic>
        <p:nvPicPr>
          <p:cNvPr id="1026" name="Picture 2" descr="https://attachments.office.net/owa/gedwards-cole%40swallowdale.bepschools.org/service.svc/s/GetAttachmentThumbnail?id=AAMkAGI4ODM1ODJhLTEwNDYtNGM5Ni1hNGRiLTE2OTJiODk1YmJjYgBGAAAAAADIPVABOlvNQINNeI2EUHB9BwD%2FteKt6MHrT7FDmHENN1LHAAAAAAEMAAD%2FteKt6MHrT7FDmHENN1LHAAI4HOsJAAABEgAQAKGW7XOYw4dOldQ1EYBDbv8%3D&amp;thumbnailType=2&amp;token=eyJhbGciOiJSUzI1NiIsImtpZCI6IkQ4OThGN0RDMjk2ODQ1MDk1RUUwREZGQ0MzODBBOTM5NjUwNDNFNjQiLCJ0eXAiOiJKV1QiLCJ4NXQiOiIySmozM0Nsb1JRbGU0Tl84dzRDcE9XVUVQbVEifQ.eyJvcmlnaW4iOiJodHRwczovL291dGxvb2sub2ZmaWNlLmNvbSIsInVjIjoiMWI0ZGQxZGQwNjBjNDk1MmJmOTBlMWQ0YTA2ZTUxNGIiLCJzaWduaW5fc3RhdGUiOiJbXCJpbmtub3dubnR3a1wiLFwia21zaVwiXSIsInZlciI6IkV4Y2hhbmdlLkNhbGxiYWNrLlYxIiwiYXBwY3R4c2VuZGVyIjoiT3dhRG93bmxvYWRAY2RmMDdmZGYtZDNkMi00ZGNhLTg3NTQtYWRlZmM2NjVlMTg4IiwiaXNzcmluZyI6IldXIiwiYXBwY3R4Ijoie1wibXNleGNocHJvdFwiOlwib3dhXCIsXCJwdWlkXCI6XCIxMTUzODAxMTE2OTcxNjgxMjA3XCIsXCJzY29wZVwiOlwiT3dhRG93bmxvYWRcIixcIm9pZFwiOlwiMzdhZDZjYjYtMGZlNS00NjFhLWE0MmItYTk2NDc1ZmI3ZWExXCIsXCJwcmltYXJ5c2lkXCI6XCJTLTEtNS0yMS0xODc1NjU1NzY3LTEyNDk5MjM3MzQtMzIxMDg5NzQ2MS0xMDIwNjcyMlwifSIsIm5iZiI6MTY2MjAyNDQ4NiwiZXhwIjoxNjYyMDI1MDg2LCJpc3MiOiIwMDAwMDAwMi0wMDAwLTBmZjEtY2UwMC0wMDAwMDAwMDAwMDBAY2RmMDdmZGYtZDNkMi00ZGNhLTg3NTQtYWRlZmM2NjVlMTg4IiwiYXVkIjoiMDAwMDAwMDItMDAwMC0wZmYxLWNlMDAtMDAwMDAwMDAwMDAwL2F0dGFjaG1lbnRzLm9mZmljZS5uZXRAY2RmMDdmZGYtZDNkMi00ZGNhLTg3NTQtYWRlZmM2NjVlMTg4IiwiaGFwcCI6Im93YSJ9.iciB-umd2riAon8V4CmwUzC3WGMFDNWVlvgwDgpbcQbHBuJCzCPaDB3Ry_XnHBUa_VUY0hmSGpj9_ivVsL6QTDGngJdTRWtNlCyQB9bbX2OFNMTk0KUfr6xfMNIZh96vikp61x6y6ZPaqO3l11ZyQnodm8St-x-L9XTIy9_6wQZ-rITdLH8Y56IjkRDwlhg97pqti7dOms68Wm_LHLoW_rHYR-eXFznIi83SR5CTigs0hwywJg3D0LvCMx0G_Qp8__bpjgB1FnMsRGZfF_SxTHpq3uPyIaVLWeIGXqLqEMu9WYYnsCOHQn8hwJgx_aRO6CguRey9fFfa9SXMW_0Y-g&amp;X-OWA-CANARY=m54XiRudVkSsJLwzwlGLe9Chab38i9oYtZDXVIpf6WKxzmYqnfHQCrmwYsRmpTPJF34l8XMFeRw.&amp;owa=outlook.office.com&amp;scriptVer=20220819006.11&amp;animation=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2251" y="1187584"/>
            <a:ext cx="3195997" cy="22456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stretch>
            <a:fillRect/>
          </a:stretch>
        </p:blipFill>
        <p:spPr>
          <a:xfrm>
            <a:off x="11009023" y="181764"/>
            <a:ext cx="828890" cy="828890"/>
          </a:xfrm>
          <a:prstGeom prst="rect">
            <a:avLst/>
          </a:prstGeom>
        </p:spPr>
      </p:pic>
      <p:pic>
        <p:nvPicPr>
          <p:cNvPr id="2" name="Picture 2" descr="Rumble in the Jung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1001" y="4492085"/>
            <a:ext cx="1176921" cy="1491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normous Crocod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4730" y="4255585"/>
            <a:ext cx="1815755" cy="18157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bbit's Bad Habits: Book 1 (Rabbit and Be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1366" y="4477978"/>
            <a:ext cx="1091349" cy="150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2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48" y="0"/>
            <a:ext cx="11686283" cy="584775"/>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a:solidFill>
                  <a:schemeClr val="accent1"/>
                </a:solidFill>
                <a:latin typeface="Calibri" panose="020F0502020204030204"/>
              </a:rPr>
              <a:t>Year 1 Red Words (common exception words) </a:t>
            </a:r>
            <a:endParaRPr kumimoji="0" lang="en-GB" sz="3200" b="1" i="0" u="none" strike="noStrike" kern="1200" cap="none" spc="0" normalizeH="0" baseline="0" noProof="0">
              <a:ln>
                <a:noFill/>
              </a:ln>
              <a:solidFill>
                <a:schemeClr val="accent1"/>
              </a:solidFill>
              <a:effectLst/>
              <a:uLnTx/>
              <a:uFillTx/>
              <a:latin typeface="Calibri" panose="020F0502020204030204"/>
            </a:endParaRPr>
          </a:p>
        </p:txBody>
      </p:sp>
      <p:graphicFrame>
        <p:nvGraphicFramePr>
          <p:cNvPr id="4" name="Table 3"/>
          <p:cNvGraphicFramePr>
            <a:graphicFrameLocks noGrp="1"/>
          </p:cNvGraphicFramePr>
          <p:nvPr/>
        </p:nvGraphicFramePr>
        <p:xfrm>
          <a:off x="1769607" y="671958"/>
          <a:ext cx="8127999" cy="590575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27340711"/>
                    </a:ext>
                  </a:extLst>
                </a:gridCol>
                <a:gridCol w="2709333">
                  <a:extLst>
                    <a:ext uri="{9D8B030D-6E8A-4147-A177-3AD203B41FA5}">
                      <a16:colId xmlns:a16="http://schemas.microsoft.com/office/drawing/2014/main" val="183732016"/>
                    </a:ext>
                  </a:extLst>
                </a:gridCol>
                <a:gridCol w="2709333">
                  <a:extLst>
                    <a:ext uri="{9D8B030D-6E8A-4147-A177-3AD203B41FA5}">
                      <a16:colId xmlns:a16="http://schemas.microsoft.com/office/drawing/2014/main" val="3940250961"/>
                    </a:ext>
                  </a:extLst>
                </a:gridCol>
              </a:tblGrid>
              <a:tr h="5752695">
                <a:tc>
                  <a:txBody>
                    <a:bodyPr/>
                    <a:lstStyle/>
                    <a:p>
                      <a:pPr algn="ctr">
                        <a:lnSpc>
                          <a:spcPct val="150000"/>
                        </a:lnSpc>
                      </a:pPr>
                      <a:r>
                        <a:rPr lang="en-GB" sz="1600" b="1" kern="1200">
                          <a:solidFill>
                            <a:schemeClr val="tx1"/>
                          </a:solidFill>
                          <a:effectLst/>
                          <a:latin typeface="+mn-lt"/>
                          <a:ea typeface="+mn-ea"/>
                          <a:cs typeface="+mn-cs"/>
                        </a:rPr>
                        <a:t>the</a:t>
                      </a:r>
                    </a:p>
                    <a:p>
                      <a:pPr algn="ctr">
                        <a:lnSpc>
                          <a:spcPct val="150000"/>
                        </a:lnSpc>
                      </a:pPr>
                      <a:r>
                        <a:rPr lang="en-GB" sz="1600" b="1" kern="1200">
                          <a:solidFill>
                            <a:schemeClr val="tx1"/>
                          </a:solidFill>
                          <a:effectLst/>
                          <a:latin typeface="+mn-lt"/>
                          <a:ea typeface="+mn-ea"/>
                          <a:cs typeface="+mn-cs"/>
                        </a:rPr>
                        <a:t>a</a:t>
                      </a:r>
                    </a:p>
                    <a:p>
                      <a:pPr algn="ctr">
                        <a:lnSpc>
                          <a:spcPct val="150000"/>
                        </a:lnSpc>
                      </a:pPr>
                      <a:r>
                        <a:rPr lang="en-GB" sz="1600" b="1" kern="1200">
                          <a:solidFill>
                            <a:schemeClr val="tx1"/>
                          </a:solidFill>
                          <a:effectLst/>
                          <a:latin typeface="+mn-lt"/>
                          <a:ea typeface="+mn-ea"/>
                          <a:cs typeface="+mn-cs"/>
                        </a:rPr>
                        <a:t>do</a:t>
                      </a:r>
                    </a:p>
                    <a:p>
                      <a:pPr algn="ctr">
                        <a:lnSpc>
                          <a:spcPct val="150000"/>
                        </a:lnSpc>
                      </a:pPr>
                      <a:r>
                        <a:rPr lang="en-GB" sz="1600" b="1" kern="1200">
                          <a:solidFill>
                            <a:schemeClr val="tx1"/>
                          </a:solidFill>
                          <a:effectLst/>
                          <a:latin typeface="+mn-lt"/>
                          <a:ea typeface="+mn-ea"/>
                          <a:cs typeface="+mn-cs"/>
                        </a:rPr>
                        <a:t>to</a:t>
                      </a:r>
                    </a:p>
                    <a:p>
                      <a:pPr algn="ctr">
                        <a:lnSpc>
                          <a:spcPct val="150000"/>
                        </a:lnSpc>
                      </a:pPr>
                      <a:r>
                        <a:rPr lang="en-GB" sz="1600" b="1" kern="1200">
                          <a:solidFill>
                            <a:schemeClr val="tx1"/>
                          </a:solidFill>
                          <a:effectLst/>
                          <a:latin typeface="+mn-lt"/>
                          <a:ea typeface="+mn-ea"/>
                          <a:cs typeface="+mn-cs"/>
                        </a:rPr>
                        <a:t>today</a:t>
                      </a:r>
                    </a:p>
                    <a:p>
                      <a:pPr algn="ctr">
                        <a:lnSpc>
                          <a:spcPct val="150000"/>
                        </a:lnSpc>
                      </a:pPr>
                      <a:r>
                        <a:rPr lang="en-GB" sz="1600" b="1" kern="1200">
                          <a:solidFill>
                            <a:schemeClr val="tx1"/>
                          </a:solidFill>
                          <a:effectLst/>
                          <a:latin typeface="+mn-lt"/>
                          <a:ea typeface="+mn-ea"/>
                          <a:cs typeface="+mn-cs"/>
                        </a:rPr>
                        <a:t>of</a:t>
                      </a:r>
                    </a:p>
                    <a:p>
                      <a:pPr algn="ctr">
                        <a:lnSpc>
                          <a:spcPct val="150000"/>
                        </a:lnSpc>
                      </a:pPr>
                      <a:r>
                        <a:rPr lang="en-GB" sz="1600" b="1" kern="1200">
                          <a:solidFill>
                            <a:schemeClr val="tx1"/>
                          </a:solidFill>
                          <a:effectLst/>
                          <a:latin typeface="+mn-lt"/>
                          <a:ea typeface="+mn-ea"/>
                          <a:cs typeface="+mn-cs"/>
                        </a:rPr>
                        <a:t>said</a:t>
                      </a:r>
                    </a:p>
                    <a:p>
                      <a:pPr algn="ctr">
                        <a:lnSpc>
                          <a:spcPct val="150000"/>
                        </a:lnSpc>
                      </a:pPr>
                      <a:r>
                        <a:rPr lang="en-GB" sz="1600" b="1" kern="1200">
                          <a:solidFill>
                            <a:schemeClr val="tx1"/>
                          </a:solidFill>
                          <a:effectLst/>
                          <a:latin typeface="+mn-lt"/>
                          <a:ea typeface="+mn-ea"/>
                          <a:cs typeface="+mn-cs"/>
                        </a:rPr>
                        <a:t>says</a:t>
                      </a:r>
                    </a:p>
                    <a:p>
                      <a:pPr algn="ctr">
                        <a:lnSpc>
                          <a:spcPct val="150000"/>
                        </a:lnSpc>
                      </a:pPr>
                      <a:r>
                        <a:rPr lang="en-GB" sz="1600" b="1" kern="1200">
                          <a:solidFill>
                            <a:schemeClr val="tx1"/>
                          </a:solidFill>
                          <a:effectLst/>
                          <a:latin typeface="+mn-lt"/>
                          <a:ea typeface="+mn-ea"/>
                          <a:cs typeface="+mn-cs"/>
                        </a:rPr>
                        <a:t>are</a:t>
                      </a:r>
                    </a:p>
                    <a:p>
                      <a:pPr algn="ctr">
                        <a:lnSpc>
                          <a:spcPct val="150000"/>
                        </a:lnSpc>
                      </a:pPr>
                      <a:r>
                        <a:rPr lang="en-GB" sz="1600" b="1" kern="1200">
                          <a:solidFill>
                            <a:schemeClr val="tx1"/>
                          </a:solidFill>
                          <a:effectLst/>
                          <a:latin typeface="+mn-lt"/>
                          <a:ea typeface="+mn-ea"/>
                          <a:cs typeface="+mn-cs"/>
                        </a:rPr>
                        <a:t>were</a:t>
                      </a:r>
                    </a:p>
                    <a:p>
                      <a:pPr algn="ctr">
                        <a:lnSpc>
                          <a:spcPct val="150000"/>
                        </a:lnSpc>
                      </a:pPr>
                      <a:r>
                        <a:rPr lang="en-GB" sz="1600" b="1" kern="1200">
                          <a:solidFill>
                            <a:schemeClr val="tx1"/>
                          </a:solidFill>
                          <a:effectLst/>
                          <a:latin typeface="+mn-lt"/>
                          <a:ea typeface="+mn-ea"/>
                          <a:cs typeface="+mn-cs"/>
                        </a:rPr>
                        <a:t>was</a:t>
                      </a:r>
                    </a:p>
                    <a:p>
                      <a:pPr algn="ctr">
                        <a:lnSpc>
                          <a:spcPct val="150000"/>
                        </a:lnSpc>
                      </a:pPr>
                      <a:r>
                        <a:rPr lang="en-GB" sz="1600" b="1" kern="1200">
                          <a:solidFill>
                            <a:schemeClr val="tx1"/>
                          </a:solidFill>
                          <a:effectLst/>
                          <a:latin typeface="+mn-lt"/>
                          <a:ea typeface="+mn-ea"/>
                          <a:cs typeface="+mn-cs"/>
                        </a:rPr>
                        <a:t>is</a:t>
                      </a:r>
                    </a:p>
                    <a:p>
                      <a:pPr algn="ctr">
                        <a:lnSpc>
                          <a:spcPct val="150000"/>
                        </a:lnSpc>
                      </a:pPr>
                      <a:r>
                        <a:rPr lang="en-GB" sz="1600" b="1" kern="1200">
                          <a:solidFill>
                            <a:schemeClr val="tx1"/>
                          </a:solidFill>
                          <a:effectLst/>
                          <a:latin typeface="+mn-lt"/>
                          <a:ea typeface="+mn-ea"/>
                          <a:cs typeface="+mn-cs"/>
                        </a:rPr>
                        <a:t>his</a:t>
                      </a:r>
                    </a:p>
                    <a:p>
                      <a:pPr algn="ctr">
                        <a:lnSpc>
                          <a:spcPct val="150000"/>
                        </a:lnSpc>
                      </a:pPr>
                      <a:r>
                        <a:rPr lang="en-GB" sz="1600" b="1" kern="1200">
                          <a:solidFill>
                            <a:schemeClr val="tx1"/>
                          </a:solidFill>
                          <a:effectLst/>
                          <a:latin typeface="+mn-lt"/>
                          <a:ea typeface="+mn-ea"/>
                          <a:cs typeface="+mn-cs"/>
                        </a:rPr>
                        <a:t>has</a:t>
                      </a:r>
                    </a:p>
                    <a:p>
                      <a:pPr algn="ctr">
                        <a:lnSpc>
                          <a:spcPct val="150000"/>
                        </a:lnSpc>
                      </a:pPr>
                      <a:r>
                        <a:rPr lang="en-GB" sz="1600" b="1" kern="1200">
                          <a:solidFill>
                            <a:schemeClr val="tx1"/>
                          </a:solidFill>
                          <a:effectLst/>
                          <a:latin typeface="+mn-lt"/>
                          <a:ea typeface="+mn-ea"/>
                          <a:cs typeface="+mn-cs"/>
                        </a:rPr>
                        <a:t>I</a:t>
                      </a:r>
                    </a:p>
                    <a:p>
                      <a:pPr>
                        <a:lnSpc>
                          <a:spcPct val="150000"/>
                        </a:lnSpc>
                      </a:pPr>
                      <a:endParaRPr lang="en-GB" sz="1600">
                        <a:solidFill>
                          <a:schemeClr val="tx1"/>
                        </a:solidFill>
                      </a:endParaRPr>
                    </a:p>
                  </a:txBody>
                  <a:tcPr anchor="ctr">
                    <a:solidFill>
                      <a:schemeClr val="accent1">
                        <a:lumMod val="40000"/>
                        <a:lumOff val="60000"/>
                      </a:schemeClr>
                    </a:solidFill>
                  </a:tcPr>
                </a:tc>
                <a:tc>
                  <a:txBody>
                    <a:bodyPr/>
                    <a:lstStyle/>
                    <a:p>
                      <a:pPr algn="ctr">
                        <a:lnSpc>
                          <a:spcPct val="150000"/>
                        </a:lnSpc>
                      </a:pPr>
                      <a:r>
                        <a:rPr lang="en-GB" sz="1600" b="1" kern="1200">
                          <a:solidFill>
                            <a:schemeClr val="tx1"/>
                          </a:solidFill>
                          <a:effectLst/>
                          <a:latin typeface="+mn-lt"/>
                          <a:ea typeface="+mn-ea"/>
                          <a:cs typeface="+mn-cs"/>
                        </a:rPr>
                        <a:t>you</a:t>
                      </a:r>
                    </a:p>
                    <a:p>
                      <a:pPr algn="ctr">
                        <a:lnSpc>
                          <a:spcPct val="150000"/>
                        </a:lnSpc>
                      </a:pPr>
                      <a:r>
                        <a:rPr lang="en-GB" sz="1600" b="1" kern="1200">
                          <a:solidFill>
                            <a:schemeClr val="tx1"/>
                          </a:solidFill>
                          <a:effectLst/>
                          <a:latin typeface="+mn-lt"/>
                          <a:ea typeface="+mn-ea"/>
                          <a:cs typeface="+mn-cs"/>
                        </a:rPr>
                        <a:t>your </a:t>
                      </a:r>
                    </a:p>
                    <a:p>
                      <a:pPr algn="ctr">
                        <a:lnSpc>
                          <a:spcPct val="150000"/>
                        </a:lnSpc>
                      </a:pPr>
                      <a:r>
                        <a:rPr lang="en-GB" sz="1600" b="1" kern="1200">
                          <a:solidFill>
                            <a:schemeClr val="tx1"/>
                          </a:solidFill>
                          <a:effectLst/>
                          <a:latin typeface="+mn-lt"/>
                          <a:ea typeface="+mn-ea"/>
                          <a:cs typeface="+mn-cs"/>
                        </a:rPr>
                        <a:t>they</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be</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he</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me</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she</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we</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no</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go</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so</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by</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my</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here</a:t>
                      </a:r>
                      <a:r>
                        <a:rPr lang="en-GB" sz="1600">
                          <a:solidFill>
                            <a:schemeClr val="tx1"/>
                          </a:solidFill>
                          <a:effectLst/>
                        </a:rPr>
                        <a:t> </a:t>
                      </a:r>
                      <a:r>
                        <a:rPr lang="en-GB" sz="1600" b="1" kern="1200">
                          <a:solidFill>
                            <a:schemeClr val="tx1"/>
                          </a:solidFill>
                          <a:effectLst/>
                          <a:latin typeface="+mn-lt"/>
                          <a:ea typeface="+mn-ea"/>
                          <a:cs typeface="+mn-cs"/>
                        </a:rPr>
                        <a:t> </a:t>
                      </a:r>
                    </a:p>
                    <a:p>
                      <a:pPr algn="ctr">
                        <a:lnSpc>
                          <a:spcPct val="150000"/>
                        </a:lnSpc>
                      </a:pPr>
                      <a:r>
                        <a:rPr lang="en-GB" sz="1600" b="1" kern="1200">
                          <a:solidFill>
                            <a:schemeClr val="tx1"/>
                          </a:solidFill>
                          <a:effectLst/>
                          <a:latin typeface="+mn-lt"/>
                          <a:ea typeface="+mn-ea"/>
                          <a:cs typeface="+mn-cs"/>
                        </a:rPr>
                        <a:t>there</a:t>
                      </a:r>
                      <a:endParaRPr lang="en-GB" sz="1600">
                        <a:solidFill>
                          <a:schemeClr val="tx1"/>
                        </a:solidFill>
                      </a:endParaRPr>
                    </a:p>
                  </a:txBody>
                  <a:tcPr>
                    <a:solidFill>
                      <a:schemeClr val="accent1">
                        <a:lumMod val="40000"/>
                        <a:lumOff val="60000"/>
                      </a:schemeClr>
                    </a:solidFill>
                  </a:tcPr>
                </a:tc>
                <a:tc>
                  <a:txBody>
                    <a:bodyPr/>
                    <a:lstStyle/>
                    <a:p>
                      <a:pPr algn="ctr">
                        <a:lnSpc>
                          <a:spcPct val="150000"/>
                        </a:lnSpc>
                      </a:pPr>
                      <a:r>
                        <a:rPr lang="en-GB" sz="1600" b="1" kern="1200">
                          <a:solidFill>
                            <a:schemeClr val="tx1"/>
                          </a:solidFill>
                          <a:effectLst/>
                          <a:latin typeface="+mn-lt"/>
                          <a:ea typeface="+mn-ea"/>
                          <a:cs typeface="+mn-cs"/>
                        </a:rPr>
                        <a:t>where</a:t>
                      </a:r>
                    </a:p>
                    <a:p>
                      <a:pPr algn="ctr">
                        <a:lnSpc>
                          <a:spcPct val="150000"/>
                        </a:lnSpc>
                      </a:pPr>
                      <a:r>
                        <a:rPr lang="en-GB" sz="1600" b="1" kern="1200">
                          <a:solidFill>
                            <a:schemeClr val="tx1"/>
                          </a:solidFill>
                          <a:effectLst/>
                          <a:latin typeface="+mn-lt"/>
                          <a:ea typeface="+mn-ea"/>
                          <a:cs typeface="+mn-cs"/>
                        </a:rPr>
                        <a:t>love</a:t>
                      </a:r>
                    </a:p>
                    <a:p>
                      <a:pPr algn="ctr">
                        <a:lnSpc>
                          <a:spcPct val="150000"/>
                        </a:lnSpc>
                      </a:pPr>
                      <a:r>
                        <a:rPr lang="en-GB" sz="1600" b="1" kern="1200">
                          <a:solidFill>
                            <a:schemeClr val="tx1"/>
                          </a:solidFill>
                          <a:effectLst/>
                          <a:latin typeface="+mn-lt"/>
                          <a:ea typeface="+mn-ea"/>
                          <a:cs typeface="+mn-cs"/>
                        </a:rPr>
                        <a:t>come</a:t>
                      </a:r>
                    </a:p>
                    <a:p>
                      <a:pPr algn="ctr">
                        <a:lnSpc>
                          <a:spcPct val="150000"/>
                        </a:lnSpc>
                      </a:pPr>
                      <a:r>
                        <a:rPr lang="en-GB" sz="1600" b="1" kern="1200">
                          <a:solidFill>
                            <a:schemeClr val="tx1"/>
                          </a:solidFill>
                          <a:effectLst/>
                          <a:latin typeface="+mn-lt"/>
                          <a:ea typeface="+mn-ea"/>
                          <a:cs typeface="+mn-cs"/>
                        </a:rPr>
                        <a:t>some </a:t>
                      </a:r>
                    </a:p>
                    <a:p>
                      <a:pPr algn="ctr">
                        <a:lnSpc>
                          <a:spcPct val="150000"/>
                        </a:lnSpc>
                      </a:pPr>
                      <a:r>
                        <a:rPr lang="en-GB" sz="1600" b="1" kern="1200">
                          <a:solidFill>
                            <a:schemeClr val="tx1"/>
                          </a:solidFill>
                          <a:effectLst/>
                          <a:latin typeface="+mn-lt"/>
                          <a:ea typeface="+mn-ea"/>
                          <a:cs typeface="+mn-cs"/>
                        </a:rPr>
                        <a:t>one</a:t>
                      </a:r>
                    </a:p>
                    <a:p>
                      <a:pPr algn="ctr">
                        <a:lnSpc>
                          <a:spcPct val="150000"/>
                        </a:lnSpc>
                      </a:pPr>
                      <a:r>
                        <a:rPr lang="en-GB" sz="1600" b="1" kern="1200">
                          <a:solidFill>
                            <a:schemeClr val="tx1"/>
                          </a:solidFill>
                          <a:effectLst/>
                          <a:latin typeface="+mn-lt"/>
                          <a:ea typeface="+mn-ea"/>
                          <a:cs typeface="+mn-cs"/>
                        </a:rPr>
                        <a:t>once</a:t>
                      </a:r>
                    </a:p>
                    <a:p>
                      <a:pPr algn="ctr">
                        <a:lnSpc>
                          <a:spcPct val="150000"/>
                        </a:lnSpc>
                      </a:pPr>
                      <a:r>
                        <a:rPr lang="en-GB" sz="1600" b="1" kern="1200">
                          <a:solidFill>
                            <a:schemeClr val="tx1"/>
                          </a:solidFill>
                          <a:effectLst/>
                          <a:latin typeface="+mn-lt"/>
                          <a:ea typeface="+mn-ea"/>
                          <a:cs typeface="+mn-cs"/>
                        </a:rPr>
                        <a:t>ask</a:t>
                      </a:r>
                    </a:p>
                    <a:p>
                      <a:pPr algn="ctr">
                        <a:lnSpc>
                          <a:spcPct val="150000"/>
                        </a:lnSpc>
                      </a:pPr>
                      <a:r>
                        <a:rPr lang="en-GB" sz="1600" b="1" kern="1200">
                          <a:solidFill>
                            <a:schemeClr val="tx1"/>
                          </a:solidFill>
                          <a:effectLst/>
                          <a:latin typeface="+mn-lt"/>
                          <a:ea typeface="+mn-ea"/>
                          <a:cs typeface="+mn-cs"/>
                        </a:rPr>
                        <a:t>friend</a:t>
                      </a:r>
                    </a:p>
                    <a:p>
                      <a:pPr algn="ctr">
                        <a:lnSpc>
                          <a:spcPct val="150000"/>
                        </a:lnSpc>
                      </a:pPr>
                      <a:r>
                        <a:rPr lang="en-GB" sz="1600" b="1" kern="1200">
                          <a:solidFill>
                            <a:schemeClr val="tx1"/>
                          </a:solidFill>
                          <a:effectLst/>
                          <a:latin typeface="+mn-lt"/>
                          <a:ea typeface="+mn-ea"/>
                          <a:cs typeface="+mn-cs"/>
                        </a:rPr>
                        <a:t>school</a:t>
                      </a:r>
                    </a:p>
                    <a:p>
                      <a:pPr algn="ctr">
                        <a:lnSpc>
                          <a:spcPct val="150000"/>
                        </a:lnSpc>
                      </a:pPr>
                      <a:r>
                        <a:rPr lang="en-GB" sz="1600" b="1" kern="1200">
                          <a:solidFill>
                            <a:schemeClr val="tx1"/>
                          </a:solidFill>
                          <a:effectLst/>
                          <a:latin typeface="+mn-lt"/>
                          <a:ea typeface="+mn-ea"/>
                          <a:cs typeface="+mn-cs"/>
                        </a:rPr>
                        <a:t>put</a:t>
                      </a:r>
                    </a:p>
                    <a:p>
                      <a:pPr algn="ctr">
                        <a:lnSpc>
                          <a:spcPct val="150000"/>
                        </a:lnSpc>
                      </a:pPr>
                      <a:r>
                        <a:rPr lang="en-GB" sz="1600" b="1" kern="1200">
                          <a:solidFill>
                            <a:schemeClr val="tx1"/>
                          </a:solidFill>
                          <a:effectLst/>
                          <a:latin typeface="+mn-lt"/>
                          <a:ea typeface="+mn-ea"/>
                          <a:cs typeface="+mn-cs"/>
                        </a:rPr>
                        <a:t>push</a:t>
                      </a:r>
                    </a:p>
                    <a:p>
                      <a:pPr algn="ctr">
                        <a:lnSpc>
                          <a:spcPct val="150000"/>
                        </a:lnSpc>
                      </a:pPr>
                      <a:r>
                        <a:rPr lang="en-GB" sz="1600" b="1" kern="1200">
                          <a:solidFill>
                            <a:schemeClr val="tx1"/>
                          </a:solidFill>
                          <a:effectLst/>
                          <a:latin typeface="+mn-lt"/>
                          <a:ea typeface="+mn-ea"/>
                          <a:cs typeface="+mn-cs"/>
                        </a:rPr>
                        <a:t>pull</a:t>
                      </a:r>
                    </a:p>
                    <a:p>
                      <a:pPr algn="ctr">
                        <a:lnSpc>
                          <a:spcPct val="150000"/>
                        </a:lnSpc>
                      </a:pPr>
                      <a:r>
                        <a:rPr lang="en-GB" sz="1600" b="1" kern="1200">
                          <a:solidFill>
                            <a:schemeClr val="tx1"/>
                          </a:solidFill>
                          <a:effectLst/>
                          <a:latin typeface="+mn-lt"/>
                          <a:ea typeface="+mn-ea"/>
                          <a:cs typeface="+mn-cs"/>
                        </a:rPr>
                        <a:t>full</a:t>
                      </a:r>
                    </a:p>
                    <a:p>
                      <a:pPr algn="ctr">
                        <a:lnSpc>
                          <a:spcPct val="150000"/>
                        </a:lnSpc>
                      </a:pPr>
                      <a:r>
                        <a:rPr lang="en-GB" sz="1600" b="1" kern="1200">
                          <a:solidFill>
                            <a:schemeClr val="tx1"/>
                          </a:solidFill>
                          <a:effectLst/>
                          <a:latin typeface="+mn-lt"/>
                          <a:ea typeface="+mn-ea"/>
                          <a:cs typeface="+mn-cs"/>
                        </a:rPr>
                        <a:t>house</a:t>
                      </a:r>
                    </a:p>
                    <a:p>
                      <a:pPr algn="ctr">
                        <a:lnSpc>
                          <a:spcPct val="150000"/>
                        </a:lnSpc>
                      </a:pPr>
                      <a:r>
                        <a:rPr lang="en-GB" sz="1600" b="1" kern="1200">
                          <a:solidFill>
                            <a:schemeClr val="tx1"/>
                          </a:solidFill>
                          <a:effectLst/>
                          <a:latin typeface="+mn-lt"/>
                          <a:ea typeface="+mn-ea"/>
                          <a:cs typeface="+mn-cs"/>
                        </a:rPr>
                        <a:t>our</a:t>
                      </a:r>
                    </a:p>
                    <a:p>
                      <a:pPr>
                        <a:lnSpc>
                          <a:spcPct val="150000"/>
                        </a:lnSpc>
                      </a:pPr>
                      <a:endParaRPr lang="en-GB" sz="1600">
                        <a:solidFill>
                          <a:schemeClr val="tx1"/>
                        </a:solidFill>
                      </a:endParaRPr>
                    </a:p>
                  </a:txBody>
                  <a:tcPr anchor="ctr">
                    <a:solidFill>
                      <a:schemeClr val="accent1">
                        <a:lumMod val="40000"/>
                        <a:lumOff val="60000"/>
                      </a:schemeClr>
                    </a:solidFill>
                  </a:tcPr>
                </a:tc>
                <a:extLst>
                  <a:ext uri="{0D108BD9-81ED-4DB2-BD59-A6C34878D82A}">
                    <a16:rowId xmlns:a16="http://schemas.microsoft.com/office/drawing/2014/main" val="922045963"/>
                  </a:ext>
                </a:extLst>
              </a:tr>
            </a:tbl>
          </a:graphicData>
        </a:graphic>
      </p:graphicFrame>
    </p:spTree>
    <p:extLst>
      <p:ext uri="{BB962C8B-B14F-4D97-AF65-F5344CB8AC3E}">
        <p14:creationId xmlns:p14="http://schemas.microsoft.com/office/powerpoint/2010/main" val="13611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6" y="190347"/>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Calibri" panose="020F0502020204030204"/>
                <a:ea typeface="+mn-ea"/>
                <a:cs typeface="+mn-cs"/>
              </a:rPr>
              <a:t>Year </a:t>
            </a:r>
            <a:r>
              <a:rPr lang="en-GB" sz="3600" b="1">
                <a:solidFill>
                  <a:schemeClr val="accent1"/>
                </a:solidFill>
                <a:latin typeface="Calibri" panose="020F0502020204030204"/>
              </a:rPr>
              <a:t>1</a:t>
            </a:r>
            <a:r>
              <a:rPr kumimoji="0" lang="en-GB" sz="3600" b="1" i="0" u="none" strike="noStrike" kern="1200" cap="none" spc="0" normalizeH="0" baseline="0" noProof="0">
                <a:ln>
                  <a:noFill/>
                </a:ln>
                <a:solidFill>
                  <a:schemeClr val="accent1"/>
                </a:solidFill>
                <a:effectLst/>
                <a:uLnTx/>
                <a:uFillTx/>
                <a:latin typeface="Calibri" panose="020F0502020204030204"/>
                <a:ea typeface="+mn-ea"/>
                <a:cs typeface="+mn-cs"/>
              </a:rPr>
              <a:t> English</a:t>
            </a:r>
            <a:r>
              <a:rPr kumimoji="0" lang="en-GB" sz="3600" b="1" i="0" u="none" strike="noStrike" kern="1200" cap="none" spc="0" normalizeH="0" noProof="0">
                <a:ln>
                  <a:noFill/>
                </a:ln>
                <a:solidFill>
                  <a:schemeClr val="accent1"/>
                </a:solidFill>
                <a:effectLst/>
                <a:uLnTx/>
                <a:uFillTx/>
                <a:latin typeface="Calibri" panose="020F0502020204030204"/>
                <a:ea typeface="+mn-ea"/>
                <a:cs typeface="+mn-cs"/>
              </a:rPr>
              <a:t> Writing</a:t>
            </a:r>
            <a:endParaRPr kumimoji="0" lang="en-GB" sz="3600" b="1"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graphicFrame>
        <p:nvGraphicFramePr>
          <p:cNvPr id="2" name="Table 1"/>
          <p:cNvGraphicFramePr>
            <a:graphicFrameLocks noGrp="1"/>
          </p:cNvGraphicFramePr>
          <p:nvPr/>
        </p:nvGraphicFramePr>
        <p:xfrm>
          <a:off x="209619" y="1661232"/>
          <a:ext cx="11763527" cy="3616577"/>
        </p:xfrm>
        <a:graphic>
          <a:graphicData uri="http://schemas.openxmlformats.org/drawingml/2006/table">
            <a:tbl>
              <a:tblPr firstRow="1" firstCol="1" bandRow="1">
                <a:tableStyleId>{5C22544A-7EE6-4342-B048-85BDC9FD1C3A}</a:tableStyleId>
              </a:tblPr>
              <a:tblGrid>
                <a:gridCol w="1024989">
                  <a:extLst>
                    <a:ext uri="{9D8B030D-6E8A-4147-A177-3AD203B41FA5}">
                      <a16:colId xmlns:a16="http://schemas.microsoft.com/office/drawing/2014/main" val="2503055050"/>
                    </a:ext>
                  </a:extLst>
                </a:gridCol>
                <a:gridCol w="10738538">
                  <a:extLst>
                    <a:ext uri="{9D8B030D-6E8A-4147-A177-3AD203B41FA5}">
                      <a16:colId xmlns:a16="http://schemas.microsoft.com/office/drawing/2014/main" val="3105318265"/>
                    </a:ext>
                  </a:extLst>
                </a:gridCol>
              </a:tblGrid>
              <a:tr h="333408">
                <a:tc gridSpan="2">
                  <a:txBody>
                    <a:bodyPr/>
                    <a:lstStyle/>
                    <a:p>
                      <a:pPr algn="ctr">
                        <a:lnSpc>
                          <a:spcPct val="115000"/>
                        </a:lnSpc>
                        <a:spcAft>
                          <a:spcPts val="0"/>
                        </a:spcAft>
                      </a:pPr>
                      <a:r>
                        <a:rPr lang="en-GB" sz="1600">
                          <a:effectLst/>
                        </a:rPr>
                        <a:t>Content to be taught and applied in writing this year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hMerge="1">
                  <a:txBody>
                    <a:bodyPr/>
                    <a:lstStyle/>
                    <a:p>
                      <a:endParaRPr lang="en-GB"/>
                    </a:p>
                  </a:txBody>
                  <a:tcPr/>
                </a:tc>
                <a:extLst>
                  <a:ext uri="{0D108BD9-81ED-4DB2-BD59-A6C34878D82A}">
                    <a16:rowId xmlns:a16="http://schemas.microsoft.com/office/drawing/2014/main" val="1391799769"/>
                  </a:ext>
                </a:extLst>
              </a:tr>
              <a:tr h="770464">
                <a:tc>
                  <a:txBody>
                    <a:bodyPr/>
                    <a:lstStyle/>
                    <a:p>
                      <a:pPr>
                        <a:lnSpc>
                          <a:spcPct val="115000"/>
                        </a:lnSpc>
                        <a:spcAft>
                          <a:spcPts val="0"/>
                        </a:spcAft>
                      </a:pPr>
                      <a:r>
                        <a:rPr lang="en-GB" sz="1200">
                          <a:effectLst/>
                        </a:rPr>
                        <a:t>Word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a:solidFill>
                            <a:schemeClr val="dk1"/>
                          </a:solidFill>
                          <a:effectLst/>
                          <a:latin typeface="+mn-lt"/>
                          <a:ea typeface="+mn-ea"/>
                          <a:cs typeface="+mn-cs"/>
                        </a:rPr>
                        <a:t>Regular plural noun suffixes –s or –</a:t>
                      </a:r>
                      <a:r>
                        <a:rPr lang="en-GB" sz="1200" kern="1200" err="1">
                          <a:solidFill>
                            <a:schemeClr val="dk1"/>
                          </a:solidFill>
                          <a:effectLst/>
                          <a:latin typeface="+mn-lt"/>
                          <a:ea typeface="+mn-ea"/>
                          <a:cs typeface="+mn-cs"/>
                        </a:rPr>
                        <a:t>es</a:t>
                      </a:r>
                      <a:r>
                        <a:rPr lang="en-GB" sz="1200" kern="1200">
                          <a:solidFill>
                            <a:schemeClr val="dk1"/>
                          </a:solidFill>
                          <a:effectLst/>
                          <a:latin typeface="+mn-lt"/>
                          <a:ea typeface="+mn-ea"/>
                          <a:cs typeface="+mn-cs"/>
                        </a:rPr>
                        <a:t> (e.g. dog, dogs; wish, wishes) including the effects of these suffixes on the meaning of the noun</a:t>
                      </a:r>
                    </a:p>
                    <a:p>
                      <a:pPr marL="285750" lvl="0" indent="-285750">
                        <a:buFont typeface="Arial" panose="020B0604020202020204" pitchFamily="34" charset="0"/>
                        <a:buChar char="•"/>
                      </a:pPr>
                      <a:r>
                        <a:rPr lang="en-GB" sz="1200" kern="1200">
                          <a:solidFill>
                            <a:schemeClr val="dk1"/>
                          </a:solidFill>
                          <a:effectLst/>
                          <a:latin typeface="+mn-lt"/>
                          <a:ea typeface="+mn-ea"/>
                          <a:cs typeface="+mn-cs"/>
                        </a:rPr>
                        <a:t>Suffixes that can be added to verbs where no change is needed in the spelling of root words (e.g. helping, helped, helper)</a:t>
                      </a:r>
                    </a:p>
                    <a:p>
                      <a:pPr marL="285750" lvl="0" indent="-285750">
                        <a:buFont typeface="Arial" panose="020B0604020202020204" pitchFamily="34" charset="0"/>
                        <a:buChar char="•"/>
                      </a:pPr>
                      <a:r>
                        <a:rPr lang="en-GB" sz="1200" kern="1200">
                          <a:solidFill>
                            <a:schemeClr val="dk1"/>
                          </a:solidFill>
                          <a:effectLst/>
                          <a:latin typeface="+mn-lt"/>
                          <a:ea typeface="+mn-ea"/>
                          <a:cs typeface="+mn-cs"/>
                        </a:rPr>
                        <a:t>How the prefix un- changes the meaning of verbs and adjectives (e.g. untie, unkind)</a:t>
                      </a:r>
                    </a:p>
                    <a:p>
                      <a:pPr marL="285750" lvl="0" indent="-285750">
                        <a:buFont typeface="Arial" panose="020B0604020202020204" pitchFamily="34" charset="0"/>
                        <a:buChar char="•"/>
                      </a:pPr>
                      <a:r>
                        <a:rPr lang="en-GB" sz="1200" kern="1200">
                          <a:solidFill>
                            <a:schemeClr val="dk1"/>
                          </a:solidFill>
                          <a:effectLst/>
                          <a:latin typeface="+mn-lt"/>
                          <a:ea typeface="+mn-ea"/>
                          <a:cs typeface="+mn-cs"/>
                        </a:rPr>
                        <a:t>Adjectives are used to describe nouns</a:t>
                      </a:r>
                    </a:p>
                  </a:txBody>
                  <a:tcPr marL="61692" marR="61692" marT="0" marB="0" anchor="ctr"/>
                </a:tc>
                <a:extLst>
                  <a:ext uri="{0D108BD9-81ED-4DB2-BD59-A6C34878D82A}">
                    <a16:rowId xmlns:a16="http://schemas.microsoft.com/office/drawing/2014/main" val="2529260052"/>
                  </a:ext>
                </a:extLst>
              </a:tr>
              <a:tr h="587696">
                <a:tc>
                  <a:txBody>
                    <a:bodyPr/>
                    <a:lstStyle/>
                    <a:p>
                      <a:pPr>
                        <a:lnSpc>
                          <a:spcPct val="115000"/>
                        </a:lnSpc>
                        <a:spcAft>
                          <a:spcPts val="0"/>
                        </a:spcAft>
                      </a:pPr>
                      <a:r>
                        <a:rPr lang="en-GB" sz="1200">
                          <a:effectLst/>
                        </a:rPr>
                        <a:t>Sentence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a:solidFill>
                            <a:schemeClr val="dk1"/>
                          </a:solidFill>
                          <a:effectLst/>
                          <a:latin typeface="+mn-lt"/>
                          <a:ea typeface="+mn-ea"/>
                          <a:cs typeface="+mn-cs"/>
                        </a:rPr>
                        <a:t>How words can combine to make sentences</a:t>
                      </a:r>
                    </a:p>
                    <a:p>
                      <a:pPr marL="171450" lvl="0" indent="-171450">
                        <a:buFont typeface="Arial" panose="020B0604020202020204" pitchFamily="34" charset="0"/>
                        <a:buChar char="•"/>
                      </a:pPr>
                      <a:r>
                        <a:rPr lang="en-GB" sz="1200" kern="1200">
                          <a:solidFill>
                            <a:schemeClr val="dk1"/>
                          </a:solidFill>
                          <a:effectLst/>
                          <a:latin typeface="+mn-lt"/>
                          <a:ea typeface="+mn-ea"/>
                          <a:cs typeface="+mn-cs"/>
                        </a:rPr>
                        <a:t>Joining words and joining clauses using and</a:t>
                      </a:r>
                    </a:p>
                  </a:txBody>
                  <a:tcPr marL="61692" marR="61692" marT="0" marB="0" anchor="ctr"/>
                </a:tc>
                <a:extLst>
                  <a:ext uri="{0D108BD9-81ED-4DB2-BD59-A6C34878D82A}">
                    <a16:rowId xmlns:a16="http://schemas.microsoft.com/office/drawing/2014/main" val="3538898560"/>
                  </a:ext>
                </a:extLst>
              </a:tr>
              <a:tr h="489527">
                <a:tc>
                  <a:txBody>
                    <a:bodyPr/>
                    <a:lstStyle/>
                    <a:p>
                      <a:pPr>
                        <a:lnSpc>
                          <a:spcPct val="115000"/>
                        </a:lnSpc>
                        <a:spcAft>
                          <a:spcPts val="0"/>
                        </a:spcAft>
                      </a:pPr>
                      <a:r>
                        <a:rPr lang="en-GB" sz="1200">
                          <a:effectLst/>
                        </a:rPr>
                        <a:t>Text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a:solidFill>
                            <a:schemeClr val="dk1"/>
                          </a:solidFill>
                          <a:effectLst/>
                          <a:latin typeface="+mn-lt"/>
                          <a:ea typeface="+mn-ea"/>
                          <a:cs typeface="+mn-cs"/>
                        </a:rPr>
                        <a:t>Sequencing sentences to form short narratives or non-narrative writes</a:t>
                      </a:r>
                    </a:p>
                  </a:txBody>
                  <a:tcPr marL="61692" marR="61692" marT="0" marB="0" anchor="ctr"/>
                </a:tc>
                <a:extLst>
                  <a:ext uri="{0D108BD9-81ED-4DB2-BD59-A6C34878D82A}">
                    <a16:rowId xmlns:a16="http://schemas.microsoft.com/office/drawing/2014/main" val="1344947186"/>
                  </a:ext>
                </a:extLst>
              </a:tr>
              <a:tr h="665018">
                <a:tc>
                  <a:txBody>
                    <a:bodyPr/>
                    <a:lstStyle/>
                    <a:p>
                      <a:pPr>
                        <a:lnSpc>
                          <a:spcPct val="115000"/>
                        </a:lnSpc>
                        <a:spcAft>
                          <a:spcPts val="0"/>
                        </a:spcAft>
                      </a:pPr>
                      <a:r>
                        <a:rPr lang="en-GB" sz="1200">
                          <a:effectLst/>
                        </a:rPr>
                        <a:t>Punctuation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a:solidFill>
                            <a:schemeClr val="dk1"/>
                          </a:solidFill>
                          <a:effectLst/>
                          <a:latin typeface="+mn-lt"/>
                          <a:ea typeface="+mn-ea"/>
                          <a:cs typeface="+mn-cs"/>
                        </a:rPr>
                        <a:t>Separation of words with spaces</a:t>
                      </a:r>
                    </a:p>
                    <a:p>
                      <a:pPr marL="171450" lvl="0" indent="-171450">
                        <a:buFont typeface="Arial" panose="020B0604020202020204" pitchFamily="34" charset="0"/>
                        <a:buChar char="•"/>
                      </a:pPr>
                      <a:r>
                        <a:rPr lang="en-GB" sz="1200" kern="1200">
                          <a:solidFill>
                            <a:schemeClr val="dk1"/>
                          </a:solidFill>
                          <a:effectLst/>
                          <a:latin typeface="+mn-lt"/>
                          <a:ea typeface="+mn-ea"/>
                          <a:cs typeface="+mn-cs"/>
                        </a:rPr>
                        <a:t>Use of capital letters, full stops, question marks and exclamation marks to demarcate sentences</a:t>
                      </a:r>
                    </a:p>
                    <a:p>
                      <a:pPr marL="171450" lvl="0" indent="-171450">
                        <a:buFont typeface="Arial" panose="020B0604020202020204" pitchFamily="34" charset="0"/>
                        <a:buChar char="•"/>
                      </a:pPr>
                      <a:r>
                        <a:rPr lang="en-GB" sz="1200" kern="1200">
                          <a:solidFill>
                            <a:schemeClr val="dk1"/>
                          </a:solidFill>
                          <a:effectLst/>
                          <a:latin typeface="+mn-lt"/>
                          <a:ea typeface="+mn-ea"/>
                          <a:cs typeface="+mn-cs"/>
                        </a:rPr>
                        <a:t>Use of capital letters for names and the personal pronoun I</a:t>
                      </a:r>
                    </a:p>
                  </a:txBody>
                  <a:tcPr marL="61692" marR="61692" marT="0" marB="0" anchor="ctr"/>
                </a:tc>
                <a:extLst>
                  <a:ext uri="{0D108BD9-81ED-4DB2-BD59-A6C34878D82A}">
                    <a16:rowId xmlns:a16="http://schemas.microsoft.com/office/drawing/2014/main" val="1337231546"/>
                  </a:ext>
                </a:extLst>
              </a:tr>
              <a:tr h="770464">
                <a:tc>
                  <a:txBody>
                    <a:bodyPr/>
                    <a:lstStyle/>
                    <a:p>
                      <a:pPr>
                        <a:lnSpc>
                          <a:spcPct val="115000"/>
                        </a:lnSpc>
                        <a:spcAft>
                          <a:spcPts val="0"/>
                        </a:spcAft>
                      </a:pPr>
                      <a:r>
                        <a:rPr lang="en-GB" sz="1200">
                          <a:effectLst/>
                        </a:rPr>
                        <a:t>Terminology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a:solidFill>
                            <a:schemeClr val="dk1"/>
                          </a:solidFill>
                          <a:effectLst/>
                          <a:latin typeface="+mn-lt"/>
                          <a:ea typeface="+mn-ea"/>
                          <a:cs typeface="+mn-cs"/>
                        </a:rPr>
                        <a:t>letter, capital letter</a:t>
                      </a:r>
                    </a:p>
                    <a:p>
                      <a:pPr marL="171450" lvl="0" indent="-171450">
                        <a:buFont typeface="Arial" panose="020B0604020202020204" pitchFamily="34" charset="0"/>
                        <a:buChar char="•"/>
                      </a:pPr>
                      <a:r>
                        <a:rPr lang="en-GB" sz="1200" kern="1200">
                          <a:solidFill>
                            <a:schemeClr val="dk1"/>
                          </a:solidFill>
                          <a:effectLst/>
                          <a:latin typeface="+mn-lt"/>
                          <a:ea typeface="+mn-ea"/>
                          <a:cs typeface="+mn-cs"/>
                        </a:rPr>
                        <a:t>noun, adjective, singular, plural</a:t>
                      </a:r>
                    </a:p>
                    <a:p>
                      <a:pPr marL="171450" lvl="0" indent="-171450">
                        <a:buFont typeface="Arial" panose="020B0604020202020204" pitchFamily="34" charset="0"/>
                        <a:buChar char="•"/>
                      </a:pPr>
                      <a:r>
                        <a:rPr lang="en-GB" sz="1200" kern="1200">
                          <a:solidFill>
                            <a:schemeClr val="dk1"/>
                          </a:solidFill>
                          <a:effectLst/>
                          <a:latin typeface="+mn-lt"/>
                          <a:ea typeface="+mn-ea"/>
                          <a:cs typeface="+mn-cs"/>
                        </a:rPr>
                        <a:t>sentence</a:t>
                      </a:r>
                    </a:p>
                    <a:p>
                      <a:pPr marL="171450" lvl="0" indent="-171450">
                        <a:buFont typeface="Arial" panose="020B0604020202020204" pitchFamily="34" charset="0"/>
                        <a:buChar char="•"/>
                      </a:pPr>
                      <a:r>
                        <a:rPr lang="en-GB" sz="1200" kern="1200">
                          <a:solidFill>
                            <a:schemeClr val="dk1"/>
                          </a:solidFill>
                          <a:effectLst/>
                          <a:latin typeface="+mn-lt"/>
                          <a:ea typeface="+mn-ea"/>
                          <a:cs typeface="+mn-cs"/>
                        </a:rPr>
                        <a:t>punctuation, full stop, question mark, exclamation mark</a:t>
                      </a:r>
                      <a:endParaRPr lang="en-GB" sz="1800" kern="120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925224437"/>
                  </a:ext>
                </a:extLst>
              </a:tr>
            </a:tbl>
          </a:graphicData>
        </a:graphic>
      </p:graphicFrame>
      <p:sp>
        <p:nvSpPr>
          <p:cNvPr id="28" name="TextBox 27"/>
          <p:cNvSpPr txBox="1"/>
          <p:nvPr/>
        </p:nvSpPr>
        <p:spPr>
          <a:xfrm>
            <a:off x="9055510" y="5484096"/>
            <a:ext cx="2846810" cy="1169551"/>
          </a:xfrm>
          <a:prstGeom prst="rect">
            <a:avLst/>
          </a:prstGeom>
          <a:noFill/>
          <a:ln w="28575">
            <a:solidFill>
              <a:srgbClr val="0070C0"/>
            </a:solidFill>
          </a:ln>
        </p:spPr>
        <p:txBody>
          <a:bodyPr wrap="square" rtlCol="0">
            <a:spAutoFit/>
          </a:bodyPr>
          <a:lstStyle/>
          <a:p>
            <a:pPr algn="ctr"/>
            <a:r>
              <a:rPr lang="en-GB" sz="1400" b="1" dirty="0">
                <a:solidFill>
                  <a:schemeClr val="accent1"/>
                </a:solidFill>
              </a:rPr>
              <a:t>What will I be writing?</a:t>
            </a:r>
            <a:endParaRPr lang="en-GB" sz="1400" dirty="0"/>
          </a:p>
          <a:p>
            <a:pPr algn="ctr"/>
            <a:r>
              <a:rPr lang="en-GB" sz="1400" dirty="0"/>
              <a:t>I will be learning to write factual information about animals. I will use capital letters, full stops and question marks in my sentences.</a:t>
            </a:r>
          </a:p>
        </p:txBody>
      </p:sp>
      <p:pic>
        <p:nvPicPr>
          <p:cNvPr id="3" name="Picture 2"/>
          <p:cNvPicPr>
            <a:picLocks noChangeAspect="1"/>
          </p:cNvPicPr>
          <p:nvPr/>
        </p:nvPicPr>
        <p:blipFill>
          <a:blip r:embed="rId2"/>
          <a:stretch>
            <a:fillRect/>
          </a:stretch>
        </p:blipFill>
        <p:spPr>
          <a:xfrm>
            <a:off x="5849929" y="740533"/>
            <a:ext cx="6209698" cy="904605"/>
          </a:xfrm>
          <a:prstGeom prst="rect">
            <a:avLst/>
          </a:prstGeom>
        </p:spPr>
      </p:pic>
      <p:sp>
        <p:nvSpPr>
          <p:cNvPr id="11" name="TextBox 10"/>
          <p:cNvSpPr txBox="1"/>
          <p:nvPr/>
        </p:nvSpPr>
        <p:spPr>
          <a:xfrm>
            <a:off x="169588" y="931725"/>
            <a:ext cx="5603120" cy="523220"/>
          </a:xfrm>
          <a:prstGeom prst="rect">
            <a:avLst/>
          </a:prstGeom>
          <a:noFill/>
          <a:ln w="28575">
            <a:solidFill>
              <a:srgbClr val="0070C0"/>
            </a:solidFill>
          </a:ln>
        </p:spPr>
        <p:txBody>
          <a:bodyPr wrap="square" rtlCol="0">
            <a:spAutoFit/>
          </a:bodyPr>
          <a:lstStyle/>
          <a:p>
            <a:pPr algn="ctr"/>
            <a:r>
              <a:rPr lang="en-GB" sz="1400"/>
              <a:t>At </a:t>
            </a:r>
            <a:r>
              <a:rPr lang="en-GB" sz="1400" err="1"/>
              <a:t>Swallowdale</a:t>
            </a:r>
            <a:r>
              <a:rPr lang="en-GB" sz="1400"/>
              <a:t>, we follow a five-stage process for writing and in Y1 I will  write for different purposes: to entertain and to inform.</a:t>
            </a:r>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322963" y="141180"/>
            <a:ext cx="579357" cy="611020"/>
          </a:xfrm>
          <a:prstGeom prst="rect">
            <a:avLst/>
          </a:prstGeom>
        </p:spPr>
      </p:pic>
      <p:sp>
        <p:nvSpPr>
          <p:cNvPr id="13" name="TextBox 12"/>
          <p:cNvSpPr txBox="1"/>
          <p:nvPr/>
        </p:nvSpPr>
        <p:spPr>
          <a:xfrm>
            <a:off x="216037" y="5446765"/>
            <a:ext cx="4994686" cy="1169551"/>
          </a:xfrm>
          <a:prstGeom prst="rect">
            <a:avLst/>
          </a:prstGeom>
          <a:noFill/>
          <a:ln w="28575">
            <a:solidFill>
              <a:srgbClr val="0070C0"/>
            </a:solidFill>
          </a:ln>
        </p:spPr>
        <p:txBody>
          <a:bodyPr wrap="square" lIns="91440" tIns="45720" rIns="91440" bIns="45720" rtlCol="0" anchor="t">
            <a:spAutoFit/>
          </a:bodyPr>
          <a:lstStyle/>
          <a:p>
            <a:pPr algn="ctr"/>
            <a:r>
              <a:rPr lang="en-GB" sz="1400" b="1">
                <a:solidFill>
                  <a:schemeClr val="accent1"/>
                </a:solidFill>
              </a:rPr>
              <a:t>Spelling</a:t>
            </a:r>
          </a:p>
          <a:p>
            <a:r>
              <a:rPr lang="en-GB" sz="1400"/>
              <a:t>I will continue to learn phonics using the Read Write Inc scheme. I will also learn the statutory common exception words for Y1. Words will be sent home with my reading diary for me to practise at home.</a:t>
            </a:r>
            <a:endParaRPr lang="en-GB" sz="1400">
              <a:ea typeface="Calibri"/>
              <a:cs typeface="Calibri"/>
            </a:endParaRPr>
          </a:p>
        </p:txBody>
      </p:sp>
      <p:sp>
        <p:nvSpPr>
          <p:cNvPr id="16" name="TextBox 15"/>
          <p:cNvSpPr txBox="1"/>
          <p:nvPr/>
        </p:nvSpPr>
        <p:spPr>
          <a:xfrm>
            <a:off x="5412749" y="5446765"/>
            <a:ext cx="1823967" cy="1169551"/>
          </a:xfrm>
          <a:prstGeom prst="rect">
            <a:avLst/>
          </a:prstGeom>
          <a:noFill/>
          <a:ln w="28575">
            <a:solidFill>
              <a:srgbClr val="0070C0"/>
            </a:solidFill>
          </a:ln>
        </p:spPr>
        <p:txBody>
          <a:bodyPr wrap="square" lIns="91440" tIns="45720" rIns="91440" bIns="45720" rtlCol="0" anchor="t">
            <a:spAutoFit/>
          </a:bodyPr>
          <a:lstStyle/>
          <a:p>
            <a:pPr algn="ctr"/>
            <a:r>
              <a:rPr lang="en-GB" sz="1400" b="1">
                <a:solidFill>
                  <a:schemeClr val="accent1"/>
                </a:solidFill>
              </a:rPr>
              <a:t>Handwriting</a:t>
            </a:r>
          </a:p>
          <a:p>
            <a:pPr algn="ctr"/>
            <a:r>
              <a:rPr lang="en-GB" sz="1400"/>
              <a:t>In year 1, I will continue to learn correct letter and number  formation.  </a:t>
            </a:r>
          </a:p>
        </p:txBody>
      </p:sp>
      <p:pic>
        <p:nvPicPr>
          <p:cNvPr id="15" name="Picture 14"/>
          <p:cNvPicPr>
            <a:picLocks noChangeAspect="1"/>
          </p:cNvPicPr>
          <p:nvPr/>
        </p:nvPicPr>
        <p:blipFill>
          <a:blip r:embed="rId5"/>
          <a:stretch>
            <a:fillRect/>
          </a:stretch>
        </p:blipFill>
        <p:spPr>
          <a:xfrm>
            <a:off x="216037" y="218971"/>
            <a:ext cx="634675" cy="634675"/>
          </a:xfrm>
          <a:prstGeom prst="rect">
            <a:avLst/>
          </a:prstGeom>
        </p:spPr>
      </p:pic>
      <p:pic>
        <p:nvPicPr>
          <p:cNvPr id="2050" name="Picture 2" descr="Monkey Puzz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8059" y="4951543"/>
            <a:ext cx="1356108" cy="169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3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00" y="12001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noProof="0" dirty="0">
                <a:solidFill>
                  <a:schemeClr val="accent1"/>
                </a:solidFill>
                <a:latin typeface="Calibri" panose="020F0502020204030204"/>
              </a:rPr>
              <a:t>1</a:t>
            </a: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 </a:t>
            </a:r>
            <a:r>
              <a:rPr lang="en-GB" sz="3600" b="1" dirty="0">
                <a:solidFill>
                  <a:schemeClr val="accent1"/>
                </a:solidFill>
                <a:latin typeface="Calibri" panose="020F0502020204030204"/>
              </a:rPr>
              <a:t>Mathematics - Summer</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244627" y="3756991"/>
            <a:ext cx="5710824" cy="2923877"/>
          </a:xfrm>
          <a:prstGeom prst="rect">
            <a:avLst/>
          </a:prstGeom>
          <a:noFill/>
          <a:ln w="28575">
            <a:solidFill>
              <a:srgbClr val="0070C0"/>
            </a:solidFill>
          </a:ln>
        </p:spPr>
        <p:txBody>
          <a:bodyPr wrap="square" rtlCol="0">
            <a:spAutoFit/>
          </a:bodyPr>
          <a:lstStyle/>
          <a:p>
            <a:pPr algn="ctr"/>
            <a:r>
              <a:rPr lang="en-GB" sz="1400" b="1" dirty="0">
                <a:solidFill>
                  <a:schemeClr val="accent1"/>
                </a:solidFill>
              </a:rPr>
              <a:t>Fractions</a:t>
            </a:r>
          </a:p>
          <a:p>
            <a:r>
              <a:rPr lang="en-GB" sz="1100" b="1" dirty="0"/>
              <a:t>Recognise, find and name a half as one of two equal parts of an object, shape or quantity.  Recognise, find and name a quarter as one of four equal parts of an object, shape or quantity.  </a:t>
            </a:r>
            <a:endParaRPr lang="en-GB" sz="1100" b="1" dirty="0">
              <a:solidFill>
                <a:schemeClr val="accent1"/>
              </a:solidFill>
            </a:endParaRPr>
          </a:p>
          <a:p>
            <a:pPr algn="ctr"/>
            <a:endParaRPr lang="en-GB" sz="1400" b="1" dirty="0">
              <a:solidFill>
                <a:schemeClr val="accent1"/>
              </a:solidFill>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3" name="TextBox 12"/>
          <p:cNvSpPr txBox="1"/>
          <p:nvPr/>
        </p:nvSpPr>
        <p:spPr>
          <a:xfrm>
            <a:off x="6010737" y="662497"/>
            <a:ext cx="5962394" cy="3016210"/>
          </a:xfrm>
          <a:prstGeom prst="rect">
            <a:avLst/>
          </a:prstGeom>
          <a:noFill/>
          <a:ln w="28575">
            <a:solidFill>
              <a:srgbClr val="0070C0"/>
            </a:solidFill>
          </a:ln>
        </p:spPr>
        <p:txBody>
          <a:bodyPr wrap="square" rtlCol="0">
            <a:spAutoFit/>
          </a:bodyPr>
          <a:lstStyle/>
          <a:p>
            <a:pPr algn="ctr"/>
            <a:r>
              <a:rPr lang="en-GB" sz="1400" b="1" dirty="0">
                <a:solidFill>
                  <a:schemeClr val="accent1"/>
                </a:solidFill>
              </a:rPr>
              <a:t>Multiplication and Division</a:t>
            </a:r>
          </a:p>
          <a:p>
            <a:r>
              <a:rPr lang="en-GB" sz="1100" b="1" dirty="0"/>
              <a:t>Solve one-step problems involving multiplication and division, by calculating the answer using concrete objects, pictorial representations and arrays with support</a:t>
            </a:r>
            <a:endParaRPr lang="en-GB" sz="11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6" name="TextBox 15"/>
          <p:cNvSpPr txBox="1"/>
          <p:nvPr/>
        </p:nvSpPr>
        <p:spPr>
          <a:xfrm>
            <a:off x="244628" y="658265"/>
            <a:ext cx="5710824" cy="3077766"/>
          </a:xfrm>
          <a:prstGeom prst="rect">
            <a:avLst/>
          </a:prstGeom>
          <a:noFill/>
          <a:ln w="28575">
            <a:solidFill>
              <a:srgbClr val="0070C0"/>
            </a:solidFill>
          </a:ln>
        </p:spPr>
        <p:txBody>
          <a:bodyPr wrap="square" rtlCol="0">
            <a:spAutoFit/>
          </a:bodyPr>
          <a:lstStyle/>
          <a:p>
            <a:pPr algn="ctr"/>
            <a:r>
              <a:rPr lang="en-GB" sz="1400" b="1" dirty="0">
                <a:solidFill>
                  <a:schemeClr val="accent1"/>
                </a:solidFill>
                <a:cs typeface="Arial" panose="020B0604020202020204" pitchFamily="34" charset="0"/>
              </a:rPr>
              <a:t>Place Value</a:t>
            </a:r>
          </a:p>
          <a:p>
            <a:r>
              <a:rPr lang="en-GB" sz="1100" b="1" dirty="0">
                <a:latin typeface="Arial" panose="020B0604020202020204" pitchFamily="34" charset="0"/>
                <a:cs typeface="Arial" panose="020B0604020202020204" pitchFamily="34" charset="0"/>
              </a:rPr>
              <a:t>I will recognise, represent, partition, read and write numbers to 100.</a:t>
            </a: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400" dirty="0"/>
              <a:t>                                                                                      </a:t>
            </a:r>
            <a:r>
              <a:rPr lang="en-GB" sz="1400" b="1" dirty="0"/>
              <a:t>I will use the symbols &lt; and &gt;                                                                                    &gt; to compare numbers.</a:t>
            </a:r>
          </a:p>
          <a:p>
            <a:r>
              <a:rPr lang="en-GB" sz="1400" b="1" dirty="0"/>
              <a:t>                                                                                       &lt; = less than </a:t>
            </a:r>
          </a:p>
          <a:p>
            <a:r>
              <a:rPr lang="en-GB" sz="1400" b="1" dirty="0"/>
              <a:t>                                                                                       &gt; = greater than                                                                             </a:t>
            </a:r>
          </a:p>
          <a:p>
            <a:endParaRPr lang="en-GB" sz="1400" b="1" dirty="0"/>
          </a:p>
        </p:txBody>
      </p:sp>
      <p:sp>
        <p:nvSpPr>
          <p:cNvPr id="20" name="TextBox 19"/>
          <p:cNvSpPr txBox="1"/>
          <p:nvPr/>
        </p:nvSpPr>
        <p:spPr>
          <a:xfrm>
            <a:off x="6010737" y="3745904"/>
            <a:ext cx="5962394" cy="2970044"/>
          </a:xfrm>
          <a:prstGeom prst="rect">
            <a:avLst/>
          </a:prstGeom>
          <a:noFill/>
          <a:ln w="28575">
            <a:solidFill>
              <a:srgbClr val="0070C0"/>
            </a:solidFill>
          </a:ln>
        </p:spPr>
        <p:txBody>
          <a:bodyPr wrap="square" rtlCol="0">
            <a:spAutoFit/>
          </a:bodyPr>
          <a:lstStyle/>
          <a:p>
            <a:pPr algn="ctr"/>
            <a:r>
              <a:rPr lang="en-GB" sz="1400" b="1" dirty="0">
                <a:solidFill>
                  <a:schemeClr val="accent1"/>
                </a:solidFill>
              </a:rPr>
              <a:t>Money</a:t>
            </a:r>
          </a:p>
          <a:p>
            <a:pPr algn="ctr"/>
            <a:r>
              <a:rPr lang="en-GB" sz="1100" b="1" dirty="0">
                <a:latin typeface="Arial" panose="020B0604020202020204" pitchFamily="34" charset="0"/>
                <a:cs typeface="Arial" panose="020B0604020202020204" pitchFamily="34" charset="0"/>
              </a:rPr>
              <a:t>.</a:t>
            </a:r>
          </a:p>
          <a:p>
            <a:r>
              <a:rPr lang="en-GB" sz="1100" b="1" dirty="0"/>
              <a:t>Recognise and know the value of different denominations of coins and notes. </a:t>
            </a:r>
            <a:endParaRPr lang="en-GB" sz="1100" b="1" dirty="0">
              <a:latin typeface="Arial" panose="020B0604020202020204" pitchFamily="34" charset="0"/>
              <a:cs typeface="Arial" panose="020B0604020202020204" pitchFamily="34" charset="0"/>
            </a:endParaRPr>
          </a:p>
          <a:p>
            <a:pPr algn="ctr"/>
            <a:endParaRPr lang="en-GB" sz="1100" b="1" dirty="0">
              <a:latin typeface="Arial" panose="020B0604020202020204" pitchFamily="34" charset="0"/>
              <a:cs typeface="Arial" panose="020B0604020202020204" pitchFamily="34" charset="0"/>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r>
              <a:rPr lang="en-GB" sz="1400" b="1" dirty="0">
                <a:solidFill>
                  <a:schemeClr val="accent1"/>
                </a:solidFill>
              </a:rPr>
              <a:t>  </a:t>
            </a:r>
          </a:p>
          <a:p>
            <a:pPr algn="ctr"/>
            <a:endParaRPr lang="en-GB" sz="1400" b="1" dirty="0">
              <a:solidFill>
                <a:schemeClr val="accent1"/>
              </a:solidFill>
            </a:endParaRPr>
          </a:p>
        </p:txBody>
      </p:sp>
      <p:pic>
        <p:nvPicPr>
          <p:cNvPr id="2" name="Picture 1"/>
          <p:cNvPicPr>
            <a:picLocks noChangeAspect="1"/>
          </p:cNvPicPr>
          <p:nvPr/>
        </p:nvPicPr>
        <p:blipFill>
          <a:blip r:embed="rId2"/>
          <a:stretch>
            <a:fillRect/>
          </a:stretch>
        </p:blipFill>
        <p:spPr>
          <a:xfrm>
            <a:off x="406781" y="1405109"/>
            <a:ext cx="1720712" cy="1392037"/>
          </a:xfrm>
          <a:prstGeom prst="rect">
            <a:avLst/>
          </a:prstGeom>
        </p:spPr>
      </p:pic>
      <p:pic>
        <p:nvPicPr>
          <p:cNvPr id="7" name="Picture 6"/>
          <p:cNvPicPr>
            <a:picLocks noChangeAspect="1"/>
          </p:cNvPicPr>
          <p:nvPr/>
        </p:nvPicPr>
        <p:blipFill>
          <a:blip r:embed="rId3"/>
          <a:stretch>
            <a:fillRect/>
          </a:stretch>
        </p:blipFill>
        <p:spPr>
          <a:xfrm>
            <a:off x="2286285" y="1371852"/>
            <a:ext cx="1362447" cy="1471009"/>
          </a:xfrm>
          <a:prstGeom prst="rect">
            <a:avLst/>
          </a:prstGeom>
        </p:spPr>
      </p:pic>
      <p:pic>
        <p:nvPicPr>
          <p:cNvPr id="8" name="Picture 7"/>
          <p:cNvPicPr>
            <a:picLocks noChangeAspect="1"/>
          </p:cNvPicPr>
          <p:nvPr/>
        </p:nvPicPr>
        <p:blipFill>
          <a:blip r:embed="rId4"/>
          <a:stretch>
            <a:fillRect/>
          </a:stretch>
        </p:blipFill>
        <p:spPr>
          <a:xfrm>
            <a:off x="353093" y="2826827"/>
            <a:ext cx="3291517" cy="688013"/>
          </a:xfrm>
          <a:prstGeom prst="rect">
            <a:avLst/>
          </a:prstGeom>
        </p:spPr>
      </p:pic>
      <p:pic>
        <p:nvPicPr>
          <p:cNvPr id="12" name="Picture 11"/>
          <p:cNvPicPr>
            <a:picLocks noChangeAspect="1"/>
          </p:cNvPicPr>
          <p:nvPr/>
        </p:nvPicPr>
        <p:blipFill>
          <a:blip r:embed="rId5"/>
          <a:stretch>
            <a:fillRect/>
          </a:stretch>
        </p:blipFill>
        <p:spPr>
          <a:xfrm>
            <a:off x="3648732" y="1371852"/>
            <a:ext cx="2166616" cy="1041179"/>
          </a:xfrm>
          <a:prstGeom prst="rect">
            <a:avLst/>
          </a:prstGeom>
        </p:spPr>
      </p:pic>
      <p:pic>
        <p:nvPicPr>
          <p:cNvPr id="18" name="Picture 17"/>
          <p:cNvPicPr>
            <a:picLocks noChangeAspect="1"/>
          </p:cNvPicPr>
          <p:nvPr/>
        </p:nvPicPr>
        <p:blipFill>
          <a:blip r:embed="rId6"/>
          <a:stretch>
            <a:fillRect/>
          </a:stretch>
        </p:blipFill>
        <p:spPr>
          <a:xfrm>
            <a:off x="406781" y="4734009"/>
            <a:ext cx="1296228" cy="962405"/>
          </a:xfrm>
          <a:prstGeom prst="rect">
            <a:avLst/>
          </a:prstGeom>
        </p:spPr>
      </p:pic>
      <p:pic>
        <p:nvPicPr>
          <p:cNvPr id="19" name="Picture 18"/>
          <p:cNvPicPr>
            <a:picLocks noChangeAspect="1"/>
          </p:cNvPicPr>
          <p:nvPr/>
        </p:nvPicPr>
        <p:blipFill>
          <a:blip r:embed="rId7"/>
          <a:stretch>
            <a:fillRect/>
          </a:stretch>
        </p:blipFill>
        <p:spPr>
          <a:xfrm>
            <a:off x="1544433" y="5661719"/>
            <a:ext cx="1507057" cy="772727"/>
          </a:xfrm>
          <a:prstGeom prst="rect">
            <a:avLst/>
          </a:prstGeom>
        </p:spPr>
      </p:pic>
      <p:pic>
        <p:nvPicPr>
          <p:cNvPr id="21" name="Picture 20"/>
          <p:cNvPicPr>
            <a:picLocks noChangeAspect="1"/>
          </p:cNvPicPr>
          <p:nvPr/>
        </p:nvPicPr>
        <p:blipFill>
          <a:blip r:embed="rId8"/>
          <a:stretch>
            <a:fillRect/>
          </a:stretch>
        </p:blipFill>
        <p:spPr>
          <a:xfrm>
            <a:off x="2892913" y="4899455"/>
            <a:ext cx="1824090" cy="576849"/>
          </a:xfrm>
          <a:prstGeom prst="rect">
            <a:avLst/>
          </a:prstGeom>
        </p:spPr>
      </p:pic>
      <p:sp>
        <p:nvSpPr>
          <p:cNvPr id="22" name="TextBox 21"/>
          <p:cNvSpPr txBox="1"/>
          <p:nvPr/>
        </p:nvSpPr>
        <p:spPr>
          <a:xfrm>
            <a:off x="3010182" y="4659857"/>
            <a:ext cx="1739576" cy="261610"/>
          </a:xfrm>
          <a:prstGeom prst="rect">
            <a:avLst/>
          </a:prstGeom>
          <a:noFill/>
        </p:spPr>
        <p:txBody>
          <a:bodyPr wrap="square" rtlCol="0">
            <a:spAutoFit/>
          </a:bodyPr>
          <a:lstStyle/>
          <a:p>
            <a:r>
              <a:rPr lang="en-GB" sz="1100" dirty="0"/>
              <a:t>Which show one quarter?</a:t>
            </a:r>
          </a:p>
        </p:txBody>
      </p:sp>
      <p:pic>
        <p:nvPicPr>
          <p:cNvPr id="23" name="Picture 22"/>
          <p:cNvPicPr>
            <a:picLocks noChangeAspect="1"/>
          </p:cNvPicPr>
          <p:nvPr/>
        </p:nvPicPr>
        <p:blipFill>
          <a:blip r:embed="rId9"/>
          <a:stretch>
            <a:fillRect/>
          </a:stretch>
        </p:blipFill>
        <p:spPr>
          <a:xfrm>
            <a:off x="4084583" y="5566034"/>
            <a:ext cx="1672755" cy="939750"/>
          </a:xfrm>
          <a:prstGeom prst="rect">
            <a:avLst/>
          </a:prstGeom>
        </p:spPr>
      </p:pic>
      <p:pic>
        <p:nvPicPr>
          <p:cNvPr id="24" name="Picture 23"/>
          <p:cNvPicPr>
            <a:picLocks noChangeAspect="1"/>
          </p:cNvPicPr>
          <p:nvPr/>
        </p:nvPicPr>
        <p:blipFill>
          <a:blip r:embed="rId10"/>
          <a:stretch>
            <a:fillRect/>
          </a:stretch>
        </p:blipFill>
        <p:spPr>
          <a:xfrm>
            <a:off x="6421829" y="1510109"/>
            <a:ext cx="1259832" cy="399947"/>
          </a:xfrm>
          <a:prstGeom prst="rect">
            <a:avLst/>
          </a:prstGeom>
        </p:spPr>
      </p:pic>
      <p:pic>
        <p:nvPicPr>
          <p:cNvPr id="25" name="Picture 24"/>
          <p:cNvPicPr>
            <a:picLocks noChangeAspect="1"/>
          </p:cNvPicPr>
          <p:nvPr/>
        </p:nvPicPr>
        <p:blipFill>
          <a:blip r:embed="rId11"/>
          <a:stretch>
            <a:fillRect/>
          </a:stretch>
        </p:blipFill>
        <p:spPr>
          <a:xfrm>
            <a:off x="6023941" y="2058158"/>
            <a:ext cx="1992501" cy="1537317"/>
          </a:xfrm>
          <a:prstGeom prst="rect">
            <a:avLst/>
          </a:prstGeom>
        </p:spPr>
      </p:pic>
      <p:pic>
        <p:nvPicPr>
          <p:cNvPr id="27" name="Picture 26"/>
          <p:cNvPicPr>
            <a:picLocks noChangeAspect="1"/>
          </p:cNvPicPr>
          <p:nvPr/>
        </p:nvPicPr>
        <p:blipFill>
          <a:blip r:embed="rId12"/>
          <a:stretch>
            <a:fillRect/>
          </a:stretch>
        </p:blipFill>
        <p:spPr>
          <a:xfrm>
            <a:off x="8289236" y="1405110"/>
            <a:ext cx="1422053" cy="930190"/>
          </a:xfrm>
          <a:prstGeom prst="rect">
            <a:avLst/>
          </a:prstGeom>
        </p:spPr>
      </p:pic>
      <p:pic>
        <p:nvPicPr>
          <p:cNvPr id="29" name="Picture 28"/>
          <p:cNvPicPr>
            <a:picLocks noChangeAspect="1"/>
          </p:cNvPicPr>
          <p:nvPr/>
        </p:nvPicPr>
        <p:blipFill>
          <a:blip r:embed="rId13"/>
          <a:stretch>
            <a:fillRect/>
          </a:stretch>
        </p:blipFill>
        <p:spPr>
          <a:xfrm>
            <a:off x="8045864" y="2687480"/>
            <a:ext cx="1573641" cy="945076"/>
          </a:xfrm>
          <a:prstGeom prst="rect">
            <a:avLst/>
          </a:prstGeom>
        </p:spPr>
      </p:pic>
      <p:pic>
        <p:nvPicPr>
          <p:cNvPr id="30" name="Picture 29"/>
          <p:cNvPicPr>
            <a:picLocks noChangeAspect="1"/>
          </p:cNvPicPr>
          <p:nvPr/>
        </p:nvPicPr>
        <p:blipFill>
          <a:blip r:embed="rId14"/>
          <a:stretch>
            <a:fillRect/>
          </a:stretch>
        </p:blipFill>
        <p:spPr>
          <a:xfrm>
            <a:off x="10523509" y="1405109"/>
            <a:ext cx="1365333" cy="1649470"/>
          </a:xfrm>
          <a:prstGeom prst="rect">
            <a:avLst/>
          </a:prstGeom>
        </p:spPr>
      </p:pic>
      <p:pic>
        <p:nvPicPr>
          <p:cNvPr id="31" name="Picture 30"/>
          <p:cNvPicPr>
            <a:picLocks noChangeAspect="1"/>
          </p:cNvPicPr>
          <p:nvPr/>
        </p:nvPicPr>
        <p:blipFill>
          <a:blip r:embed="rId15"/>
          <a:stretch>
            <a:fillRect/>
          </a:stretch>
        </p:blipFill>
        <p:spPr>
          <a:xfrm>
            <a:off x="9567103" y="2494000"/>
            <a:ext cx="1027574" cy="1064941"/>
          </a:xfrm>
          <a:prstGeom prst="rect">
            <a:avLst/>
          </a:prstGeom>
        </p:spPr>
      </p:pic>
      <p:pic>
        <p:nvPicPr>
          <p:cNvPr id="1025" name="Picture 1024"/>
          <p:cNvPicPr>
            <a:picLocks noChangeAspect="1"/>
          </p:cNvPicPr>
          <p:nvPr/>
        </p:nvPicPr>
        <p:blipFill>
          <a:blip r:embed="rId16"/>
          <a:stretch>
            <a:fillRect/>
          </a:stretch>
        </p:blipFill>
        <p:spPr>
          <a:xfrm>
            <a:off x="6107712" y="4439550"/>
            <a:ext cx="4109760" cy="791376"/>
          </a:xfrm>
          <a:prstGeom prst="rect">
            <a:avLst/>
          </a:prstGeom>
        </p:spPr>
      </p:pic>
      <p:pic>
        <p:nvPicPr>
          <p:cNvPr id="1026" name="Picture 1025"/>
          <p:cNvPicPr>
            <a:picLocks noChangeAspect="1"/>
          </p:cNvPicPr>
          <p:nvPr/>
        </p:nvPicPr>
        <p:blipFill>
          <a:blip r:embed="rId17"/>
          <a:stretch>
            <a:fillRect/>
          </a:stretch>
        </p:blipFill>
        <p:spPr>
          <a:xfrm>
            <a:off x="10170476" y="4435641"/>
            <a:ext cx="1476906" cy="687273"/>
          </a:xfrm>
          <a:prstGeom prst="rect">
            <a:avLst/>
          </a:prstGeom>
        </p:spPr>
      </p:pic>
      <p:pic>
        <p:nvPicPr>
          <p:cNvPr id="1027" name="Picture 1026"/>
          <p:cNvPicPr>
            <a:picLocks noChangeAspect="1"/>
          </p:cNvPicPr>
          <p:nvPr/>
        </p:nvPicPr>
        <p:blipFill>
          <a:blip r:embed="rId18"/>
          <a:stretch>
            <a:fillRect/>
          </a:stretch>
        </p:blipFill>
        <p:spPr>
          <a:xfrm>
            <a:off x="6107712" y="5413640"/>
            <a:ext cx="1870625" cy="935313"/>
          </a:xfrm>
          <a:prstGeom prst="rect">
            <a:avLst/>
          </a:prstGeom>
        </p:spPr>
      </p:pic>
      <p:pic>
        <p:nvPicPr>
          <p:cNvPr id="1032" name="Picture 1031"/>
          <p:cNvPicPr>
            <a:picLocks noChangeAspect="1"/>
          </p:cNvPicPr>
          <p:nvPr/>
        </p:nvPicPr>
        <p:blipFill>
          <a:blip r:embed="rId19"/>
          <a:stretch>
            <a:fillRect/>
          </a:stretch>
        </p:blipFill>
        <p:spPr>
          <a:xfrm>
            <a:off x="8075312" y="5413640"/>
            <a:ext cx="1759981" cy="895846"/>
          </a:xfrm>
          <a:prstGeom prst="rect">
            <a:avLst/>
          </a:prstGeom>
        </p:spPr>
      </p:pic>
      <p:pic>
        <p:nvPicPr>
          <p:cNvPr id="1033" name="Picture 1032"/>
          <p:cNvPicPr>
            <a:picLocks noChangeAspect="1"/>
          </p:cNvPicPr>
          <p:nvPr/>
        </p:nvPicPr>
        <p:blipFill>
          <a:blip r:embed="rId20"/>
          <a:stretch>
            <a:fillRect/>
          </a:stretch>
        </p:blipFill>
        <p:spPr>
          <a:xfrm>
            <a:off x="9902854" y="5379289"/>
            <a:ext cx="1856299" cy="930198"/>
          </a:xfrm>
          <a:prstGeom prst="rect">
            <a:avLst/>
          </a:prstGeom>
        </p:spPr>
      </p:pic>
      <p:pic>
        <p:nvPicPr>
          <p:cNvPr id="32" name="Picture 31">
            <a:extLst>
              <a:ext uri="{FF2B5EF4-FFF2-40B4-BE49-F238E27FC236}">
                <a16:creationId xmlns:a16="http://schemas.microsoft.com/office/drawing/2014/main" id="{048CCAFC-192A-42EF-8EF3-FC2C5947E2BA}"/>
              </a:ext>
            </a:extLst>
          </p:cNvPr>
          <p:cNvPicPr>
            <a:picLocks noChangeAspect="1"/>
          </p:cNvPicPr>
          <p:nvPr/>
        </p:nvPicPr>
        <p:blipFill>
          <a:blip r:embed="rId21"/>
          <a:stretch>
            <a:fillRect/>
          </a:stretch>
        </p:blipFill>
        <p:spPr>
          <a:xfrm>
            <a:off x="11455087" y="116954"/>
            <a:ext cx="524402" cy="524402"/>
          </a:xfrm>
          <a:prstGeom prst="rect">
            <a:avLst/>
          </a:prstGeom>
        </p:spPr>
      </p:pic>
    </p:spTree>
    <p:extLst>
      <p:ext uri="{BB962C8B-B14F-4D97-AF65-F5344CB8AC3E}">
        <p14:creationId xmlns:p14="http://schemas.microsoft.com/office/powerpoint/2010/main" val="344902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645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a:solidFill>
                  <a:srgbClr val="FFFFFF"/>
                </a:solidFill>
                <a:latin typeface="Calibri" pitchFamily="34" charset="0"/>
                <a:ea typeface="Calibri" pitchFamily="34" charset="0"/>
                <a:cs typeface="Times New Roman" pitchFamily="18" charset="0"/>
              </a:rPr>
              <a:t>Year 1 Science Knowledge Organiser</a:t>
            </a:r>
          </a:p>
          <a:p>
            <a:pPr algn="ctr" defTabSz="914400"/>
            <a:r>
              <a:rPr lang="en-GB" altLang="en-US" b="1">
                <a:solidFill>
                  <a:srgbClr val="FFFFFF"/>
                </a:solidFill>
                <a:latin typeface="Calibri"/>
                <a:ea typeface="Calibri" pitchFamily="34" charset="0"/>
                <a:cs typeface="Times New Roman"/>
              </a:rPr>
              <a:t>Seasonal Changes: Spring and Summer</a:t>
            </a: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3" name="Table 2"/>
          <p:cNvGraphicFramePr>
            <a:graphicFrameLocks noGrp="1"/>
          </p:cNvGraphicFramePr>
          <p:nvPr/>
        </p:nvGraphicFramePr>
        <p:xfrm>
          <a:off x="7059042" y="826450"/>
          <a:ext cx="3459362" cy="5894041"/>
        </p:xfrm>
        <a:graphic>
          <a:graphicData uri="http://schemas.openxmlformats.org/drawingml/2006/table">
            <a:tbl>
              <a:tblPr firstRow="1" bandRow="1">
                <a:tableStyleId>{5C22544A-7EE6-4342-B048-85BDC9FD1C3A}</a:tableStyleId>
              </a:tblPr>
              <a:tblGrid>
                <a:gridCol w="3459362">
                  <a:extLst>
                    <a:ext uri="{9D8B030D-6E8A-4147-A177-3AD203B41FA5}">
                      <a16:colId xmlns:a16="http://schemas.microsoft.com/office/drawing/2014/main" val="1764557416"/>
                    </a:ext>
                  </a:extLst>
                </a:gridCol>
              </a:tblGrid>
              <a:tr h="293398">
                <a:tc>
                  <a:txBody>
                    <a:bodyPr/>
                    <a:lstStyle/>
                    <a:p>
                      <a:pPr algn="ctr"/>
                      <a:r>
                        <a:rPr lang="en-GB" sz="1400"/>
                        <a:t>Key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776968"/>
                  </a:ext>
                </a:extLst>
              </a:tr>
              <a:tr h="5589241">
                <a:tc>
                  <a:txBody>
                    <a:bodyPr/>
                    <a:lstStyle/>
                    <a:p>
                      <a:pPr marL="285750" indent="-285750">
                        <a:buFont typeface="Arial" panose="020B0604020202020204" pitchFamily="34" charset="0"/>
                        <a:buChar char="•"/>
                      </a:pPr>
                      <a:endParaRPr lang="en-GB" sz="1400" b="0" baseline="0">
                        <a:latin typeface="Comic Sans MS" panose="030F0702030302020204" pitchFamily="66" charset="0"/>
                      </a:endParaRPr>
                    </a:p>
                    <a:p>
                      <a:pPr marL="285750" indent="-285750">
                        <a:buFont typeface="Arial" panose="020B0604020202020204" pitchFamily="34" charset="0"/>
                        <a:buChar char="•"/>
                      </a:pPr>
                      <a:r>
                        <a:rPr lang="en-GB" sz="1400" b="0" baseline="0">
                          <a:latin typeface="Comic Sans MS" panose="030F0702030302020204" pitchFamily="66" charset="0"/>
                        </a:rPr>
                        <a:t>March</a:t>
                      </a:r>
                    </a:p>
                    <a:p>
                      <a:pPr marL="285750" indent="-285750">
                        <a:buFont typeface="Arial" panose="020B0604020202020204" pitchFamily="34" charset="0"/>
                        <a:buChar char="•"/>
                      </a:pPr>
                      <a:r>
                        <a:rPr lang="en-GB" sz="1400" b="0" baseline="0">
                          <a:latin typeface="Comic Sans MS" panose="030F0702030302020204" pitchFamily="66" charset="0"/>
                        </a:rPr>
                        <a:t>April</a:t>
                      </a:r>
                    </a:p>
                    <a:p>
                      <a:pPr marL="285750" indent="-285750">
                        <a:buFont typeface="Arial" panose="020B0604020202020204" pitchFamily="34" charset="0"/>
                        <a:buChar char="•"/>
                      </a:pPr>
                      <a:r>
                        <a:rPr lang="en-GB" sz="1400" b="0" baseline="0">
                          <a:latin typeface="Comic Sans MS" panose="030F0702030302020204" pitchFamily="66" charset="0"/>
                        </a:rPr>
                        <a:t>May</a:t>
                      </a:r>
                    </a:p>
                    <a:p>
                      <a:pPr marL="285750" indent="-285750">
                        <a:buFont typeface="Arial" panose="020B0604020202020204" pitchFamily="34" charset="0"/>
                        <a:buChar char="•"/>
                      </a:pPr>
                      <a:endParaRPr lang="en-GB" sz="1400" b="0" baseline="0">
                        <a:latin typeface="Comic Sans MS" panose="030F0702030302020204" pitchFamily="66" charset="0"/>
                      </a:endParaRPr>
                    </a:p>
                    <a:p>
                      <a:pPr marL="285750" indent="-285750">
                        <a:buFont typeface="Arial" panose="020B0604020202020204" pitchFamily="34" charset="0"/>
                        <a:buChar char="•"/>
                      </a:pPr>
                      <a:endParaRPr lang="en-GB" sz="1400" b="0" baseline="0">
                        <a:latin typeface="Comic Sans MS" panose="030F0702030302020204" pitchFamily="66" charset="0"/>
                      </a:endParaRPr>
                    </a:p>
                    <a:p>
                      <a:pPr marL="285750" indent="-285750">
                        <a:buFont typeface="Arial" panose="020B0604020202020204" pitchFamily="34" charset="0"/>
                        <a:buChar char="•"/>
                      </a:pPr>
                      <a:endParaRPr lang="en-GB" sz="1400" b="0" baseline="0">
                        <a:latin typeface="Comic Sans MS" panose="030F0702030302020204" pitchFamily="66" charset="0"/>
                      </a:endParaRPr>
                    </a:p>
                    <a:p>
                      <a:pPr marL="285750" indent="-285750">
                        <a:buFont typeface="Arial" panose="020B0604020202020204" pitchFamily="34" charset="0"/>
                        <a:buChar char="•"/>
                      </a:pPr>
                      <a:r>
                        <a:rPr lang="en-GB" sz="1400" b="0" baseline="0">
                          <a:latin typeface="Comic Sans MS" panose="030F0702030302020204" pitchFamily="66" charset="0"/>
                        </a:rPr>
                        <a:t>June</a:t>
                      </a:r>
                    </a:p>
                    <a:p>
                      <a:pPr marL="285750" indent="-285750">
                        <a:buFont typeface="Arial" panose="020B0604020202020204" pitchFamily="34" charset="0"/>
                        <a:buChar char="•"/>
                      </a:pPr>
                      <a:r>
                        <a:rPr lang="en-GB" sz="1400" b="0" baseline="0">
                          <a:latin typeface="Comic Sans MS" panose="030F0702030302020204" pitchFamily="66" charset="0"/>
                        </a:rPr>
                        <a:t>July</a:t>
                      </a:r>
                    </a:p>
                    <a:p>
                      <a:pPr marL="285750" indent="-285750">
                        <a:buFont typeface="Arial" panose="020B0604020202020204" pitchFamily="34" charset="0"/>
                        <a:buChar char="•"/>
                      </a:pPr>
                      <a:r>
                        <a:rPr lang="en-GB" sz="1400" b="0" baseline="0">
                          <a:latin typeface="Comic Sans MS" panose="030F0702030302020204" pitchFamily="66" charset="0"/>
                        </a:rPr>
                        <a:t>August</a:t>
                      </a:r>
                    </a:p>
                    <a:p>
                      <a:pPr algn="ctr"/>
                      <a:endParaRPr lang="en-GB" sz="1400" b="1" baseline="0">
                        <a:latin typeface="Comic Sans MS" panose="030F0702030302020204" pitchFamily="66" charset="0"/>
                      </a:endParaRPr>
                    </a:p>
                    <a:p>
                      <a:pPr algn="ctr"/>
                      <a:endParaRPr lang="en-GB" sz="1400" b="1" baseline="0">
                        <a:latin typeface="Comic Sans MS" panose="030F0702030302020204" pitchFamily="66" charset="0"/>
                      </a:endParaRPr>
                    </a:p>
                    <a:p>
                      <a:pPr algn="ctr"/>
                      <a:r>
                        <a:rPr lang="en-GB" sz="1400" b="1" baseline="0">
                          <a:latin typeface="Comic Sans MS" panose="030F0702030302020204" pitchFamily="66" charset="0"/>
                        </a:rPr>
                        <a:t>Number of daylight </a:t>
                      </a:r>
                    </a:p>
                    <a:p>
                      <a:pPr algn="ctr"/>
                      <a:r>
                        <a:rPr lang="en-GB" sz="1400" b="1" baseline="0">
                          <a:latin typeface="Comic Sans MS" panose="030F0702030302020204" pitchFamily="66" charset="0"/>
                        </a:rPr>
                        <a:t>hours in spring and summer.</a:t>
                      </a:r>
                    </a:p>
                    <a:p>
                      <a:endParaRPr lang="en-GB" sz="1600" b="0" baseline="0">
                        <a:latin typeface="Comic Sans MS" panose="030F0702030302020204" pitchFamily="66" charset="0"/>
                      </a:endParaRPr>
                    </a:p>
                    <a:p>
                      <a:endParaRPr lang="en-GB" sz="1100" b="1" baseline="0">
                        <a:latin typeface="Comic Sans MS" panose="030F0702030302020204" pitchFamily="66" charset="0"/>
                      </a:endParaRPr>
                    </a:p>
                    <a:p>
                      <a:endParaRPr lang="en-GB" sz="1400" b="1" baseline="0">
                        <a:latin typeface="Comic Sans MS" panose="030F0702030302020204" pitchFamily="66" charset="0"/>
                      </a:endParaRPr>
                    </a:p>
                    <a:p>
                      <a:endParaRPr lang="en-GB" sz="1400" b="0" baseline="0">
                        <a:latin typeface="Comic Sans MS" panose="030F0702030302020204" pitchFamily="66" charset="0"/>
                      </a:endParaRPr>
                    </a:p>
                    <a:p>
                      <a:endParaRPr lang="en-GB" sz="1100" b="1" baseline="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85874"/>
                  </a:ext>
                </a:extLst>
              </a:tr>
            </a:tbl>
          </a:graphicData>
        </a:graphic>
      </p:graphicFrame>
      <p:graphicFrame>
        <p:nvGraphicFramePr>
          <p:cNvPr id="18" name="Table 17"/>
          <p:cNvGraphicFramePr>
            <a:graphicFrameLocks noGrp="1"/>
          </p:cNvGraphicFramePr>
          <p:nvPr/>
        </p:nvGraphicFramePr>
        <p:xfrm>
          <a:off x="4566130" y="838961"/>
          <a:ext cx="2321959" cy="1081067"/>
        </p:xfrm>
        <a:graphic>
          <a:graphicData uri="http://schemas.openxmlformats.org/drawingml/2006/table">
            <a:tbl>
              <a:tblPr firstRow="1" bandRow="1">
                <a:tableStyleId>{5C22544A-7EE6-4342-B048-85BDC9FD1C3A}</a:tableStyleId>
              </a:tblPr>
              <a:tblGrid>
                <a:gridCol w="2321959">
                  <a:extLst>
                    <a:ext uri="{9D8B030D-6E8A-4147-A177-3AD203B41FA5}">
                      <a16:colId xmlns:a16="http://schemas.microsoft.com/office/drawing/2014/main" val="20000"/>
                    </a:ext>
                  </a:extLst>
                </a:gridCol>
              </a:tblGrid>
              <a:tr h="235051">
                <a:tc>
                  <a:txBody>
                    <a:bodyPr/>
                    <a:lstStyle/>
                    <a:p>
                      <a:pPr algn="ctr"/>
                      <a:r>
                        <a:rPr lang="en-GB" sz="1400"/>
                        <a:t>I already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6267">
                <a:tc>
                  <a:txBody>
                    <a:bodyPr/>
                    <a:lstStyle/>
                    <a:p>
                      <a:pPr marL="0" indent="0">
                        <a:buNone/>
                      </a:pPr>
                      <a:r>
                        <a:rPr lang="en-GB" sz="1400">
                          <a:latin typeface="Comic Sans MS" panose="030F0702030302020204" pitchFamily="66" charset="0"/>
                        </a:rPr>
                        <a:t>There</a:t>
                      </a:r>
                      <a:r>
                        <a:rPr lang="en-GB" sz="1400" baseline="0">
                          <a:latin typeface="Comic Sans MS" panose="030F0702030302020204" pitchFamily="66" charset="0"/>
                        </a:rPr>
                        <a:t> are things in my environment which change through the year.</a:t>
                      </a:r>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4566130" y="2213410"/>
          <a:ext cx="2321959" cy="2356939"/>
        </p:xfrm>
        <a:graphic>
          <a:graphicData uri="http://schemas.openxmlformats.org/drawingml/2006/table">
            <a:tbl>
              <a:tblPr firstRow="1" bandRow="1">
                <a:tableStyleId>{5C22544A-7EE6-4342-B048-85BDC9FD1C3A}</a:tableStyleId>
              </a:tblPr>
              <a:tblGrid>
                <a:gridCol w="2321959">
                  <a:extLst>
                    <a:ext uri="{9D8B030D-6E8A-4147-A177-3AD203B41FA5}">
                      <a16:colId xmlns:a16="http://schemas.microsoft.com/office/drawing/2014/main" val="20000"/>
                    </a:ext>
                  </a:extLst>
                </a:gridCol>
              </a:tblGrid>
              <a:tr h="270018">
                <a:tc>
                  <a:txBody>
                    <a:bodyPr/>
                    <a:lstStyle/>
                    <a:p>
                      <a:pPr algn="ctr"/>
                      <a:r>
                        <a:rPr lang="en-GB" sz="1400"/>
                        <a:t>I</a:t>
                      </a:r>
                      <a:r>
                        <a:rPr lang="en-GB" sz="1400" baseline="0"/>
                        <a:t> need to</a:t>
                      </a:r>
                      <a:r>
                        <a:rPr lang="en-GB" sz="1400"/>
                        <a:t>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2139">
                <a:tc>
                  <a:txBody>
                    <a:bodyPr/>
                    <a:lstStyle/>
                    <a:p>
                      <a:pPr marL="0" lvl="0" indent="0">
                        <a:buNone/>
                      </a:pPr>
                      <a:r>
                        <a:rPr lang="en-GB" sz="1400" kern="1200">
                          <a:solidFill>
                            <a:schemeClr val="dk1"/>
                          </a:solidFill>
                          <a:effectLst/>
                          <a:latin typeface="Comic Sans MS" panose="030F0702030302020204" pitchFamily="66" charset="0"/>
                          <a:ea typeface="+mn-ea"/>
                          <a:cs typeface="+mn-cs"/>
                        </a:rPr>
                        <a:t>I need</a:t>
                      </a:r>
                      <a:r>
                        <a:rPr lang="en-GB" sz="1400" kern="1200" baseline="0">
                          <a:solidFill>
                            <a:schemeClr val="dk1"/>
                          </a:solidFill>
                          <a:effectLst/>
                          <a:latin typeface="Comic Sans MS" panose="030F0702030302020204" pitchFamily="66" charset="0"/>
                          <a:ea typeface="+mn-ea"/>
                          <a:cs typeface="+mn-cs"/>
                        </a:rPr>
                        <a:t> to be able to o</a:t>
                      </a:r>
                      <a:r>
                        <a:rPr lang="en-GB" sz="1400" kern="1200">
                          <a:solidFill>
                            <a:schemeClr val="dk1"/>
                          </a:solidFill>
                          <a:effectLst/>
                          <a:latin typeface="Comic Sans MS" panose="030F0702030302020204" pitchFamily="66" charset="0"/>
                          <a:ea typeface="+mn-ea"/>
                          <a:cs typeface="+mn-cs"/>
                        </a:rPr>
                        <a:t>bserve changes across the four seasons.</a:t>
                      </a:r>
                    </a:p>
                    <a:p>
                      <a:pPr marL="285750" lvl="0" indent="-285750">
                        <a:buFont typeface="Arial" panose="020B0604020202020204" pitchFamily="34" charset="0"/>
                        <a:buChar char="•"/>
                      </a:pPr>
                      <a:endParaRPr lang="en-GB" sz="1400" kern="1200">
                        <a:solidFill>
                          <a:schemeClr val="dk1"/>
                        </a:solidFill>
                        <a:effectLst/>
                        <a:latin typeface="Comic Sans MS" panose="030F0702030302020204" pitchFamily="66" charset="0"/>
                        <a:ea typeface="+mn-ea"/>
                        <a:cs typeface="+mn-cs"/>
                      </a:endParaRPr>
                    </a:p>
                    <a:p>
                      <a:pPr marL="0" indent="0">
                        <a:buNone/>
                      </a:pPr>
                      <a:r>
                        <a:rPr lang="en-GB" sz="1400" kern="1200">
                          <a:solidFill>
                            <a:schemeClr val="dk1"/>
                          </a:solidFill>
                          <a:effectLst/>
                          <a:latin typeface="Comic Sans MS" panose="030F0702030302020204" pitchFamily="66" charset="0"/>
                          <a:ea typeface="+mn-ea"/>
                          <a:cs typeface="+mn-cs"/>
                        </a:rPr>
                        <a:t>I</a:t>
                      </a:r>
                      <a:r>
                        <a:rPr lang="en-GB" sz="1400" kern="1200" baseline="0">
                          <a:solidFill>
                            <a:schemeClr val="dk1"/>
                          </a:solidFill>
                          <a:effectLst/>
                          <a:latin typeface="Comic Sans MS" panose="030F0702030302020204" pitchFamily="66" charset="0"/>
                          <a:ea typeface="+mn-ea"/>
                          <a:cs typeface="+mn-cs"/>
                        </a:rPr>
                        <a:t> need to o</a:t>
                      </a:r>
                      <a:r>
                        <a:rPr lang="en-GB" sz="1400" kern="1200">
                          <a:solidFill>
                            <a:schemeClr val="dk1"/>
                          </a:solidFill>
                          <a:effectLst/>
                          <a:latin typeface="Comic Sans MS" panose="030F0702030302020204" pitchFamily="66" charset="0"/>
                          <a:ea typeface="+mn-ea"/>
                          <a:cs typeface="+mn-cs"/>
                        </a:rPr>
                        <a:t>bserve and describe how</a:t>
                      </a:r>
                      <a:r>
                        <a:rPr lang="en-GB" sz="1400" kern="1200" baseline="0">
                          <a:solidFill>
                            <a:schemeClr val="dk1"/>
                          </a:solidFill>
                          <a:effectLst/>
                          <a:latin typeface="Comic Sans MS" panose="030F0702030302020204" pitchFamily="66" charset="0"/>
                          <a:ea typeface="+mn-ea"/>
                          <a:cs typeface="+mn-cs"/>
                        </a:rPr>
                        <a:t> the weather and the amount of daylight changes in each season.</a:t>
                      </a:r>
                      <a:endParaRPr lang="en-GB" sz="1400" baseline="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4566130" y="5051147"/>
          <a:ext cx="2321959" cy="1676400"/>
        </p:xfrm>
        <a:graphic>
          <a:graphicData uri="http://schemas.openxmlformats.org/drawingml/2006/table">
            <a:tbl>
              <a:tblPr firstRow="1" bandRow="1">
                <a:tableStyleId>{5C22544A-7EE6-4342-B048-85BDC9FD1C3A}</a:tableStyleId>
              </a:tblPr>
              <a:tblGrid>
                <a:gridCol w="2321959">
                  <a:extLst>
                    <a:ext uri="{9D8B030D-6E8A-4147-A177-3AD203B41FA5}">
                      <a16:colId xmlns:a16="http://schemas.microsoft.com/office/drawing/2014/main" val="20000"/>
                    </a:ext>
                  </a:extLst>
                </a:gridCol>
              </a:tblGrid>
              <a:tr h="303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a:t>Links</a:t>
                      </a:r>
                      <a:r>
                        <a:rPr lang="en-GB" sz="1400" baseline="0"/>
                        <a:t> with the world around us</a:t>
                      </a:r>
                      <a:r>
                        <a:rPr lang="en-GB" sz="14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1950">
                <a:tc>
                  <a:txBody>
                    <a:bodyPr/>
                    <a:lstStyle/>
                    <a:p>
                      <a:pPr algn="ctr"/>
                      <a:r>
                        <a:rPr lang="en-GB" sz="1400">
                          <a:latin typeface="Comic Sans MS" panose="030F0702030302020204" pitchFamily="66" charset="0"/>
                        </a:rPr>
                        <a:t>This will help me to know</a:t>
                      </a:r>
                      <a:r>
                        <a:rPr lang="en-GB" sz="1400" baseline="0">
                          <a:latin typeface="Comic Sans MS" panose="030F0702030302020204" pitchFamily="66" charset="0"/>
                        </a:rPr>
                        <a:t> what clothes to wear and what activities I can enjoy outside in each season.</a:t>
                      </a:r>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1666724" y="837160"/>
          <a:ext cx="2792044" cy="5883331"/>
        </p:xfrm>
        <a:graphic>
          <a:graphicData uri="http://schemas.openxmlformats.org/drawingml/2006/table">
            <a:tbl>
              <a:tblPr firstRow="1" bandRow="1">
                <a:tableStyleId>{5C22544A-7EE6-4342-B048-85BDC9FD1C3A}</a:tableStyleId>
              </a:tblPr>
              <a:tblGrid>
                <a:gridCol w="2792044">
                  <a:extLst>
                    <a:ext uri="{9D8B030D-6E8A-4147-A177-3AD203B41FA5}">
                      <a16:colId xmlns:a16="http://schemas.microsoft.com/office/drawing/2014/main" val="623237537"/>
                    </a:ext>
                  </a:extLst>
                </a:gridCol>
              </a:tblGrid>
              <a:tr h="295912">
                <a:tc>
                  <a:txBody>
                    <a:bodyPr/>
                    <a:lstStyle/>
                    <a:p>
                      <a:pPr algn="ctr"/>
                      <a:r>
                        <a:rPr lang="en-GB" sz="1400"/>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75701"/>
                  </a:ext>
                </a:extLst>
              </a:tr>
              <a:tr h="5578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seasons: </a:t>
                      </a:r>
                      <a:r>
                        <a:rPr lang="en-GB" sz="1400">
                          <a:latin typeface="Comic Sans MS" panose="030F0702030302020204" pitchFamily="66" charset="0"/>
                        </a:rPr>
                        <a:t>The 4 seasons </a:t>
                      </a:r>
                      <a:r>
                        <a:rPr lang="en-GB" sz="1400" baseline="0">
                          <a:latin typeface="Comic Sans MS" panose="030F0702030302020204" pitchFamily="66" charset="0"/>
                        </a:rPr>
                        <a:t>are autumn, winter, spring and summer.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spring : </a:t>
                      </a:r>
                      <a:r>
                        <a:rPr lang="en-GB" sz="1400">
                          <a:latin typeface="Comic Sans MS" panose="030F0702030302020204" pitchFamily="66" charset="0"/>
                        </a:rPr>
                        <a:t>The weather starts to get warmer</a:t>
                      </a:r>
                      <a:r>
                        <a:rPr lang="en-GB" sz="1400" baseline="0">
                          <a:latin typeface="Comic Sans MS" panose="030F0702030302020204" pitchFamily="66" charset="0"/>
                        </a:rPr>
                        <a:t> and plants start to grow. Baby animals can be seen.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summer</a:t>
                      </a:r>
                      <a:r>
                        <a:rPr lang="en-GB" sz="1400">
                          <a:latin typeface="Comic Sans MS" panose="030F0702030302020204" pitchFamily="66" charset="0"/>
                        </a:rPr>
                        <a:t>: The weather is hot. There are lots of flowers, bees, butterflies and birds. Tree branches</a:t>
                      </a:r>
                      <a:r>
                        <a:rPr lang="en-GB" sz="1400" baseline="0">
                          <a:latin typeface="Comic Sans MS" panose="030F0702030302020204" pitchFamily="66" charset="0"/>
                        </a:rPr>
                        <a:t> </a:t>
                      </a:r>
                      <a:r>
                        <a:rPr lang="en-GB" sz="1400">
                          <a:latin typeface="Comic Sans MS" panose="030F0702030302020204" pitchFamily="66" charset="0"/>
                        </a:rPr>
                        <a:t>are covered in leaves.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environment: </a:t>
                      </a:r>
                      <a:r>
                        <a:rPr lang="en-GB" sz="1400" b="0">
                          <a:latin typeface="Comic Sans MS" panose="030F0702030302020204" pitchFamily="66" charset="0"/>
                        </a:rPr>
                        <a:t>The place where you live</a:t>
                      </a:r>
                      <a:r>
                        <a:rPr lang="en-GB" sz="1400" b="1">
                          <a:latin typeface="Comic Sans MS" panose="030F0702030302020204" pitchFamily="66"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weather: </a:t>
                      </a:r>
                      <a:r>
                        <a:rPr lang="en-GB" sz="1400">
                          <a:latin typeface="Comic Sans MS" panose="030F0702030302020204" pitchFamily="66" charset="0"/>
                        </a:rPr>
                        <a:t>The weather includes the temperature outside</a:t>
                      </a:r>
                      <a:r>
                        <a:rPr lang="en-GB" sz="1400" baseline="0">
                          <a:latin typeface="Comic Sans MS" panose="030F0702030302020204" pitchFamily="66" charset="0"/>
                        </a:rPr>
                        <a:t> as well as </a:t>
                      </a:r>
                      <a:r>
                        <a:rPr lang="en-GB" sz="1400" b="0" baseline="0">
                          <a:latin typeface="Comic Sans MS" panose="030F0702030302020204" pitchFamily="66" charset="0"/>
                        </a:rPr>
                        <a:t>wind, sun, rain, hail and snow.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thermometer: </a:t>
                      </a:r>
                      <a:r>
                        <a:rPr lang="en-GB" sz="1400">
                          <a:latin typeface="Comic Sans MS" panose="030F0702030302020204" pitchFamily="66" charset="0"/>
                        </a:rPr>
                        <a:t>A device used for measuring temperature.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latin typeface="Comic Sans MS" panose="030F0702030302020204" pitchFamily="66" charset="0"/>
                        </a:rPr>
                        <a:t>temperature: </a:t>
                      </a:r>
                      <a:r>
                        <a:rPr lang="en-GB" sz="1400">
                          <a:latin typeface="Comic Sans MS" panose="030F0702030302020204" pitchFamily="66" charset="0"/>
                        </a:rPr>
                        <a:t>How hot or cold a place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9146479"/>
                  </a:ext>
                </a:extLst>
              </a:tr>
            </a:tbl>
          </a:graphicData>
        </a:graphic>
      </p:graphicFrame>
      <p:pic>
        <p:nvPicPr>
          <p:cNvPr id="8" name="Picture 7"/>
          <p:cNvPicPr>
            <a:picLocks noChangeAspect="1"/>
          </p:cNvPicPr>
          <p:nvPr/>
        </p:nvPicPr>
        <p:blipFill>
          <a:blip r:embed="rId3"/>
          <a:stretch>
            <a:fillRect/>
          </a:stretch>
        </p:blipFill>
        <p:spPr>
          <a:xfrm>
            <a:off x="7106651" y="4216253"/>
            <a:ext cx="3354578" cy="730553"/>
          </a:xfrm>
          <a:prstGeom prst="rect">
            <a:avLst/>
          </a:prstGeom>
        </p:spPr>
      </p:pic>
      <p:pic>
        <p:nvPicPr>
          <p:cNvPr id="9" name="Picture 8"/>
          <p:cNvPicPr>
            <a:picLocks noChangeAspect="1"/>
          </p:cNvPicPr>
          <p:nvPr/>
        </p:nvPicPr>
        <p:blipFill>
          <a:blip r:embed="rId4"/>
          <a:stretch>
            <a:fillRect/>
          </a:stretch>
        </p:blipFill>
        <p:spPr>
          <a:xfrm>
            <a:off x="8215170" y="1155643"/>
            <a:ext cx="1478812" cy="1192711"/>
          </a:xfrm>
          <a:prstGeom prst="rect">
            <a:avLst/>
          </a:prstGeom>
        </p:spPr>
      </p:pic>
      <p:pic>
        <p:nvPicPr>
          <p:cNvPr id="10" name="Picture 9"/>
          <p:cNvPicPr>
            <a:picLocks noChangeAspect="1"/>
          </p:cNvPicPr>
          <p:nvPr/>
        </p:nvPicPr>
        <p:blipFill>
          <a:blip r:embed="rId5"/>
          <a:stretch>
            <a:fillRect/>
          </a:stretch>
        </p:blipFill>
        <p:spPr>
          <a:xfrm>
            <a:off x="8215170" y="2446904"/>
            <a:ext cx="1478812" cy="1196595"/>
          </a:xfrm>
          <a:prstGeom prst="rect">
            <a:avLst/>
          </a:prstGeom>
        </p:spPr>
      </p:pic>
      <p:pic>
        <p:nvPicPr>
          <p:cNvPr id="11" name="Picture 10"/>
          <p:cNvPicPr>
            <a:picLocks noChangeAspect="1"/>
          </p:cNvPicPr>
          <p:nvPr/>
        </p:nvPicPr>
        <p:blipFill>
          <a:blip r:embed="rId6"/>
          <a:stretch>
            <a:fillRect/>
          </a:stretch>
        </p:blipFill>
        <p:spPr>
          <a:xfrm>
            <a:off x="9507602" y="5975801"/>
            <a:ext cx="778836" cy="736865"/>
          </a:xfrm>
          <a:prstGeom prst="rect">
            <a:avLst/>
          </a:prstGeom>
        </p:spPr>
      </p:pic>
      <p:pic>
        <p:nvPicPr>
          <p:cNvPr id="12" name="Picture 11"/>
          <p:cNvPicPr>
            <a:picLocks noChangeAspect="1"/>
          </p:cNvPicPr>
          <p:nvPr/>
        </p:nvPicPr>
        <p:blipFill>
          <a:blip r:embed="rId7"/>
          <a:stretch>
            <a:fillRect/>
          </a:stretch>
        </p:blipFill>
        <p:spPr>
          <a:xfrm>
            <a:off x="9511613" y="4992321"/>
            <a:ext cx="748204" cy="930459"/>
          </a:xfrm>
          <a:prstGeom prst="rect">
            <a:avLst/>
          </a:prstGeom>
        </p:spPr>
      </p:pic>
      <p:sp>
        <p:nvSpPr>
          <p:cNvPr id="13" name="TextBox 12"/>
          <p:cNvSpPr txBox="1"/>
          <p:nvPr/>
        </p:nvSpPr>
        <p:spPr>
          <a:xfrm>
            <a:off x="7170506" y="4949137"/>
            <a:ext cx="2309870" cy="1815882"/>
          </a:xfrm>
          <a:prstGeom prst="rect">
            <a:avLst/>
          </a:prstGeom>
          <a:noFill/>
        </p:spPr>
        <p:txBody>
          <a:bodyPr wrap="square" lIns="91440" tIns="45720" rIns="91440" bIns="45720" rtlCol="0" anchor="t">
            <a:spAutoFit/>
          </a:bodyPr>
          <a:lstStyle/>
          <a:p>
            <a:pPr algn="ctr"/>
            <a:r>
              <a:rPr lang="en-GB" sz="1400">
                <a:latin typeface="Comic Sans MS" panose="030F0702030302020204" pitchFamily="66" charset="0"/>
              </a:rPr>
              <a:t>In the spring the temperature </a:t>
            </a:r>
          </a:p>
          <a:p>
            <a:pPr algn="ctr"/>
            <a:r>
              <a:rPr lang="en-GB" sz="1400">
                <a:latin typeface="Comic Sans MS" panose="030F0702030302020204" pitchFamily="66" charset="0"/>
              </a:rPr>
              <a:t>starts to get warmer but it can still be rainy.</a:t>
            </a:r>
          </a:p>
          <a:p>
            <a:pPr algn="ctr"/>
            <a:endParaRPr lang="en-GB" sz="1000">
              <a:latin typeface="Comic Sans MS" panose="030F0702030302020204" pitchFamily="66" charset="0"/>
            </a:endParaRPr>
          </a:p>
          <a:p>
            <a:pPr algn="ctr"/>
            <a:r>
              <a:rPr lang="en-GB" sz="1400">
                <a:latin typeface="Comic Sans MS"/>
              </a:rPr>
              <a:t>In the summer the sun is much hotter. This is the warmest season.</a:t>
            </a:r>
          </a:p>
        </p:txBody>
      </p:sp>
      <p:pic>
        <p:nvPicPr>
          <p:cNvPr id="20" name="Picture 19"/>
          <p:cNvPicPr>
            <a:picLocks noChangeAspect="1"/>
          </p:cNvPicPr>
          <p:nvPr/>
        </p:nvPicPr>
        <p:blipFill>
          <a:blip r:embed="rId8"/>
          <a:stretch>
            <a:fillRect/>
          </a:stretch>
        </p:blipFill>
        <p:spPr>
          <a:xfrm>
            <a:off x="1721323" y="126092"/>
            <a:ext cx="1561004" cy="575550"/>
          </a:xfrm>
          <a:prstGeom prst="rect">
            <a:avLst/>
          </a:prstGeom>
        </p:spPr>
      </p:pic>
      <p:pic>
        <p:nvPicPr>
          <p:cNvPr id="21" name="Picture 20"/>
          <p:cNvPicPr>
            <a:picLocks noChangeAspect="1"/>
          </p:cNvPicPr>
          <p:nvPr/>
        </p:nvPicPr>
        <p:blipFill>
          <a:blip r:embed="rId8"/>
          <a:stretch>
            <a:fillRect/>
          </a:stretch>
        </p:blipFill>
        <p:spPr>
          <a:xfrm>
            <a:off x="8914371" y="119545"/>
            <a:ext cx="1561004" cy="575550"/>
          </a:xfrm>
          <a:prstGeom prst="rect">
            <a:avLst/>
          </a:prstGeom>
        </p:spPr>
      </p:pic>
    </p:spTree>
    <p:extLst>
      <p:ext uri="{BB962C8B-B14F-4D97-AF65-F5344CB8AC3E}">
        <p14:creationId xmlns:p14="http://schemas.microsoft.com/office/powerpoint/2010/main" val="227713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645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800"/>
          </a:p>
        </p:txBody>
      </p:sp>
      <p:sp>
        <p:nvSpPr>
          <p:cNvPr id="5" name="Rectangle 4"/>
          <p:cNvSpPr>
            <a:spLocks noChangeArrowheads="1"/>
          </p:cNvSpPr>
          <p:nvPr/>
        </p:nvSpPr>
        <p:spPr bwMode="auto">
          <a:xfrm>
            <a:off x="152400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800"/>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4348163" algn="r"/>
                <a:tab pos="4432300" algn="ctr"/>
                <a:tab pos="5730875" algn="r"/>
              </a:tabLst>
            </a:pPr>
            <a:r>
              <a:rPr lang="en-GB" altLang="en-US" sz="1800" b="1">
                <a:solidFill>
                  <a:srgbClr val="FFFFFF"/>
                </a:solidFill>
                <a:latin typeface="Calibri" pitchFamily="34" charset="0"/>
                <a:ea typeface="Calibri" pitchFamily="34" charset="0"/>
                <a:cs typeface="Times New Roman" pitchFamily="18" charset="0"/>
              </a:rPr>
              <a:t>Year 1 Science </a:t>
            </a:r>
            <a:r>
              <a:rPr kumimoji="0" lang="en-GB" altLang="en-US" sz="1800" b="1" i="0" u="none" strike="noStrike" cap="none" normalizeH="0" baseline="0">
                <a:ln>
                  <a:noFill/>
                </a:ln>
                <a:solidFill>
                  <a:srgbClr val="FFFFFF"/>
                </a:solidFill>
                <a:effectLst/>
                <a:latin typeface="Calibri" pitchFamily="34" charset="0"/>
                <a:ea typeface="Calibri" pitchFamily="34" charset="0"/>
                <a:cs typeface="Times New Roman" pitchFamily="18" charset="0"/>
              </a:rPr>
              <a:t>Knowledge Organiser</a:t>
            </a:r>
          </a:p>
          <a:p>
            <a:pPr marL="0" marR="0" lvl="0" indent="0" algn="ctr" defTabSz="914400" rtl="0" eaLnBrk="1" fontAlgn="base" latinLnBrk="0" hangingPunct="1">
              <a:lnSpc>
                <a:spcPct val="100000"/>
              </a:lnSpc>
              <a:spcBef>
                <a:spcPct val="0"/>
              </a:spcBef>
              <a:spcAft>
                <a:spcPct val="0"/>
              </a:spcAft>
              <a:buClrTx/>
              <a:buSzTx/>
              <a:buFontTx/>
              <a:buNone/>
              <a:tabLst>
                <a:tab pos="2865438" algn="ctr"/>
                <a:tab pos="4348163" algn="r"/>
                <a:tab pos="4432300" algn="ctr"/>
                <a:tab pos="5730875" algn="r"/>
              </a:tabLst>
            </a:pPr>
            <a:r>
              <a:rPr lang="en-GB" altLang="en-US" sz="1800" b="1">
                <a:solidFill>
                  <a:srgbClr val="FFFFFF"/>
                </a:solidFill>
                <a:latin typeface="Calibri" pitchFamily="34" charset="0"/>
                <a:ea typeface="Calibri" pitchFamily="34" charset="0"/>
                <a:cs typeface="Times New Roman" pitchFamily="18" charset="0"/>
              </a:rPr>
              <a:t>Animals, including humans</a:t>
            </a:r>
            <a:endParaRPr kumimoji="0" lang="en-GB" altLang="en-US" sz="18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pic>
        <p:nvPicPr>
          <p:cNvPr id="19" name="Picture 18" descr="https://swallowdaleschool.co.uk/wp-content/themes/madebycoda-swallowdale/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091" y="114885"/>
            <a:ext cx="603510" cy="534114"/>
          </a:xfrm>
          <a:prstGeom prst="rect">
            <a:avLst/>
          </a:prstGeom>
          <a:noFill/>
          <a:ln>
            <a:noFill/>
          </a:ln>
        </p:spPr>
      </p:pic>
      <p:graphicFrame>
        <p:nvGraphicFramePr>
          <p:cNvPr id="3" name="Table 2"/>
          <p:cNvGraphicFramePr>
            <a:graphicFrameLocks noGrp="1"/>
          </p:cNvGraphicFramePr>
          <p:nvPr/>
        </p:nvGraphicFramePr>
        <p:xfrm>
          <a:off x="7546296" y="824254"/>
          <a:ext cx="2972108" cy="5896236"/>
        </p:xfrm>
        <a:graphic>
          <a:graphicData uri="http://schemas.openxmlformats.org/drawingml/2006/table">
            <a:tbl>
              <a:tblPr firstRow="1" bandRow="1">
                <a:tableStyleId>{5C22544A-7EE6-4342-B048-85BDC9FD1C3A}</a:tableStyleId>
              </a:tblPr>
              <a:tblGrid>
                <a:gridCol w="2972108">
                  <a:extLst>
                    <a:ext uri="{9D8B030D-6E8A-4147-A177-3AD203B41FA5}">
                      <a16:colId xmlns:a16="http://schemas.microsoft.com/office/drawing/2014/main" val="1764557416"/>
                    </a:ext>
                  </a:extLst>
                </a:gridCol>
              </a:tblGrid>
              <a:tr h="306810">
                <a:tc>
                  <a:txBody>
                    <a:bodyPr/>
                    <a:lstStyle/>
                    <a:p>
                      <a:pPr algn="ctr"/>
                      <a:r>
                        <a:rPr lang="en-GB" sz="1400"/>
                        <a:t>Key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776968"/>
                  </a:ext>
                </a:extLst>
              </a:tr>
              <a:tr h="5589426">
                <a:tc>
                  <a:txBody>
                    <a:bodyPr/>
                    <a:lstStyle/>
                    <a:p>
                      <a:endParaRPr lang="en-GB" sz="1100" b="1">
                        <a:latin typeface="Comic Sans MS" panose="030F0702030302020204" pitchFamily="66" charset="0"/>
                      </a:endParaRPr>
                    </a:p>
                    <a:p>
                      <a:r>
                        <a:rPr lang="en-GB" sz="1100" b="1">
                          <a:latin typeface="Comic Sans MS" panose="030F0702030302020204" pitchFamily="66" charset="0"/>
                        </a:rPr>
                        <a:t>mammals</a:t>
                      </a:r>
                    </a:p>
                    <a:p>
                      <a:endParaRPr lang="en-GB" sz="1100" b="1">
                        <a:latin typeface="Comic Sans MS" panose="030F0702030302020204" pitchFamily="66" charset="0"/>
                      </a:endParaRPr>
                    </a:p>
                    <a:p>
                      <a:endParaRPr lang="en-GB" sz="1100" b="1">
                        <a:latin typeface="Comic Sans MS" panose="030F0702030302020204" pitchFamily="66" charset="0"/>
                      </a:endParaRPr>
                    </a:p>
                    <a:p>
                      <a:r>
                        <a:rPr lang="en-GB" sz="1100" b="1">
                          <a:latin typeface="Comic Sans MS" panose="030F0702030302020204" pitchFamily="66" charset="0"/>
                        </a:rPr>
                        <a:t>amphibian  </a:t>
                      </a:r>
                    </a:p>
                    <a:p>
                      <a:endParaRPr lang="en-GB" sz="1100" b="1">
                        <a:latin typeface="Comic Sans MS" panose="030F0702030302020204" pitchFamily="66" charset="0"/>
                      </a:endParaRPr>
                    </a:p>
                    <a:p>
                      <a:endParaRPr lang="en-GB" sz="1100" b="1">
                        <a:latin typeface="Comic Sans MS" panose="030F0702030302020204" pitchFamily="66" charset="0"/>
                      </a:endParaRPr>
                    </a:p>
                    <a:p>
                      <a:r>
                        <a:rPr lang="en-GB" sz="1100" b="1">
                          <a:latin typeface="Comic Sans MS" panose="030F0702030302020204" pitchFamily="66" charset="0"/>
                        </a:rPr>
                        <a:t>reptile  </a:t>
                      </a:r>
                    </a:p>
                    <a:p>
                      <a:endParaRPr lang="en-GB" sz="1100" b="1">
                        <a:latin typeface="Comic Sans MS" panose="030F0702030302020204" pitchFamily="66" charset="0"/>
                      </a:endParaRPr>
                    </a:p>
                    <a:p>
                      <a:endParaRPr lang="en-GB" sz="1100" b="1">
                        <a:latin typeface="Comic Sans MS" panose="030F0702030302020204" pitchFamily="66" charset="0"/>
                      </a:endParaRPr>
                    </a:p>
                    <a:p>
                      <a:r>
                        <a:rPr lang="en-GB" sz="1100" b="1">
                          <a:latin typeface="Comic Sans MS" panose="030F0702030302020204" pitchFamily="66" charset="0"/>
                        </a:rPr>
                        <a:t>fish</a:t>
                      </a:r>
                    </a:p>
                    <a:p>
                      <a:endParaRPr lang="en-GB" sz="1100" b="1">
                        <a:latin typeface="Comic Sans MS" panose="030F0702030302020204" pitchFamily="66" charset="0"/>
                      </a:endParaRPr>
                    </a:p>
                    <a:p>
                      <a:endParaRPr lang="en-GB" sz="1100" b="1">
                        <a:latin typeface="Comic Sans MS" panose="030F0702030302020204" pitchFamily="66" charset="0"/>
                      </a:endParaRPr>
                    </a:p>
                    <a:p>
                      <a:r>
                        <a:rPr lang="en-GB" sz="1100" b="1">
                          <a:latin typeface="Comic Sans MS" panose="030F0702030302020204" pitchFamily="66" charset="0"/>
                        </a:rPr>
                        <a:t>bird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85874"/>
                  </a:ext>
                </a:extLst>
              </a:tr>
            </a:tbl>
          </a:graphicData>
        </a:graphic>
      </p:graphicFrame>
      <p:graphicFrame>
        <p:nvGraphicFramePr>
          <p:cNvPr id="18" name="Table 17"/>
          <p:cNvGraphicFramePr>
            <a:graphicFrameLocks noGrp="1"/>
          </p:cNvGraphicFramePr>
          <p:nvPr/>
        </p:nvGraphicFramePr>
        <p:xfrm>
          <a:off x="4871864" y="832337"/>
          <a:ext cx="2570702" cy="1249680"/>
        </p:xfrm>
        <a:graphic>
          <a:graphicData uri="http://schemas.openxmlformats.org/drawingml/2006/table">
            <a:tbl>
              <a:tblPr firstRow="1" bandRow="1">
                <a:tableStyleId>{5C22544A-7EE6-4342-B048-85BDC9FD1C3A}</a:tableStyleId>
              </a:tblPr>
              <a:tblGrid>
                <a:gridCol w="2570702">
                  <a:extLst>
                    <a:ext uri="{9D8B030D-6E8A-4147-A177-3AD203B41FA5}">
                      <a16:colId xmlns:a16="http://schemas.microsoft.com/office/drawing/2014/main" val="20000"/>
                    </a:ext>
                  </a:extLst>
                </a:gridCol>
              </a:tblGrid>
              <a:tr h="220898">
                <a:tc>
                  <a:txBody>
                    <a:bodyPr/>
                    <a:lstStyle/>
                    <a:p>
                      <a:pPr algn="ctr"/>
                      <a:r>
                        <a:rPr lang="en-GB" sz="1400"/>
                        <a:t>I already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0603">
                <a:tc>
                  <a:txBody>
                    <a:bodyPr/>
                    <a:lstStyle/>
                    <a:p>
                      <a:pPr marL="285750" indent="-285750">
                        <a:buFont typeface="Arial" panose="020B0604020202020204" pitchFamily="34" charset="0"/>
                        <a:buChar char="•"/>
                      </a:pPr>
                      <a:r>
                        <a:rPr lang="en-GB" sz="1250">
                          <a:latin typeface="Comic Sans MS" panose="030F0702030302020204" pitchFamily="66" charset="0"/>
                        </a:rPr>
                        <a:t>Animals</a:t>
                      </a:r>
                      <a:r>
                        <a:rPr lang="en-GB" sz="1250" baseline="0">
                          <a:latin typeface="Comic Sans MS" panose="030F0702030302020204" pitchFamily="66" charset="0"/>
                        </a:rPr>
                        <a:t> change as they grow. </a:t>
                      </a:r>
                    </a:p>
                    <a:p>
                      <a:pPr marL="285750" indent="-285750">
                        <a:buFont typeface="Arial" panose="020B0604020202020204" pitchFamily="34" charset="0"/>
                        <a:buChar char="•"/>
                      </a:pPr>
                      <a:endParaRPr lang="en-GB" sz="600" baseline="0">
                        <a:latin typeface="Comic Sans MS" panose="030F0702030302020204" pitchFamily="66" charset="0"/>
                      </a:endParaRPr>
                    </a:p>
                    <a:p>
                      <a:pPr marL="285750" indent="-285750">
                        <a:buFont typeface="Arial" panose="020B0604020202020204" pitchFamily="34" charset="0"/>
                        <a:buChar char="•"/>
                      </a:pPr>
                      <a:r>
                        <a:rPr lang="en-GB" sz="1250" baseline="0">
                          <a:latin typeface="Comic Sans MS" panose="030F0702030302020204" pitchFamily="66" charset="0"/>
                        </a:rPr>
                        <a:t>All animals look and act differently.</a:t>
                      </a:r>
                      <a:endParaRPr lang="en-GB" sz="125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4" name="Picture 13" descr="https://swallowdaleschool.co.uk/wp-content/themes/madebycoda-swallowdale/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7" y="132486"/>
            <a:ext cx="576064" cy="516513"/>
          </a:xfrm>
          <a:prstGeom prst="rect">
            <a:avLst/>
          </a:prstGeom>
          <a:noFill/>
          <a:ln>
            <a:noFill/>
          </a:ln>
        </p:spPr>
      </p:pic>
      <p:graphicFrame>
        <p:nvGraphicFramePr>
          <p:cNvPr id="16" name="Table 15"/>
          <p:cNvGraphicFramePr>
            <a:graphicFrameLocks noGrp="1"/>
          </p:cNvGraphicFramePr>
          <p:nvPr/>
        </p:nvGraphicFramePr>
        <p:xfrm>
          <a:off x="4871864" y="2154666"/>
          <a:ext cx="2564165" cy="3287170"/>
        </p:xfrm>
        <a:graphic>
          <a:graphicData uri="http://schemas.openxmlformats.org/drawingml/2006/table">
            <a:tbl>
              <a:tblPr firstRow="1" bandRow="1">
                <a:tableStyleId>{5C22544A-7EE6-4342-B048-85BDC9FD1C3A}</a:tableStyleId>
              </a:tblPr>
              <a:tblGrid>
                <a:gridCol w="2564165">
                  <a:extLst>
                    <a:ext uri="{9D8B030D-6E8A-4147-A177-3AD203B41FA5}">
                      <a16:colId xmlns:a16="http://schemas.microsoft.com/office/drawing/2014/main" val="20000"/>
                    </a:ext>
                  </a:extLst>
                </a:gridCol>
              </a:tblGrid>
              <a:tr h="338230">
                <a:tc>
                  <a:txBody>
                    <a:bodyPr/>
                    <a:lstStyle/>
                    <a:p>
                      <a:pPr algn="ctr"/>
                      <a:r>
                        <a:rPr lang="en-GB" sz="1400"/>
                        <a:t>I</a:t>
                      </a:r>
                      <a:r>
                        <a:rPr lang="en-GB" sz="1400" baseline="0"/>
                        <a:t> need to</a:t>
                      </a:r>
                      <a:r>
                        <a:rPr lang="en-GB" sz="1400"/>
                        <a:t>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6801">
                <a:tc>
                  <a:txBody>
                    <a:bodyPr/>
                    <a:lstStyle/>
                    <a:p>
                      <a:pPr marL="285750" indent="-285750">
                        <a:buFont typeface="Arial" panose="020B0604020202020204" pitchFamily="34" charset="0"/>
                        <a:buChar char="•"/>
                      </a:pPr>
                      <a:r>
                        <a:rPr lang="en-GB" sz="1250">
                          <a:latin typeface="Comic Sans MS" panose="030F0702030302020204" pitchFamily="66" charset="0"/>
                        </a:rPr>
                        <a:t> I need to identify</a:t>
                      </a:r>
                      <a:r>
                        <a:rPr lang="en-GB" sz="1250" baseline="0">
                          <a:latin typeface="Comic Sans MS" panose="030F0702030302020204" pitchFamily="66" charset="0"/>
                        </a:rPr>
                        <a:t> and name common mammals, fish, birds, reptiles and amphibians.</a:t>
                      </a:r>
                    </a:p>
                    <a:p>
                      <a:pPr marL="171450" indent="-171450">
                        <a:buFont typeface="Arial" panose="020B0604020202020204" pitchFamily="34" charset="0"/>
                        <a:buChar char="•"/>
                      </a:pPr>
                      <a:endParaRPr lang="en-GB" sz="1250" baseline="0">
                        <a:latin typeface="Comic Sans MS" panose="030F0702030302020204" pitchFamily="66" charset="0"/>
                      </a:endParaRPr>
                    </a:p>
                    <a:p>
                      <a:pPr marL="285750" indent="-285750">
                        <a:buFont typeface="Arial" panose="020B0604020202020204" pitchFamily="34" charset="0"/>
                        <a:buChar char="•"/>
                      </a:pPr>
                      <a:r>
                        <a:rPr lang="en-GB" sz="1250" baseline="0">
                          <a:latin typeface="Comic Sans MS" panose="030F0702030302020204" pitchFamily="66" charset="0"/>
                        </a:rPr>
                        <a:t>I need to recognise some animals which are carnivores, herbivores and omnivores and know what they eat.</a:t>
                      </a:r>
                    </a:p>
                    <a:p>
                      <a:pPr marL="171450" indent="-171450">
                        <a:buFont typeface="Arial" panose="020B0604020202020204" pitchFamily="34" charset="0"/>
                        <a:buChar char="•"/>
                      </a:pPr>
                      <a:endParaRPr lang="en-GB" sz="1250" baseline="0">
                        <a:latin typeface="Comic Sans MS" panose="030F0702030302020204" pitchFamily="66" charset="0"/>
                      </a:endParaRPr>
                    </a:p>
                    <a:p>
                      <a:pPr marL="285750" indent="-285750">
                        <a:buFont typeface="Arial" panose="020B0604020202020204" pitchFamily="34" charset="0"/>
                        <a:buChar char="•"/>
                      </a:pPr>
                      <a:r>
                        <a:rPr lang="en-GB" sz="1250" baseline="0">
                          <a:latin typeface="Comic Sans MS" panose="030F0702030302020204" pitchFamily="66" charset="0"/>
                        </a:rPr>
                        <a:t>I need to identify and label parts of the human body and know  about the five senses.</a:t>
                      </a:r>
                      <a:endParaRPr lang="en-GB" sz="125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4867505" y="5514486"/>
          <a:ext cx="2575062" cy="1206005"/>
        </p:xfrm>
        <a:graphic>
          <a:graphicData uri="http://schemas.openxmlformats.org/drawingml/2006/table">
            <a:tbl>
              <a:tblPr firstRow="1" bandRow="1">
                <a:tableStyleId>{5C22544A-7EE6-4342-B048-85BDC9FD1C3A}</a:tableStyleId>
              </a:tblPr>
              <a:tblGrid>
                <a:gridCol w="2575062">
                  <a:extLst>
                    <a:ext uri="{9D8B030D-6E8A-4147-A177-3AD203B41FA5}">
                      <a16:colId xmlns:a16="http://schemas.microsoft.com/office/drawing/2014/main" val="20000"/>
                    </a:ext>
                  </a:extLst>
                </a:gridCol>
              </a:tblGrid>
              <a:tr h="3144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a:t>Links</a:t>
                      </a:r>
                      <a:r>
                        <a:rPr lang="en-GB" sz="1400" baseline="0"/>
                        <a:t> with the world around us</a:t>
                      </a:r>
                      <a:r>
                        <a:rPr lang="en-GB" sz="14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91526">
                <a:tc>
                  <a:txBody>
                    <a:bodyPr/>
                    <a:lstStyle/>
                    <a:p>
                      <a:pPr algn="ctr"/>
                      <a:r>
                        <a:rPr lang="en-GB" sz="1200">
                          <a:latin typeface="Comic Sans MS" panose="030F0702030302020204" pitchFamily="66" charset="0"/>
                        </a:rPr>
                        <a:t>This will help me to know more about animals</a:t>
                      </a:r>
                      <a:r>
                        <a:rPr lang="en-GB" sz="1200" baseline="0">
                          <a:latin typeface="Comic Sans MS" panose="030F0702030302020204" pitchFamily="66" charset="0"/>
                        </a:rPr>
                        <a:t> and understand how I can take care of them to keep them healthy.</a:t>
                      </a:r>
                      <a:endParaRPr lang="en-GB" sz="12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5"/>
          <a:stretch>
            <a:fillRect/>
          </a:stretch>
        </p:blipFill>
        <p:spPr>
          <a:xfrm>
            <a:off x="7659559" y="3797708"/>
            <a:ext cx="2001313" cy="2856665"/>
          </a:xfrm>
          <a:prstGeom prst="rect">
            <a:avLst/>
          </a:prstGeom>
        </p:spPr>
      </p:pic>
      <p:pic>
        <p:nvPicPr>
          <p:cNvPr id="10" name="Picture 9"/>
          <p:cNvPicPr>
            <a:picLocks noChangeAspect="1"/>
          </p:cNvPicPr>
          <p:nvPr/>
        </p:nvPicPr>
        <p:blipFill>
          <a:blip r:embed="rId6"/>
          <a:stretch>
            <a:fillRect/>
          </a:stretch>
        </p:blipFill>
        <p:spPr>
          <a:xfrm>
            <a:off x="9786798" y="3710322"/>
            <a:ext cx="553526" cy="2779408"/>
          </a:xfrm>
          <a:prstGeom prst="rect">
            <a:avLst/>
          </a:prstGeom>
        </p:spPr>
      </p:pic>
      <p:pic>
        <p:nvPicPr>
          <p:cNvPr id="11" name="Picture 10"/>
          <p:cNvPicPr>
            <a:picLocks noChangeAspect="1"/>
          </p:cNvPicPr>
          <p:nvPr/>
        </p:nvPicPr>
        <p:blipFill>
          <a:blip r:embed="rId7"/>
          <a:stretch>
            <a:fillRect/>
          </a:stretch>
        </p:blipFill>
        <p:spPr>
          <a:xfrm>
            <a:off x="8481380" y="1282819"/>
            <a:ext cx="1824864" cy="422492"/>
          </a:xfrm>
          <a:prstGeom prst="rect">
            <a:avLst/>
          </a:prstGeom>
        </p:spPr>
      </p:pic>
      <p:pic>
        <p:nvPicPr>
          <p:cNvPr id="12" name="Picture 11"/>
          <p:cNvPicPr>
            <a:picLocks noChangeAspect="1"/>
          </p:cNvPicPr>
          <p:nvPr/>
        </p:nvPicPr>
        <p:blipFill>
          <a:blip r:embed="rId8"/>
          <a:stretch>
            <a:fillRect/>
          </a:stretch>
        </p:blipFill>
        <p:spPr>
          <a:xfrm>
            <a:off x="8488211" y="1789116"/>
            <a:ext cx="1807794" cy="382719"/>
          </a:xfrm>
          <a:prstGeom prst="rect">
            <a:avLst/>
          </a:prstGeom>
        </p:spPr>
      </p:pic>
      <p:pic>
        <p:nvPicPr>
          <p:cNvPr id="13" name="Picture 12"/>
          <p:cNvPicPr>
            <a:picLocks noChangeAspect="1"/>
          </p:cNvPicPr>
          <p:nvPr/>
        </p:nvPicPr>
        <p:blipFill>
          <a:blip r:embed="rId9"/>
          <a:stretch>
            <a:fillRect/>
          </a:stretch>
        </p:blipFill>
        <p:spPr>
          <a:xfrm>
            <a:off x="8493886" y="2263310"/>
            <a:ext cx="1805814" cy="405763"/>
          </a:xfrm>
          <a:prstGeom prst="rect">
            <a:avLst/>
          </a:prstGeom>
        </p:spPr>
      </p:pic>
      <p:pic>
        <p:nvPicPr>
          <p:cNvPr id="15" name="Picture 14"/>
          <p:cNvPicPr>
            <a:picLocks noChangeAspect="1"/>
          </p:cNvPicPr>
          <p:nvPr/>
        </p:nvPicPr>
        <p:blipFill>
          <a:blip r:embed="rId10"/>
          <a:stretch>
            <a:fillRect/>
          </a:stretch>
        </p:blipFill>
        <p:spPr>
          <a:xfrm>
            <a:off x="8478003" y="2743789"/>
            <a:ext cx="1793899" cy="398074"/>
          </a:xfrm>
          <a:prstGeom prst="rect">
            <a:avLst/>
          </a:prstGeom>
        </p:spPr>
      </p:pic>
      <p:pic>
        <p:nvPicPr>
          <p:cNvPr id="20" name="Picture 19"/>
          <p:cNvPicPr>
            <a:picLocks noChangeAspect="1"/>
          </p:cNvPicPr>
          <p:nvPr/>
        </p:nvPicPr>
        <p:blipFill>
          <a:blip r:embed="rId11"/>
          <a:stretch>
            <a:fillRect/>
          </a:stretch>
        </p:blipFill>
        <p:spPr>
          <a:xfrm>
            <a:off x="8478002" y="3202326"/>
            <a:ext cx="1783902" cy="41239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3228855"/>
              </p:ext>
            </p:extLst>
          </p:nvPr>
        </p:nvGraphicFramePr>
        <p:xfrm>
          <a:off x="1666724" y="837160"/>
          <a:ext cx="3101411" cy="5883331"/>
        </p:xfrm>
        <a:graphic>
          <a:graphicData uri="http://schemas.openxmlformats.org/drawingml/2006/table">
            <a:tbl>
              <a:tblPr firstRow="1" bandRow="1">
                <a:tableStyleId>{5C22544A-7EE6-4342-B048-85BDC9FD1C3A}</a:tableStyleId>
              </a:tblPr>
              <a:tblGrid>
                <a:gridCol w="3101411">
                  <a:extLst>
                    <a:ext uri="{9D8B030D-6E8A-4147-A177-3AD203B41FA5}">
                      <a16:colId xmlns:a16="http://schemas.microsoft.com/office/drawing/2014/main" val="623237537"/>
                    </a:ext>
                  </a:extLst>
                </a:gridCol>
              </a:tblGrid>
              <a:tr h="295912">
                <a:tc>
                  <a:txBody>
                    <a:bodyPr/>
                    <a:lstStyle/>
                    <a:p>
                      <a:pPr algn="ctr"/>
                      <a:r>
                        <a:rPr lang="en-GB" sz="1400" dirty="0"/>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75701"/>
                  </a:ext>
                </a:extLst>
              </a:tr>
              <a:tr h="5578531">
                <a:tc>
                  <a:txBody>
                    <a:bodyPr/>
                    <a:lstStyle/>
                    <a:p>
                      <a:pPr marL="0" marR="0" indent="0" algn="l" rtl="0" eaLnBrk="1" fontAlgn="auto" latinLnBrk="0" hangingPunct="1">
                        <a:lnSpc>
                          <a:spcPct val="100000"/>
                        </a:lnSpc>
                        <a:spcBef>
                          <a:spcPts val="0"/>
                        </a:spcBef>
                        <a:spcAft>
                          <a:spcPts val="0"/>
                        </a:spcAft>
                        <a:buClrTx/>
                        <a:buSzTx/>
                        <a:buFontTx/>
                        <a:buNone/>
                      </a:pPr>
                      <a:r>
                        <a:rPr lang="en-GB" sz="1200" b="1" dirty="0">
                          <a:latin typeface="Comic Sans MS"/>
                        </a:rPr>
                        <a:t>mammal: </a:t>
                      </a:r>
                      <a:r>
                        <a:rPr lang="en-GB" sz="1200" b="0" dirty="0">
                          <a:latin typeface="Comic Sans MS"/>
                        </a:rPr>
                        <a:t>A</a:t>
                      </a:r>
                      <a:r>
                        <a:rPr lang="en-GB" sz="1200" dirty="0">
                          <a:latin typeface="Comic Sans MS"/>
                        </a:rPr>
                        <a:t>nimals which</a:t>
                      </a:r>
                      <a:r>
                        <a:rPr lang="en-GB" sz="1200" baseline="0" dirty="0">
                          <a:latin typeface="Comic Sans MS"/>
                        </a:rPr>
                        <a:t> </a:t>
                      </a:r>
                      <a:r>
                        <a:rPr lang="en-GB" sz="1200" dirty="0">
                          <a:latin typeface="Comic Sans MS"/>
                        </a:rPr>
                        <a:t>grow hair or fur and feed on mother’s milk as a baby.</a:t>
                      </a:r>
                    </a:p>
                    <a:p>
                      <a:endParaRPr lang="en-GB" sz="600" b="1">
                        <a:latin typeface="Comic Sans MS" panose="030F0702030302020204" pitchFamily="66" charset="0"/>
                      </a:endParaRPr>
                    </a:p>
                    <a:p>
                      <a:pPr marL="0" marR="0" indent="0" algn="l" rtl="0" eaLnBrk="1" fontAlgn="auto" latinLnBrk="0" hangingPunct="1">
                        <a:lnSpc>
                          <a:spcPct val="100000"/>
                        </a:lnSpc>
                        <a:spcBef>
                          <a:spcPts val="0"/>
                        </a:spcBef>
                        <a:spcAft>
                          <a:spcPts val="0"/>
                        </a:spcAft>
                        <a:buClrTx/>
                        <a:buSzTx/>
                        <a:buFontTx/>
                        <a:buNone/>
                      </a:pPr>
                      <a:r>
                        <a:rPr lang="en-GB" sz="1200" b="1" dirty="0">
                          <a:latin typeface="Comic Sans MS"/>
                        </a:rPr>
                        <a:t>amphibian: </a:t>
                      </a:r>
                      <a:r>
                        <a:rPr lang="en-GB" sz="1200" b="0" dirty="0">
                          <a:latin typeface="Comic Sans MS"/>
                        </a:rPr>
                        <a:t>A</a:t>
                      </a:r>
                      <a:r>
                        <a:rPr lang="en-GB" sz="1200" dirty="0">
                          <a:latin typeface="Comic Sans MS"/>
                        </a:rPr>
                        <a:t>nimals which don't have hair, scales or feathers and can live on water and in 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reptile</a:t>
                      </a:r>
                      <a:r>
                        <a:rPr lang="en-GB" sz="1200" dirty="0">
                          <a:latin typeface="Comic Sans MS"/>
                        </a:rPr>
                        <a:t>: Animals</a:t>
                      </a:r>
                      <a:r>
                        <a:rPr lang="en-GB" sz="1200" baseline="0" dirty="0">
                          <a:latin typeface="Comic Sans MS"/>
                        </a:rPr>
                        <a:t> which </a:t>
                      </a:r>
                      <a:r>
                        <a:rPr lang="en-GB" sz="1200" dirty="0">
                          <a:latin typeface="Comic Sans MS"/>
                        </a:rPr>
                        <a:t>have scales and are cold blooded.</a:t>
                      </a:r>
                    </a:p>
                    <a:p>
                      <a:endParaRPr lang="en-GB" sz="600" b="1">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fish</a:t>
                      </a:r>
                      <a:r>
                        <a:rPr lang="en-GB" sz="1200" dirty="0">
                          <a:latin typeface="Comic Sans MS"/>
                        </a:rPr>
                        <a:t>: Animals which live</a:t>
                      </a:r>
                      <a:r>
                        <a:rPr lang="en-GB" sz="1200" baseline="0" dirty="0">
                          <a:latin typeface="Comic Sans MS"/>
                        </a:rPr>
                        <a:t> in the water. The have fins to help them to swim.</a:t>
                      </a:r>
                      <a:endParaRPr lang="en-GB" sz="1200" dirty="0">
                        <a:latin typeface="Comic Sans M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bird: </a:t>
                      </a:r>
                      <a:r>
                        <a:rPr lang="en-GB" sz="1200" b="0" dirty="0">
                          <a:latin typeface="Comic Sans MS"/>
                        </a:rPr>
                        <a:t>Animals</a:t>
                      </a:r>
                      <a:r>
                        <a:rPr lang="en-GB" sz="1200" dirty="0">
                          <a:latin typeface="Comic Sans MS"/>
                        </a:rPr>
                        <a:t> which have feathers and wings.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carnivore: </a:t>
                      </a:r>
                      <a:r>
                        <a:rPr lang="en-GB" sz="1200" b="0" dirty="0">
                          <a:latin typeface="Comic Sans MS"/>
                        </a:rPr>
                        <a:t>Animals</a:t>
                      </a:r>
                      <a:r>
                        <a:rPr lang="en-GB" sz="1200" dirty="0">
                          <a:latin typeface="Comic Sans MS"/>
                        </a:rPr>
                        <a:t> which eat meat.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herbivore</a:t>
                      </a:r>
                      <a:r>
                        <a:rPr lang="en-GB" sz="1200" dirty="0">
                          <a:latin typeface="Comic Sans MS"/>
                        </a:rPr>
                        <a:t>: Animals which eat plants.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omnivore</a:t>
                      </a:r>
                      <a:r>
                        <a:rPr lang="en-GB" sz="1200" dirty="0">
                          <a:latin typeface="Comic Sans MS"/>
                        </a:rPr>
                        <a:t>: Animals which eat meat and plants.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touch</a:t>
                      </a:r>
                      <a:r>
                        <a:rPr lang="en-GB" sz="1200" dirty="0">
                          <a:latin typeface="Comic Sans MS"/>
                        </a:rPr>
                        <a:t>: Your skin lets you know if things are</a:t>
                      </a:r>
                      <a:r>
                        <a:rPr lang="en-GB" sz="1200" baseline="0" dirty="0">
                          <a:latin typeface="Comic Sans MS"/>
                        </a:rPr>
                        <a:t> hot, cold, rough or smooth.</a:t>
                      </a:r>
                      <a:endParaRPr lang="en-GB" sz="1200" dirty="0">
                        <a:latin typeface="Comic Sans M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taste</a:t>
                      </a:r>
                      <a:r>
                        <a:rPr lang="en-GB" sz="1200" dirty="0">
                          <a:latin typeface="Comic Sans MS"/>
                        </a:rPr>
                        <a:t>: Your</a:t>
                      </a:r>
                      <a:r>
                        <a:rPr lang="en-GB" sz="1200" baseline="0" dirty="0">
                          <a:latin typeface="Comic Sans MS"/>
                        </a:rPr>
                        <a:t> tongue tells you if food tastes bitter, salty, sour or sweet.</a:t>
                      </a:r>
                      <a:endParaRPr lang="en-GB" sz="1200" dirty="0">
                        <a:latin typeface="Comic Sans M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smell</a:t>
                      </a:r>
                      <a:r>
                        <a:rPr lang="en-GB" sz="1200" dirty="0">
                          <a:latin typeface="Comic Sans MS"/>
                        </a:rPr>
                        <a:t>: Your nose tells you if things smell nice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sight</a:t>
                      </a:r>
                      <a:r>
                        <a:rPr lang="en-GB" sz="1200" dirty="0">
                          <a:latin typeface="Comic Sans MS"/>
                        </a:rPr>
                        <a:t>:</a:t>
                      </a:r>
                      <a:r>
                        <a:rPr lang="en-GB" sz="1200" baseline="0" dirty="0">
                          <a:latin typeface="Comic Sans MS"/>
                        </a:rPr>
                        <a:t> Y</a:t>
                      </a:r>
                      <a:r>
                        <a:rPr lang="en-GB" sz="1200" dirty="0">
                          <a:latin typeface="Comic Sans MS"/>
                        </a:rPr>
                        <a:t>our eyes let you see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omic Sans MS"/>
                        </a:rPr>
                        <a:t>hear</a:t>
                      </a:r>
                      <a:r>
                        <a:rPr lang="en-GB" sz="1200" dirty="0">
                          <a:latin typeface="Comic Sans MS"/>
                        </a:rPr>
                        <a:t>: Your ears listen</a:t>
                      </a:r>
                      <a:r>
                        <a:rPr lang="en-GB" sz="1200" baseline="0" dirty="0">
                          <a:latin typeface="Comic Sans MS"/>
                        </a:rPr>
                        <a:t> to the sounds around you.</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9146479"/>
                  </a:ext>
                </a:extLst>
              </a:tr>
            </a:tbl>
          </a:graphicData>
        </a:graphic>
      </p:graphicFrame>
    </p:spTree>
    <p:extLst>
      <p:ext uri="{BB962C8B-B14F-4D97-AF65-F5344CB8AC3E}">
        <p14:creationId xmlns:p14="http://schemas.microsoft.com/office/powerpoint/2010/main" val="302861061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925C3F1A13A4FB641844E4B392281" ma:contentTypeVersion="" ma:contentTypeDescription="Create a new document." ma:contentTypeScope="" ma:versionID="da3014d9999452513fb530e871d592fc">
  <xsd:schema xmlns:xsd="http://www.w3.org/2001/XMLSchema" xmlns:xs="http://www.w3.org/2001/XMLSchema" xmlns:p="http://schemas.microsoft.com/office/2006/metadata/properties" xmlns:ns2="9cc22b87-2346-4de0-b904-6e681334ced1" xmlns:ns3="eb96e5b4-dd72-4ec6-ae68-5117bd2797bc" targetNamespace="http://schemas.microsoft.com/office/2006/metadata/properties" ma:root="true" ma:fieldsID="e441af7f9f186ba4ee95dc729038e0a0" ns2:_="" ns3:_="">
    <xsd:import namespace="9cc22b87-2346-4de0-b904-6e681334ced1"/>
    <xsd:import namespace="eb96e5b4-dd72-4ec6-ae68-5117bd2797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E11C461-F8D2-41D4-8566-C29AAAACBAFF}" ma:internalName="TaxCatchAll" ma:showField="CatchAllData" ma:web="{30dc8c4c-ac65-4820-ab2b-07e5342af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96e5b4-dd72-4ec6-ae68-5117bd2797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eb96e5b4-dd72-4ec6-ae68-5117bd2797bc">
      <Terms xmlns="http://schemas.microsoft.com/office/infopath/2007/PartnerControls"/>
    </lcf76f155ced4ddcb4097134ff3c332f>
    <_Flow_SignoffStatus xmlns="eb96e5b4-dd72-4ec6-ae68-5117bd2797bc" xsi:nil="true"/>
  </documentManagement>
</p:properties>
</file>

<file path=customXml/itemProps1.xml><?xml version="1.0" encoding="utf-8"?>
<ds:datastoreItem xmlns:ds="http://schemas.openxmlformats.org/officeDocument/2006/customXml" ds:itemID="{0D022647-9DFD-46FF-AFB0-22093BEE3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22b87-2346-4de0-b904-6e681334ced1"/>
    <ds:schemaRef ds:uri="eb96e5b4-dd72-4ec6-ae68-5117bd279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875DDD-47E0-433F-91FB-98C212CA560C}">
  <ds:schemaRefs>
    <ds:schemaRef ds:uri="http://schemas.microsoft.com/sharepoint/v3/contenttype/forms"/>
  </ds:schemaRefs>
</ds:datastoreItem>
</file>

<file path=customXml/itemProps3.xml><?xml version="1.0" encoding="utf-8"?>
<ds:datastoreItem xmlns:ds="http://schemas.openxmlformats.org/officeDocument/2006/customXml" ds:itemID="{8DFF97A3-62B7-4F4E-B0E3-0042C2B0489B}">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9cc22b87-2346-4de0-b904-6e681334ced1"/>
    <ds:schemaRef ds:uri="http://schemas.openxmlformats.org/package/2006/metadata/core-properties"/>
    <ds:schemaRef ds:uri="eb96e5b4-dd72-4ec6-ae68-5117bd2797b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TM03457475[[fn=Frame]]</Template>
  <TotalTime>18</TotalTime>
  <Words>2145</Words>
  <Application>Microsoft Office PowerPoint</Application>
  <PresentationFormat>Widescreen</PresentationFormat>
  <Paragraphs>427</Paragraphs>
  <Slides>17</Slides>
  <Notes>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Frame</vt:lpstr>
      <vt:lpstr>5_Office Theme</vt:lpstr>
      <vt:lpstr>Office Theme</vt:lpstr>
      <vt:lpstr>Year 1 Curriculum  Summer 1 2024 - 2025 </vt:lpstr>
      <vt:lpstr>Swallowdale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Knowledge Organiser: Year 1 Sculpture</vt:lpstr>
      <vt:lpstr>PowerPoint Presentation</vt:lpstr>
      <vt:lpstr>Year 1  Jigsaw  Unit 5    Relationships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Knowledge Organisers</dc:title>
  <dc:creator>sharries</dc:creator>
  <cp:lastModifiedBy>gedwards-cole</cp:lastModifiedBy>
  <cp:revision>46</cp:revision>
  <dcterms:created xsi:type="dcterms:W3CDTF">2021-09-06T17:58:28Z</dcterms:created>
  <dcterms:modified xsi:type="dcterms:W3CDTF">2025-04-10T09:58:44Z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0x0101001B7925C3F1A13A4FB641844E4B392281</vt:lpwstr>
  </property>
  <property fmtid="{D5CDD505-2E9C-101B-9397-08002B2CF9AE}" pid="3" name="MediaServiceImageTags">
    <vt:lpwstr/>
  </property>
</Properties>
</file>