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912" r:id="rId5"/>
    <p:sldMasterId id="2147483924" r:id="rId6"/>
  </p:sldMasterIdLst>
  <p:notesMasterIdLst>
    <p:notesMasterId r:id="rId23"/>
  </p:notesMasterIdLst>
  <p:sldIdLst>
    <p:sldId id="256" r:id="rId7"/>
    <p:sldId id="257" r:id="rId8"/>
    <p:sldId id="287" r:id="rId9"/>
    <p:sldId id="295" r:id="rId10"/>
    <p:sldId id="271" r:id="rId11"/>
    <p:sldId id="294" r:id="rId12"/>
    <p:sldId id="319" r:id="rId13"/>
    <p:sldId id="311" r:id="rId14"/>
    <p:sldId id="316" r:id="rId15"/>
    <p:sldId id="317" r:id="rId16"/>
    <p:sldId id="313" r:id="rId17"/>
    <p:sldId id="318" r:id="rId18"/>
    <p:sldId id="312" r:id="rId19"/>
    <p:sldId id="314" r:id="rId20"/>
    <p:sldId id="315" r:id="rId21"/>
    <p:sldId id="30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69" d="100"/>
          <a:sy n="69" d="100"/>
        </p:scale>
        <p:origin x="5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79A55-E2D7-4848-B769-B950A5848156}" type="datetimeFigureOut">
              <a:rPr lang="en-GB" smtClean="0"/>
              <a:t>05/04/2025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3569F-8C62-414F-90AE-C840641443A7}" type="slidenum">
              <a:rPr lang="en-GB" smtClean="0"/>
              <a:t>‹#›</a:t>
            </a:fld>
            <a:endParaRPr lang="en-GB" dirty="0"/>
          </a:p>
        </p:txBody>
      </p:sp>
    </p:spTree>
    <p:extLst>
      <p:ext uri="{BB962C8B-B14F-4D97-AF65-F5344CB8AC3E}">
        <p14:creationId xmlns:p14="http://schemas.microsoft.com/office/powerpoint/2010/main" val="329333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B6131-B2BF-4AAD-9B5B-BCC589198A9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269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B6131-B2BF-4AAD-9B5B-BCC589198A99}" type="slidenum">
              <a:rPr lang="en-GB" smtClean="0"/>
              <a:t>9</a:t>
            </a:fld>
            <a:endParaRPr lang="en-GB" dirty="0"/>
          </a:p>
        </p:txBody>
      </p:sp>
    </p:spTree>
    <p:extLst>
      <p:ext uri="{BB962C8B-B14F-4D97-AF65-F5344CB8AC3E}">
        <p14:creationId xmlns:p14="http://schemas.microsoft.com/office/powerpoint/2010/main" val="354907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909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53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88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8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192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635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465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38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734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338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83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20149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321617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99259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730074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20525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795860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60631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621116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566311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110327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84718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4/5/2025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EF03EB-0329-4DAF-BFCE-BAF66503155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C6A658-9D65-4E98-870A-464E83A3E82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1533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91804159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4.xml"/><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8.png"/><Relationship Id="rId2" Type="http://schemas.openxmlformats.org/officeDocument/2006/relationships/image" Target="../media/image52.png"/><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entury Gothic" panose="020B0502020202020204" pitchFamily="34" charset="0"/>
              </a:rPr>
              <a:t>Year </a:t>
            </a:r>
            <a:r>
              <a:rPr lang="en-US" dirty="0" smtClean="0">
                <a:latin typeface="Century Gothic" panose="020B0502020202020204" pitchFamily="34" charset="0"/>
              </a:rPr>
              <a:t>2 </a:t>
            </a:r>
            <a:r>
              <a:rPr lang="en-US" dirty="0">
                <a:latin typeface="Century Gothic" panose="020B0502020202020204" pitchFamily="34" charset="0"/>
              </a:rPr>
              <a:t>Curriculum</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sz="5400" dirty="0" smtClean="0">
                <a:latin typeface="Century Gothic" panose="020B0502020202020204" pitchFamily="34" charset="0"/>
              </a:rPr>
              <a:t>Summer 1 2024 </a:t>
            </a:r>
            <a:r>
              <a:rPr lang="en-US" sz="5400" dirty="0">
                <a:latin typeface="Century Gothic" panose="020B0502020202020204" pitchFamily="34" charset="0"/>
              </a:rPr>
              <a:t>- </a:t>
            </a:r>
            <a:r>
              <a:rPr lang="en-US" sz="5400" dirty="0" smtClean="0">
                <a:latin typeface="Century Gothic" panose="020B0502020202020204" pitchFamily="34" charset="0"/>
              </a:rPr>
              <a:t>2025 </a:t>
            </a:r>
            <a:r>
              <a:rPr lang="en-GB" sz="5400" dirty="0">
                <a:latin typeface="Century Gothic" panose="020B0502020202020204" pitchFamily="34" charset="0"/>
              </a:rPr>
              <a:t/>
            </a:r>
            <a:br>
              <a:rPr lang="en-GB" sz="5400" dirty="0">
                <a:latin typeface="Century Gothic" panose="020B0502020202020204" pitchFamily="34" charset="0"/>
              </a:rPr>
            </a:br>
            <a:r>
              <a:rPr lang="en-US" dirty="0">
                <a:latin typeface="Century Gothic" panose="020B0502020202020204" pitchFamily="34" charset="0"/>
              </a:rPr>
              <a:t> </a:t>
            </a:r>
            <a:endParaRPr lang="en-GB" dirty="0"/>
          </a:p>
        </p:txBody>
      </p:sp>
      <p:pic>
        <p:nvPicPr>
          <p:cNvPr id="5" name="Picture 4" descr="C:\Users\gedwards-cole\Downloads\New ful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2494" y="885564"/>
            <a:ext cx="2560320" cy="1059815"/>
          </a:xfrm>
          <a:prstGeom prst="rect">
            <a:avLst/>
          </a:prstGeom>
          <a:noFill/>
          <a:ln>
            <a:noFill/>
          </a:ln>
        </p:spPr>
      </p:pic>
    </p:spTree>
    <p:extLst>
      <p:ext uri="{BB962C8B-B14F-4D97-AF65-F5344CB8AC3E}">
        <p14:creationId xmlns:p14="http://schemas.microsoft.com/office/powerpoint/2010/main" val="37750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55" y="186703"/>
            <a:ext cx="9284854" cy="500927"/>
          </a:xfrm>
        </p:spPr>
        <p:txBody>
          <a:bodyPr>
            <a:normAutofit fontScale="90000"/>
          </a:bodyPr>
          <a:lstStyle/>
          <a:p>
            <a:r>
              <a:rPr lang="en-GB" b="1" dirty="0">
                <a:solidFill>
                  <a:schemeClr val="accent1">
                    <a:lumMod val="75000"/>
                  </a:schemeClr>
                </a:solidFill>
              </a:rPr>
              <a:t>Art Knowledge Organiser: Year 2 Printing</a:t>
            </a:r>
          </a:p>
        </p:txBody>
      </p:sp>
      <p:graphicFrame>
        <p:nvGraphicFramePr>
          <p:cNvPr id="5" name="Content Placeholder 4"/>
          <p:cNvGraphicFramePr>
            <a:graphicFrameLocks noGrp="1"/>
          </p:cNvGraphicFramePr>
          <p:nvPr>
            <p:ph idx="1"/>
            <p:extLst/>
          </p:nvPr>
        </p:nvGraphicFramePr>
        <p:xfrm>
          <a:off x="293255" y="4407117"/>
          <a:ext cx="6463479" cy="2388440"/>
        </p:xfrm>
        <a:graphic>
          <a:graphicData uri="http://schemas.openxmlformats.org/drawingml/2006/table">
            <a:tbl>
              <a:tblPr firstRow="1" bandRow="1">
                <a:tableStyleId>{5C22544A-7EE6-4342-B048-85BDC9FD1C3A}</a:tableStyleId>
              </a:tblPr>
              <a:tblGrid>
                <a:gridCol w="2181938">
                  <a:extLst>
                    <a:ext uri="{9D8B030D-6E8A-4147-A177-3AD203B41FA5}">
                      <a16:colId xmlns:a16="http://schemas.microsoft.com/office/drawing/2014/main" val="560957573"/>
                    </a:ext>
                  </a:extLst>
                </a:gridCol>
                <a:gridCol w="4281541">
                  <a:extLst>
                    <a:ext uri="{9D8B030D-6E8A-4147-A177-3AD203B41FA5}">
                      <a16:colId xmlns:a16="http://schemas.microsoft.com/office/drawing/2014/main" val="1591671439"/>
                    </a:ext>
                  </a:extLst>
                </a:gridCol>
              </a:tblGrid>
              <a:tr h="413952">
                <a:tc>
                  <a:txBody>
                    <a:bodyPr/>
                    <a:lstStyle/>
                    <a:p>
                      <a:r>
                        <a:rPr lang="en-GB"/>
                        <a:t>Vocabulary</a:t>
                      </a:r>
                    </a:p>
                  </a:txBody>
                  <a:tcPr/>
                </a:tc>
                <a:tc>
                  <a:txBody>
                    <a:bodyPr/>
                    <a:lstStyle/>
                    <a:p>
                      <a:r>
                        <a:rPr lang="en-GB"/>
                        <a:t>Definition</a:t>
                      </a:r>
                    </a:p>
                  </a:txBody>
                  <a:tcPr/>
                </a:tc>
                <a:extLst>
                  <a:ext uri="{0D108BD9-81ED-4DB2-BD59-A6C34878D82A}">
                    <a16:rowId xmlns:a16="http://schemas.microsoft.com/office/drawing/2014/main" val="2214325248"/>
                  </a:ext>
                </a:extLst>
              </a:tr>
              <a:tr h="724415">
                <a:tc>
                  <a:txBody>
                    <a:bodyPr/>
                    <a:lstStyle/>
                    <a:p>
                      <a:r>
                        <a:rPr lang="en-US" dirty="0" err="1">
                          <a:solidFill>
                            <a:schemeClr val="accent1">
                              <a:lumMod val="75000"/>
                            </a:schemeClr>
                          </a:solidFill>
                        </a:rPr>
                        <a:t>l</a:t>
                      </a:r>
                      <a:r>
                        <a:rPr lang="en-US" dirty="0" err="1" smtClean="0">
                          <a:solidFill>
                            <a:schemeClr val="accent1">
                              <a:lumMod val="75000"/>
                            </a:schemeClr>
                          </a:solidFill>
                        </a:rPr>
                        <a:t>ino</a:t>
                      </a:r>
                      <a:r>
                        <a:rPr lang="en-US" dirty="0" smtClean="0">
                          <a:solidFill>
                            <a:schemeClr val="accent1">
                              <a:lumMod val="75000"/>
                            </a:schemeClr>
                          </a:solidFill>
                        </a:rPr>
                        <a:t> </a:t>
                      </a:r>
                      <a:r>
                        <a:rPr lang="en-US" dirty="0">
                          <a:solidFill>
                            <a:schemeClr val="accent1">
                              <a:lumMod val="75000"/>
                            </a:schemeClr>
                          </a:solidFill>
                        </a:rPr>
                        <a:t>printing</a:t>
                      </a:r>
                    </a:p>
                  </a:txBody>
                  <a:tcPr anchor="ctr"/>
                </a:tc>
                <a:tc>
                  <a:txBody>
                    <a:bodyPr/>
                    <a:lstStyle/>
                    <a:p>
                      <a:r>
                        <a:rPr lang="en-GB" sz="1800" b="0" i="0" kern="1200" dirty="0">
                          <a:solidFill>
                            <a:schemeClr val="accent1">
                              <a:lumMod val="75000"/>
                            </a:schemeClr>
                          </a:solidFill>
                          <a:effectLst/>
                          <a:latin typeface="+mn-lt"/>
                          <a:ea typeface="+mn-ea"/>
                          <a:cs typeface="+mn-cs"/>
                        </a:rPr>
                        <a:t>Printing that involves carving a pattern or design into a linoleum, rubber or vinyl surface that can then be </a:t>
                      </a:r>
                      <a:r>
                        <a:rPr lang="en-GB" sz="1800" b="0" i="0" kern="1200">
                          <a:solidFill>
                            <a:schemeClr val="accent1">
                              <a:lumMod val="75000"/>
                            </a:schemeClr>
                          </a:solidFill>
                          <a:effectLst/>
                          <a:latin typeface="+mn-lt"/>
                          <a:ea typeface="+mn-ea"/>
                          <a:cs typeface="+mn-cs"/>
                        </a:rPr>
                        <a:t>printed from. </a:t>
                      </a:r>
                      <a:endParaRPr lang="en-GB" b="0" dirty="0">
                        <a:solidFill>
                          <a:schemeClr val="accent1">
                            <a:lumMod val="75000"/>
                          </a:schemeClr>
                        </a:solidFill>
                        <a:latin typeface="+mn-lt"/>
                      </a:endParaRPr>
                    </a:p>
                  </a:txBody>
                  <a:tcPr anchor="ctr"/>
                </a:tc>
                <a:extLst>
                  <a:ext uri="{0D108BD9-81ED-4DB2-BD59-A6C34878D82A}">
                    <a16:rowId xmlns:a16="http://schemas.microsoft.com/office/drawing/2014/main" val="4245871450"/>
                  </a:ext>
                </a:extLst>
              </a:tr>
              <a:tr h="420008">
                <a:tc>
                  <a:txBody>
                    <a:bodyPr/>
                    <a:lstStyle/>
                    <a:p>
                      <a:r>
                        <a:rPr lang="en-GB" dirty="0">
                          <a:solidFill>
                            <a:schemeClr val="accent1">
                              <a:lumMod val="75000"/>
                            </a:schemeClr>
                          </a:solidFill>
                        </a:rPr>
                        <a:t>print making</a:t>
                      </a:r>
                    </a:p>
                  </a:txBody>
                  <a:tcPr anchor="ctr"/>
                </a:tc>
                <a:tc>
                  <a:txBody>
                    <a:bodyPr/>
                    <a:lstStyle/>
                    <a:p>
                      <a:r>
                        <a:rPr lang="en-GB" dirty="0">
                          <a:solidFill>
                            <a:schemeClr val="accent1">
                              <a:lumMod val="75000"/>
                            </a:schemeClr>
                          </a:solidFill>
                        </a:rPr>
                        <a:t>Imprinting (usually with paint or ink) an image onto paper.</a:t>
                      </a:r>
                    </a:p>
                  </a:txBody>
                  <a:tcPr anchor="ctr"/>
                </a:tc>
                <a:extLst>
                  <a:ext uri="{0D108BD9-81ED-4DB2-BD59-A6C34878D82A}">
                    <a16:rowId xmlns:a16="http://schemas.microsoft.com/office/drawing/2014/main" val="3583736503"/>
                  </a:ext>
                </a:extLst>
              </a:tr>
              <a:tr h="420008">
                <a:tc>
                  <a:txBody>
                    <a:bodyPr/>
                    <a:lstStyle/>
                    <a:p>
                      <a:r>
                        <a:rPr lang="en-GB" dirty="0">
                          <a:solidFill>
                            <a:schemeClr val="accent1">
                              <a:lumMod val="75000"/>
                            </a:schemeClr>
                          </a:solidFill>
                        </a:rPr>
                        <a:t>comic strip</a:t>
                      </a:r>
                    </a:p>
                  </a:txBody>
                  <a:tcPr anchor="ctr"/>
                </a:tc>
                <a:tc>
                  <a:txBody>
                    <a:bodyPr/>
                    <a:lstStyle/>
                    <a:p>
                      <a:r>
                        <a:rPr lang="en-GB" dirty="0">
                          <a:solidFill>
                            <a:schemeClr val="accent1">
                              <a:lumMod val="75000"/>
                            </a:schemeClr>
                          </a:solidFill>
                        </a:rPr>
                        <a:t>A collection of images that tell a story.</a:t>
                      </a:r>
                    </a:p>
                  </a:txBody>
                  <a:tcPr anchor="ctr"/>
                </a:tc>
                <a:extLst>
                  <a:ext uri="{0D108BD9-81ED-4DB2-BD59-A6C34878D82A}">
                    <a16:rowId xmlns:a16="http://schemas.microsoft.com/office/drawing/2014/main" val="42142854"/>
                  </a:ext>
                </a:extLst>
              </a:tr>
            </a:tbl>
          </a:graphicData>
        </a:graphic>
      </p:graphicFrame>
      <p:sp>
        <p:nvSpPr>
          <p:cNvPr id="6" name="TextBox 5"/>
          <p:cNvSpPr txBox="1"/>
          <p:nvPr/>
        </p:nvSpPr>
        <p:spPr>
          <a:xfrm>
            <a:off x="293255" y="811684"/>
            <a:ext cx="6463479" cy="369332"/>
          </a:xfrm>
          <a:prstGeom prst="rect">
            <a:avLst/>
          </a:prstGeom>
          <a:ln w="28575">
            <a:solidFill>
              <a:srgbClr val="4472C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solidFill>
                  <a:schemeClr val="accent1">
                    <a:lumMod val="75000"/>
                  </a:schemeClr>
                </a:solidFill>
              </a:rPr>
              <a:t>I will begin to experiment with printing techniques. </a:t>
            </a:r>
          </a:p>
        </p:txBody>
      </p:sp>
      <p:sp>
        <p:nvSpPr>
          <p:cNvPr id="7" name="TextBox 6"/>
          <p:cNvSpPr txBox="1"/>
          <p:nvPr/>
        </p:nvSpPr>
        <p:spPr>
          <a:xfrm>
            <a:off x="293255" y="1360105"/>
            <a:ext cx="6463479" cy="2862322"/>
          </a:xfrm>
          <a:prstGeom prst="rect">
            <a:avLst/>
          </a:prstGeom>
          <a:noFill/>
          <a:ln w="28575">
            <a:solidFill>
              <a:srgbClr val="4472C4"/>
            </a:solidFill>
          </a:ln>
        </p:spPr>
        <p:txBody>
          <a:bodyPr wrap="square" lIns="91440" tIns="45720" rIns="91440" bIns="45720" rtlCol="0" anchor="t">
            <a:spAutoFit/>
          </a:bodyPr>
          <a:lstStyle/>
          <a:p>
            <a:r>
              <a:rPr lang="en-GB" dirty="0">
                <a:solidFill>
                  <a:schemeClr val="accent1">
                    <a:lumMod val="75000"/>
                  </a:schemeClr>
                </a:solidFill>
              </a:rPr>
              <a:t>During my art lessons I will:</a:t>
            </a:r>
          </a:p>
          <a:p>
            <a:pPr marL="285750" indent="-285750" fontAlgn="base">
              <a:lnSpc>
                <a:spcPct val="150000"/>
              </a:lnSpc>
              <a:buFont typeface="Arial" panose="020B0604020202020204" pitchFamily="34" charset="0"/>
              <a:buChar char="•"/>
            </a:pPr>
            <a:r>
              <a:rPr lang="en-GB" dirty="0">
                <a:solidFill>
                  <a:schemeClr val="accent1">
                    <a:lumMod val="75000"/>
                  </a:schemeClr>
                </a:solidFill>
              </a:rPr>
              <a:t>Explore techniques such as repeating, overlapping, rotating and arranging shapes. </a:t>
            </a:r>
          </a:p>
          <a:p>
            <a:pPr marL="285750" indent="-285750" fontAlgn="base">
              <a:lnSpc>
                <a:spcPct val="150000"/>
              </a:lnSpc>
              <a:buFont typeface="Arial" panose="020B0604020202020204" pitchFamily="34" charset="0"/>
              <a:buChar char="•"/>
            </a:pPr>
            <a:r>
              <a:rPr lang="en-GB" dirty="0">
                <a:solidFill>
                  <a:schemeClr val="accent1">
                    <a:lumMod val="75000"/>
                  </a:schemeClr>
                </a:solidFill>
              </a:rPr>
              <a:t>Make organised printing patterns by printing using found objects. </a:t>
            </a:r>
          </a:p>
          <a:p>
            <a:pPr marL="285750" indent="-285750" fontAlgn="base">
              <a:lnSpc>
                <a:spcPct val="150000"/>
              </a:lnSpc>
              <a:buFont typeface="Arial" panose="020B0604020202020204" pitchFamily="34" charset="0"/>
              <a:buChar char="•"/>
            </a:pPr>
            <a:r>
              <a:rPr lang="en-GB" dirty="0">
                <a:solidFill>
                  <a:schemeClr val="accent1">
                    <a:lumMod val="75000"/>
                  </a:schemeClr>
                </a:solidFill>
              </a:rPr>
              <a:t>Use more than one colour in my printing. </a:t>
            </a:r>
          </a:p>
          <a:p>
            <a:pPr marL="285750" indent="-285750" fontAlgn="base">
              <a:lnSpc>
                <a:spcPct val="150000"/>
              </a:lnSpc>
              <a:buFont typeface="Arial" panose="020B0604020202020204" pitchFamily="34" charset="0"/>
              <a:buChar char="•"/>
            </a:pPr>
            <a:r>
              <a:rPr lang="en-GB" dirty="0">
                <a:solidFill>
                  <a:schemeClr val="accent1">
                    <a:lumMod val="75000"/>
                  </a:schemeClr>
                </a:solidFill>
              </a:rPr>
              <a:t>Look at printed materials around us and in everyday use. </a:t>
            </a:r>
          </a:p>
        </p:txBody>
      </p:sp>
      <p:sp>
        <p:nvSpPr>
          <p:cNvPr id="9" name="TextBox 8"/>
          <p:cNvSpPr txBox="1"/>
          <p:nvPr/>
        </p:nvSpPr>
        <p:spPr>
          <a:xfrm>
            <a:off x="6994236" y="1384199"/>
            <a:ext cx="4904509" cy="5078313"/>
          </a:xfrm>
          <a:prstGeom prst="rect">
            <a:avLst/>
          </a:prstGeom>
          <a:noFill/>
          <a:ln w="28575">
            <a:solidFill>
              <a:srgbClr val="4472C4"/>
            </a:solidFill>
          </a:ln>
        </p:spPr>
        <p:txBody>
          <a:bodyPr wrap="square" lIns="91440" tIns="45720" rIns="91440" bIns="45720" rtlCol="0" anchor="t">
            <a:spAutoFit/>
          </a:bodyPr>
          <a:lstStyle/>
          <a:p>
            <a:r>
              <a:rPr lang="en-GB" u="sng" dirty="0">
                <a:solidFill>
                  <a:schemeClr val="accent1">
                    <a:lumMod val="75000"/>
                  </a:schemeClr>
                </a:solidFill>
              </a:rPr>
              <a:t>Artist Focus: Angela Harding</a:t>
            </a:r>
          </a:p>
          <a:p>
            <a:endParaRPr lang="en-GB" dirty="0">
              <a:solidFill>
                <a:schemeClr val="accent1">
                  <a:lumMod val="75000"/>
                </a:schemeClr>
              </a:solidFill>
              <a:cs typeface="Calibri"/>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r>
              <a:rPr lang="en-GB" dirty="0">
                <a:solidFill>
                  <a:schemeClr val="accent1">
                    <a:lumMod val="75000"/>
                  </a:schemeClr>
                </a:solidFill>
              </a:rPr>
              <a:t>Angela Harding is a print maker from Rutland. She creates prints using a range of different print methods. The inspiration for Angela's work is nature and the British countryside.</a:t>
            </a:r>
          </a:p>
        </p:txBody>
      </p:sp>
      <p:pic>
        <p:nvPicPr>
          <p:cNvPr id="1028" name="Picture 4" descr="A Winter's Tail by Angela Harding">
            <a:extLst>
              <a:ext uri="{FF2B5EF4-FFF2-40B4-BE49-F238E27FC236}">
                <a16:creationId xmlns:a16="http://schemas.microsoft.com/office/drawing/2014/main" id="{E2645D9B-C321-438A-A019-761DC9A7E1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383" y="1766236"/>
            <a:ext cx="2490726" cy="20500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ver Artist: Slightly Foxed Issue 36, Angela Harding, 'Bringing Back the  Tree' - Slightly Foxed">
            <a:extLst>
              <a:ext uri="{FF2B5EF4-FFF2-40B4-BE49-F238E27FC236}">
                <a16:creationId xmlns:a16="http://schemas.microsoft.com/office/drawing/2014/main" id="{9395B085-391B-474F-B1C1-EA51CFC13F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5611" y="1486030"/>
            <a:ext cx="1756629" cy="26104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ember - Angela Harding - Leicester Print Workshop">
            <a:extLst>
              <a:ext uri="{FF2B5EF4-FFF2-40B4-BE49-F238E27FC236}">
                <a16:creationId xmlns:a16="http://schemas.microsoft.com/office/drawing/2014/main" id="{7779153B-BE83-496D-9190-0D347E9F7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716" y="3686632"/>
            <a:ext cx="1855124" cy="16524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edwards-cole\Downloads\New full logo.JPG">
            <a:extLst>
              <a:ext uri="{FF2B5EF4-FFF2-40B4-BE49-F238E27FC236}">
                <a16:creationId xmlns:a16="http://schemas.microsoft.com/office/drawing/2014/main" id="{D82793BA-7C64-40BA-8159-A32073A3611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8182" y="176761"/>
            <a:ext cx="2055956" cy="783821"/>
          </a:xfrm>
          <a:prstGeom prst="rect">
            <a:avLst/>
          </a:prstGeom>
          <a:noFill/>
          <a:ln>
            <a:noFill/>
          </a:ln>
        </p:spPr>
      </p:pic>
    </p:spTree>
    <p:extLst>
      <p:ext uri="{BB962C8B-B14F-4D97-AF65-F5344CB8AC3E}">
        <p14:creationId xmlns:p14="http://schemas.microsoft.com/office/powerpoint/2010/main" val="87552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5337" y="190500"/>
            <a:ext cx="10601325" cy="6477000"/>
          </a:xfrm>
          <a:prstGeom prst="rect">
            <a:avLst/>
          </a:prstGeom>
        </p:spPr>
      </p:pic>
    </p:spTree>
    <p:extLst>
      <p:ext uri="{BB962C8B-B14F-4D97-AF65-F5344CB8AC3E}">
        <p14:creationId xmlns:p14="http://schemas.microsoft.com/office/powerpoint/2010/main" val="273495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7" y="66161"/>
            <a:ext cx="11211870" cy="554325"/>
          </a:xfrm>
          <a:solidFill>
            <a:schemeClr val="accent1">
              <a:lumMod val="75000"/>
            </a:schemeClr>
          </a:solidFill>
        </p:spPr>
        <p:txBody>
          <a:bodyPr>
            <a:normAutofit fontScale="90000"/>
          </a:bodyPr>
          <a:lstStyle/>
          <a:p>
            <a:r>
              <a:rPr lang="en-GB" sz="3600" b="1" dirty="0" smtClean="0">
                <a:solidFill>
                  <a:schemeClr val="bg1"/>
                </a:solidFill>
                <a:latin typeface="Comic Sans MS" panose="030F0702030302020204" pitchFamily="66" charset="0"/>
              </a:rPr>
              <a:t>Year 2  Jigsaw  Unit </a:t>
            </a:r>
            <a:r>
              <a:rPr lang="en-GB" sz="3600" b="1" dirty="0">
                <a:solidFill>
                  <a:schemeClr val="bg1"/>
                </a:solidFill>
                <a:latin typeface="Comic Sans MS" panose="030F0702030302020204" pitchFamily="66" charset="0"/>
              </a:rPr>
              <a:t>5</a:t>
            </a:r>
            <a:r>
              <a:rPr lang="en-GB" sz="3600" b="1" dirty="0" smtClean="0">
                <a:solidFill>
                  <a:schemeClr val="bg1"/>
                </a:solidFill>
                <a:latin typeface="Comic Sans MS" panose="030F0702030302020204" pitchFamily="66" charset="0"/>
              </a:rPr>
              <a:t>   Relationships</a:t>
            </a:r>
            <a:endParaRPr lang="en-GB" sz="3600" b="1" dirty="0">
              <a:solidFill>
                <a:schemeClr val="bg1"/>
              </a:solidFill>
              <a:latin typeface="Comic Sans MS" panose="030F0702030302020204" pitchFamily="66" charset="0"/>
            </a:endParaRPr>
          </a:p>
        </p:txBody>
      </p:sp>
      <p:graphicFrame>
        <p:nvGraphicFramePr>
          <p:cNvPr id="5" name="Table 4"/>
          <p:cNvGraphicFramePr>
            <a:graphicFrameLocks noGrp="1"/>
          </p:cNvGraphicFramePr>
          <p:nvPr>
            <p:extLst/>
          </p:nvPr>
        </p:nvGraphicFramePr>
        <p:xfrm>
          <a:off x="4054761" y="2704053"/>
          <a:ext cx="8063345" cy="2530548"/>
        </p:xfrm>
        <a:graphic>
          <a:graphicData uri="http://schemas.openxmlformats.org/drawingml/2006/table">
            <a:tbl>
              <a:tblPr firstRow="1" bandRow="1">
                <a:tableStyleId>{5C22544A-7EE6-4342-B048-85BDC9FD1C3A}</a:tableStyleId>
              </a:tblPr>
              <a:tblGrid>
                <a:gridCol w="1243857">
                  <a:extLst>
                    <a:ext uri="{9D8B030D-6E8A-4147-A177-3AD203B41FA5}">
                      <a16:colId xmlns:a16="http://schemas.microsoft.com/office/drawing/2014/main" val="1135586835"/>
                    </a:ext>
                  </a:extLst>
                </a:gridCol>
                <a:gridCol w="6819488">
                  <a:extLst>
                    <a:ext uri="{9D8B030D-6E8A-4147-A177-3AD203B41FA5}">
                      <a16:colId xmlns:a16="http://schemas.microsoft.com/office/drawing/2014/main" val="1662273146"/>
                    </a:ext>
                  </a:extLst>
                </a:gridCol>
              </a:tblGrid>
              <a:tr h="330924">
                <a:tc gridSpan="2">
                  <a:txBody>
                    <a:bodyPr/>
                    <a:lstStyle/>
                    <a:p>
                      <a:pPr algn="ctr"/>
                      <a:r>
                        <a:rPr lang="en-GB" sz="1600" dirty="0" smtClean="0">
                          <a:solidFill>
                            <a:schemeClr val="bg1"/>
                          </a:solidFill>
                          <a:latin typeface="Comic Sans MS" panose="030F0702030302020204" pitchFamily="66" charset="0"/>
                        </a:rPr>
                        <a:t> I will understand</a:t>
                      </a:r>
                      <a:r>
                        <a:rPr lang="en-GB" sz="1600" baseline="0" dirty="0" smtClean="0">
                          <a:solidFill>
                            <a:schemeClr val="bg1"/>
                          </a:solidFill>
                          <a:latin typeface="Comic Sans MS" panose="030F0702030302020204" pitchFamily="66" charset="0"/>
                        </a:rPr>
                        <a:t> this vocabulary…</a:t>
                      </a:r>
                      <a:endParaRPr lang="en-GB" sz="1600" dirty="0">
                        <a:solidFill>
                          <a:schemeClr val="bg1"/>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tc hMerge="1">
                  <a:txBody>
                    <a:bodyPr/>
                    <a:lstStyle/>
                    <a:p>
                      <a:endParaRPr lang="en-GB" dirty="0"/>
                    </a:p>
                  </a:txBody>
                  <a:tcPr/>
                </a:tc>
                <a:extLst>
                  <a:ext uri="{0D108BD9-81ED-4DB2-BD59-A6C34878D82A}">
                    <a16:rowId xmlns:a16="http://schemas.microsoft.com/office/drawing/2014/main" val="1182568733"/>
                  </a:ext>
                </a:extLst>
              </a:tr>
              <a:tr h="270756">
                <a:tc>
                  <a:txBody>
                    <a:bodyPr/>
                    <a:lstStyle/>
                    <a:p>
                      <a:r>
                        <a:rPr lang="en-GB" sz="1200" b="1" dirty="0" smtClean="0">
                          <a:solidFill>
                            <a:srgbClr val="0070C0"/>
                          </a:solidFill>
                          <a:latin typeface="Comic Sans MS" panose="030F0702030302020204" pitchFamily="66" charset="0"/>
                        </a:rPr>
                        <a:t>family</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solidFill>
                            <a:srgbClr val="0070C0"/>
                          </a:solidFill>
                          <a:latin typeface="Comic Sans MS" panose="030F0702030302020204" pitchFamily="66" charset="0"/>
                        </a:rPr>
                        <a:t>A family is a group of people who are related or have a close relationship with each other. </a:t>
                      </a: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1796771"/>
                  </a:ext>
                </a:extLst>
              </a:tr>
              <a:tr h="270756">
                <a:tc>
                  <a:txBody>
                    <a:bodyPr/>
                    <a:lstStyle/>
                    <a:p>
                      <a:r>
                        <a:rPr lang="en-GB" sz="1200" b="1" dirty="0" smtClean="0">
                          <a:solidFill>
                            <a:srgbClr val="0070C0"/>
                          </a:solidFill>
                          <a:latin typeface="Comic Sans MS" panose="030F0702030302020204" pitchFamily="66" charset="0"/>
                        </a:rPr>
                        <a:t>relationship</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A close connection</a:t>
                      </a:r>
                      <a:r>
                        <a:rPr lang="en-GB" sz="1100" b="0" baseline="0" dirty="0" smtClean="0">
                          <a:solidFill>
                            <a:srgbClr val="0070C0"/>
                          </a:solidFill>
                          <a:latin typeface="Comic Sans MS" panose="030F0702030302020204" pitchFamily="66" charset="0"/>
                        </a:rPr>
                        <a:t> between people. </a:t>
                      </a:r>
                      <a:endParaRPr lang="en-GB" sz="1100" b="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724483"/>
                  </a:ext>
                </a:extLst>
              </a:tr>
              <a:tr h="270756">
                <a:tc>
                  <a:txBody>
                    <a:bodyPr/>
                    <a:lstStyle/>
                    <a:p>
                      <a:r>
                        <a:rPr lang="en-GB" sz="1200" b="1" dirty="0" smtClean="0">
                          <a:solidFill>
                            <a:srgbClr val="0070C0"/>
                          </a:solidFill>
                          <a:latin typeface="Comic Sans MS" panose="030F0702030302020204" pitchFamily="66" charset="0"/>
                        </a:rPr>
                        <a:t>special</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More important than others.</a:t>
                      </a:r>
                      <a:endParaRPr lang="en-GB" sz="1100" b="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7853504"/>
                  </a:ext>
                </a:extLst>
              </a:tr>
              <a:tr h="270756">
                <a:tc>
                  <a:txBody>
                    <a:bodyPr/>
                    <a:lstStyle/>
                    <a:p>
                      <a:r>
                        <a:rPr lang="en-GB" sz="1200" b="1" dirty="0" smtClean="0">
                          <a:solidFill>
                            <a:srgbClr val="0070C0"/>
                          </a:solidFill>
                          <a:latin typeface="Comic Sans MS" panose="030F0702030302020204" pitchFamily="66" charset="0"/>
                        </a:rPr>
                        <a:t>touch </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To put your hand or another part of your body on to somebody or something.</a:t>
                      </a:r>
                      <a:endParaRPr lang="en-GB" sz="1100" b="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405176"/>
                  </a:ext>
                </a:extLst>
              </a:tr>
              <a:tr h="270756">
                <a:tc>
                  <a:txBody>
                    <a:bodyPr/>
                    <a:lstStyle/>
                    <a:p>
                      <a:r>
                        <a:rPr lang="en-GB" sz="1200" b="1" dirty="0" smtClean="0">
                          <a:solidFill>
                            <a:srgbClr val="0070C0"/>
                          </a:solidFill>
                          <a:latin typeface="Comic Sans MS" panose="030F0702030302020204" pitchFamily="66" charset="0"/>
                        </a:rPr>
                        <a:t>hug</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To put your arms around somebody</a:t>
                      </a:r>
                      <a:r>
                        <a:rPr lang="en-GB" sz="1100" b="0" baseline="0" dirty="0" smtClean="0">
                          <a:solidFill>
                            <a:srgbClr val="0070C0"/>
                          </a:solidFill>
                          <a:latin typeface="Comic Sans MS" panose="030F0702030302020204" pitchFamily="66" charset="0"/>
                        </a:rPr>
                        <a:t> and hold them tightly, especially to show you like or love them.</a:t>
                      </a:r>
                      <a:endParaRPr lang="en-GB" sz="1100" b="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1554997"/>
                  </a:ext>
                </a:extLst>
              </a:tr>
              <a:tr h="275028">
                <a:tc>
                  <a:txBody>
                    <a:bodyPr/>
                    <a:lstStyle/>
                    <a:p>
                      <a:r>
                        <a:rPr lang="en-GB" sz="1200" b="1" dirty="0" smtClean="0">
                          <a:solidFill>
                            <a:srgbClr val="0070C0"/>
                          </a:solidFill>
                          <a:latin typeface="Comic Sans MS" panose="030F0702030302020204" pitchFamily="66" charset="0"/>
                        </a:rPr>
                        <a:t>friend</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A person you know well and like, and who is not usually a member of your family.</a:t>
                      </a:r>
                      <a:endParaRPr lang="en-GB" sz="1100" b="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5662383"/>
                  </a:ext>
                </a:extLst>
              </a:tr>
              <a:tr h="270756">
                <a:tc>
                  <a:txBody>
                    <a:bodyPr/>
                    <a:lstStyle/>
                    <a:p>
                      <a:r>
                        <a:rPr lang="en-GB" sz="1200" b="1" dirty="0" smtClean="0">
                          <a:solidFill>
                            <a:srgbClr val="0070C0"/>
                          </a:solidFill>
                          <a:latin typeface="Comic Sans MS" panose="030F0702030302020204" pitchFamily="66" charset="0"/>
                        </a:rPr>
                        <a:t>secret</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Known about by only</a:t>
                      </a:r>
                      <a:r>
                        <a:rPr lang="en-GB" sz="1100" b="0" baseline="0" dirty="0" smtClean="0">
                          <a:solidFill>
                            <a:srgbClr val="0070C0"/>
                          </a:solidFill>
                          <a:latin typeface="Comic Sans MS" panose="030F0702030302020204" pitchFamily="66" charset="0"/>
                        </a:rPr>
                        <a:t> a few people; kept hidden from others.</a:t>
                      </a:r>
                      <a:endParaRPr lang="en-GB" sz="1100" b="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8444029"/>
                  </a:ext>
                </a:extLst>
              </a:tr>
              <a:tr h="270756">
                <a:tc>
                  <a:txBody>
                    <a:bodyPr/>
                    <a:lstStyle/>
                    <a:p>
                      <a:r>
                        <a:rPr lang="en-GB" sz="1200" b="1" dirty="0" smtClean="0">
                          <a:solidFill>
                            <a:srgbClr val="0070C0"/>
                          </a:solidFill>
                          <a:latin typeface="Comic Sans MS" panose="030F0702030302020204" pitchFamily="66" charset="0"/>
                        </a:rPr>
                        <a:t>worry</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To keep thinking about unpleasant things that might happen or about problems you have.</a:t>
                      </a:r>
                      <a:endParaRPr lang="en-GB" sz="1100" b="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9759086"/>
                  </a:ext>
                </a:extLst>
              </a:tr>
            </a:tbl>
          </a:graphicData>
        </a:graphic>
      </p:graphicFrame>
      <p:graphicFrame>
        <p:nvGraphicFramePr>
          <p:cNvPr id="10" name="Table 9"/>
          <p:cNvGraphicFramePr>
            <a:graphicFrameLocks noGrp="1"/>
          </p:cNvGraphicFramePr>
          <p:nvPr>
            <p:extLst/>
          </p:nvPr>
        </p:nvGraphicFramePr>
        <p:xfrm>
          <a:off x="6482443" y="5324212"/>
          <a:ext cx="5635665" cy="1441942"/>
        </p:xfrm>
        <a:graphic>
          <a:graphicData uri="http://schemas.openxmlformats.org/drawingml/2006/table">
            <a:tbl>
              <a:tblPr firstRow="1" bandRow="1">
                <a:tableStyleId>{5C22544A-7EE6-4342-B048-85BDC9FD1C3A}</a:tableStyleId>
              </a:tblPr>
              <a:tblGrid>
                <a:gridCol w="5635665">
                  <a:extLst>
                    <a:ext uri="{9D8B030D-6E8A-4147-A177-3AD203B41FA5}">
                      <a16:colId xmlns:a16="http://schemas.microsoft.com/office/drawing/2014/main" val="3504397740"/>
                    </a:ext>
                  </a:extLst>
                </a:gridCol>
              </a:tblGrid>
              <a:tr h="360485">
                <a:tc>
                  <a:txBody>
                    <a:bodyPr/>
                    <a:lstStyle/>
                    <a:p>
                      <a:r>
                        <a:rPr lang="en-GB" sz="1600" dirty="0" smtClean="0">
                          <a:latin typeface="Comic Sans MS" panose="030F0702030302020204" pitchFamily="66" charset="0"/>
                        </a:rPr>
                        <a:t>I can answer these reflective questions…</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105845680"/>
                  </a:ext>
                </a:extLst>
              </a:tr>
              <a:tr h="294943">
                <a:tc>
                  <a:txBody>
                    <a:bodyPr/>
                    <a:lstStyle/>
                    <a:p>
                      <a:r>
                        <a:rPr lang="en-GB" sz="1200" dirty="0" smtClean="0">
                          <a:solidFill>
                            <a:srgbClr val="0070C0"/>
                          </a:solidFill>
                          <a:latin typeface="Comic Sans MS" panose="030F0702030302020204" pitchFamily="66" charset="0"/>
                        </a:rPr>
                        <a:t>Who is special to you?</a:t>
                      </a:r>
                      <a:endParaRPr lang="en-GB" sz="12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18416211"/>
                  </a:ext>
                </a:extLst>
              </a:tr>
              <a:tr h="294943">
                <a:tc>
                  <a:txBody>
                    <a:bodyPr/>
                    <a:lstStyle/>
                    <a:p>
                      <a:r>
                        <a:rPr lang="en-GB" sz="1200" dirty="0" smtClean="0">
                          <a:solidFill>
                            <a:srgbClr val="0070C0"/>
                          </a:solidFill>
                          <a:latin typeface="Comic Sans MS" panose="030F0702030302020204" pitchFamily="66" charset="0"/>
                        </a:rPr>
                        <a:t>What kinds of touch do you like and why?</a:t>
                      </a:r>
                      <a:endParaRPr lang="en-GB" sz="12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246642"/>
                  </a:ext>
                </a:extLst>
              </a:tr>
              <a:tr h="491571">
                <a:tc>
                  <a:txBody>
                    <a:bodyPr/>
                    <a:lstStyle/>
                    <a:p>
                      <a:r>
                        <a:rPr lang="en-GB" sz="1200" dirty="0" smtClean="0">
                          <a:solidFill>
                            <a:srgbClr val="0070C0"/>
                          </a:solidFill>
                          <a:latin typeface="Comic Sans MS" panose="030F0702030302020204" pitchFamily="66" charset="0"/>
                        </a:rPr>
                        <a:t>What sort of things cause friends to fall</a:t>
                      </a:r>
                      <a:r>
                        <a:rPr lang="en-GB" sz="1200" baseline="0" dirty="0" smtClean="0">
                          <a:solidFill>
                            <a:srgbClr val="0070C0"/>
                          </a:solidFill>
                          <a:latin typeface="Comic Sans MS" panose="030F0702030302020204" pitchFamily="66" charset="0"/>
                        </a:rPr>
                        <a:t> out sometimes and how can we resolve this?</a:t>
                      </a:r>
                      <a:endParaRPr lang="en-GB" sz="12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913047124"/>
                  </a:ext>
                </a:extLst>
              </a:tr>
            </a:tbl>
          </a:graphicData>
        </a:graphic>
      </p:graphicFrame>
      <p:graphicFrame>
        <p:nvGraphicFramePr>
          <p:cNvPr id="12" name="Table 11"/>
          <p:cNvGraphicFramePr>
            <a:graphicFrameLocks noGrp="1"/>
          </p:cNvGraphicFramePr>
          <p:nvPr>
            <p:extLst/>
          </p:nvPr>
        </p:nvGraphicFramePr>
        <p:xfrm>
          <a:off x="165067" y="683099"/>
          <a:ext cx="11953039" cy="1950720"/>
        </p:xfrm>
        <a:graphic>
          <a:graphicData uri="http://schemas.openxmlformats.org/drawingml/2006/table">
            <a:tbl>
              <a:tblPr firstRow="1" bandRow="1">
                <a:tableStyleId>{5C22544A-7EE6-4342-B048-85BDC9FD1C3A}</a:tableStyleId>
              </a:tblPr>
              <a:tblGrid>
                <a:gridCol w="3810940">
                  <a:extLst>
                    <a:ext uri="{9D8B030D-6E8A-4147-A177-3AD203B41FA5}">
                      <a16:colId xmlns:a16="http://schemas.microsoft.com/office/drawing/2014/main" val="3076617395"/>
                    </a:ext>
                  </a:extLst>
                </a:gridCol>
                <a:gridCol w="4171950">
                  <a:extLst>
                    <a:ext uri="{9D8B030D-6E8A-4147-A177-3AD203B41FA5}">
                      <a16:colId xmlns:a16="http://schemas.microsoft.com/office/drawing/2014/main" val="18530659"/>
                    </a:ext>
                  </a:extLst>
                </a:gridCol>
                <a:gridCol w="3970149">
                  <a:extLst>
                    <a:ext uri="{9D8B030D-6E8A-4147-A177-3AD203B41FA5}">
                      <a16:colId xmlns:a16="http://schemas.microsoft.com/office/drawing/2014/main" val="2950434606"/>
                    </a:ext>
                  </a:extLst>
                </a:gridCol>
              </a:tblGrid>
              <a:tr h="315489">
                <a:tc>
                  <a:txBody>
                    <a:bodyPr/>
                    <a:lstStyle/>
                    <a:p>
                      <a:r>
                        <a:rPr lang="en-GB" sz="1600" dirty="0" smtClean="0">
                          <a:latin typeface="Comic Sans MS" panose="030F0702030302020204" pitchFamily="66" charset="0"/>
                        </a:rPr>
                        <a:t>I have already learnt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a:txBody>
                    <a:bodyPr/>
                    <a:lstStyle/>
                    <a:p>
                      <a:pPr algn="l"/>
                      <a:r>
                        <a:rPr lang="en-GB" sz="1600" dirty="0" smtClean="0">
                          <a:latin typeface="Comic Sans MS" panose="030F0702030302020204" pitchFamily="66" charset="0"/>
                        </a:rPr>
                        <a:t>Now I will learn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a:txBody>
                    <a:bodyPr/>
                    <a:lstStyle/>
                    <a:p>
                      <a:r>
                        <a:rPr lang="en-GB" sz="1600" dirty="0" smtClean="0">
                          <a:latin typeface="Comic Sans MS" panose="030F0702030302020204" pitchFamily="66" charset="0"/>
                        </a:rPr>
                        <a:t>Next I will learn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051087613"/>
                  </a:ext>
                </a:extLst>
              </a:tr>
              <a:tr h="559276">
                <a:tc>
                  <a:txBody>
                    <a:bodyPr/>
                    <a:lstStyle/>
                    <a:p>
                      <a:r>
                        <a:rPr lang="en-GB" sz="1100" dirty="0" smtClean="0">
                          <a:solidFill>
                            <a:srgbClr val="0070C0"/>
                          </a:solidFill>
                          <a:latin typeface="Comic Sans MS" panose="030F0702030302020204" pitchFamily="66" charset="0"/>
                        </a:rPr>
                        <a:t>I</a:t>
                      </a:r>
                      <a:r>
                        <a:rPr lang="en-GB" sz="1100" baseline="0" dirty="0" smtClean="0">
                          <a:solidFill>
                            <a:srgbClr val="0070C0"/>
                          </a:solidFill>
                          <a:latin typeface="Comic Sans MS" panose="030F0702030302020204" pitchFamily="66" charset="0"/>
                        </a:rPr>
                        <a:t> can identify the members of my family and understand there are lots of different types of families.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there are lots of forms of physical contact within</a:t>
                      </a:r>
                      <a:r>
                        <a:rPr lang="en-GB" sz="1100" baseline="0" dirty="0" smtClean="0">
                          <a:solidFill>
                            <a:srgbClr val="0070C0"/>
                          </a:solidFill>
                          <a:latin typeface="Comic Sans MS" panose="030F0702030302020204" pitchFamily="66" charset="0"/>
                        </a:rPr>
                        <a:t> a family and some of this is acceptable and some is not.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can identify the roles and responsibilities of each member</a:t>
                      </a:r>
                      <a:r>
                        <a:rPr lang="en-GB" sz="1100" baseline="0" dirty="0" smtClean="0">
                          <a:solidFill>
                            <a:srgbClr val="0070C0"/>
                          </a:solidFill>
                          <a:latin typeface="Comic Sans MS" panose="030F0702030302020204" pitchFamily="66" charset="0"/>
                        </a:rPr>
                        <a:t> of my family and can reflect on the expectations for males and females.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773050085"/>
                  </a:ext>
                </a:extLst>
              </a:tr>
              <a:tr h="401532">
                <a:tc>
                  <a:txBody>
                    <a:bodyPr/>
                    <a:lstStyle/>
                    <a:p>
                      <a:r>
                        <a:rPr lang="en-GB" sz="1100" dirty="0" smtClean="0">
                          <a:solidFill>
                            <a:srgbClr val="0070C0"/>
                          </a:solidFill>
                          <a:latin typeface="Comic Sans MS" panose="030F0702030302020204" pitchFamily="66" charset="0"/>
                        </a:rPr>
                        <a:t>I know</a:t>
                      </a:r>
                      <a:r>
                        <a:rPr lang="en-GB" sz="1100" baseline="0" dirty="0" smtClean="0">
                          <a:solidFill>
                            <a:srgbClr val="0070C0"/>
                          </a:solidFill>
                          <a:latin typeface="Comic Sans MS" panose="030F0702030302020204" pitchFamily="66" charset="0"/>
                        </a:rPr>
                        <a:t> appropriate ways of physical contact to greet my friends and know which ways I prefer.</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sometimes it is good to keep a</a:t>
                      </a:r>
                      <a:r>
                        <a:rPr lang="en-GB" sz="1100" baseline="0" dirty="0" smtClean="0">
                          <a:solidFill>
                            <a:srgbClr val="0070C0"/>
                          </a:solidFill>
                          <a:latin typeface="Comic Sans MS" panose="030F0702030302020204" pitchFamily="66" charset="0"/>
                        </a:rPr>
                        <a:t> secret and sometimes it is not.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know and can use some strategies for keeping myself safe.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440247267"/>
                  </a:ext>
                </a:extLst>
              </a:tr>
              <a:tr h="559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solidFill>
                            <a:srgbClr val="0070C0"/>
                          </a:solidFill>
                          <a:latin typeface="Comic Sans MS" panose="030F0702030302020204" pitchFamily="66" charset="0"/>
                        </a:rPr>
                        <a:t>I know who</a:t>
                      </a:r>
                      <a:r>
                        <a:rPr lang="en-GB" sz="1100" b="0" baseline="0" dirty="0" smtClean="0">
                          <a:solidFill>
                            <a:srgbClr val="0070C0"/>
                          </a:solidFill>
                          <a:latin typeface="Comic Sans MS" panose="030F0702030302020204" pitchFamily="66" charset="0"/>
                        </a:rPr>
                        <a:t> can help me in my school community.</a:t>
                      </a:r>
                      <a:endParaRPr lang="en-GB" sz="1100" b="0" dirty="0" smtClean="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recognise and appreciate people who can help me in my family, my school and my community.</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how my needs and rights are shared by children around the world and can identify how our lives may be different.</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606387625"/>
                  </a:ext>
                </a:extLst>
              </a:tr>
            </a:tbl>
          </a:graphicData>
        </a:graphic>
      </p:graphicFrame>
      <p:graphicFrame>
        <p:nvGraphicFramePr>
          <p:cNvPr id="13" name="Table 12"/>
          <p:cNvGraphicFramePr>
            <a:graphicFrameLocks noGrp="1"/>
          </p:cNvGraphicFramePr>
          <p:nvPr>
            <p:extLst/>
          </p:nvPr>
        </p:nvGraphicFramePr>
        <p:xfrm>
          <a:off x="123174" y="2686058"/>
          <a:ext cx="3866935" cy="4080096"/>
        </p:xfrm>
        <a:graphic>
          <a:graphicData uri="http://schemas.openxmlformats.org/drawingml/2006/table">
            <a:tbl>
              <a:tblPr firstRow="1" bandRow="1">
                <a:tableStyleId>{5C22544A-7EE6-4342-B048-85BDC9FD1C3A}</a:tableStyleId>
              </a:tblPr>
              <a:tblGrid>
                <a:gridCol w="3866935">
                  <a:extLst>
                    <a:ext uri="{9D8B030D-6E8A-4147-A177-3AD203B41FA5}">
                      <a16:colId xmlns:a16="http://schemas.microsoft.com/office/drawing/2014/main" val="2704570955"/>
                    </a:ext>
                  </a:extLst>
                </a:gridCol>
              </a:tblGrid>
              <a:tr h="4080096">
                <a:tc>
                  <a:txBody>
                    <a:bodyPr/>
                    <a:lstStyle/>
                    <a:p>
                      <a:endParaRPr lang="en-GB" dirty="0"/>
                    </a:p>
                  </a:txBody>
                  <a:tcPr>
                    <a:solidFill>
                      <a:srgbClr val="0070C0"/>
                    </a:solidFill>
                  </a:tcPr>
                </a:tc>
                <a:extLst>
                  <a:ext uri="{0D108BD9-81ED-4DB2-BD59-A6C34878D82A}">
                    <a16:rowId xmlns:a16="http://schemas.microsoft.com/office/drawing/2014/main" val="550401838"/>
                  </a:ext>
                </a:extLst>
              </a:tr>
            </a:tbl>
          </a:graphicData>
        </a:graphic>
      </p:graphicFrame>
      <p:pic>
        <p:nvPicPr>
          <p:cNvPr id="14" name="Picture 13"/>
          <p:cNvPicPr>
            <a:picLocks noChangeAspect="1"/>
          </p:cNvPicPr>
          <p:nvPr/>
        </p:nvPicPr>
        <p:blipFill>
          <a:blip r:embed="rId2"/>
          <a:stretch>
            <a:fillRect/>
          </a:stretch>
        </p:blipFill>
        <p:spPr>
          <a:xfrm>
            <a:off x="284051" y="2804538"/>
            <a:ext cx="3545180" cy="3831599"/>
          </a:xfrm>
          <a:prstGeom prst="rect">
            <a:avLst/>
          </a:prstGeom>
        </p:spPr>
      </p:pic>
      <p:graphicFrame>
        <p:nvGraphicFramePr>
          <p:cNvPr id="15" name="Table 14"/>
          <p:cNvGraphicFramePr>
            <a:graphicFrameLocks noGrp="1"/>
          </p:cNvGraphicFramePr>
          <p:nvPr>
            <p:extLst/>
          </p:nvPr>
        </p:nvGraphicFramePr>
        <p:xfrm>
          <a:off x="4054761" y="5304836"/>
          <a:ext cx="2337875" cy="1461318"/>
        </p:xfrm>
        <a:graphic>
          <a:graphicData uri="http://schemas.openxmlformats.org/drawingml/2006/table">
            <a:tbl>
              <a:tblPr firstRow="1" bandRow="1">
                <a:tableStyleId>{5C22544A-7EE6-4342-B048-85BDC9FD1C3A}</a:tableStyleId>
              </a:tblPr>
              <a:tblGrid>
                <a:gridCol w="2337875">
                  <a:extLst>
                    <a:ext uri="{9D8B030D-6E8A-4147-A177-3AD203B41FA5}">
                      <a16:colId xmlns:a16="http://schemas.microsoft.com/office/drawing/2014/main" val="1954797492"/>
                    </a:ext>
                  </a:extLst>
                </a:gridCol>
              </a:tblGrid>
              <a:tr h="1461318">
                <a:tc>
                  <a:txBody>
                    <a:bodyPr/>
                    <a:lstStyle/>
                    <a:p>
                      <a:endParaRPr lang="en-GB" dirty="0"/>
                    </a:p>
                  </a:txBody>
                  <a:tcPr>
                    <a:solidFill>
                      <a:srgbClr val="0070C0"/>
                    </a:solidFill>
                  </a:tcPr>
                </a:tc>
                <a:extLst>
                  <a:ext uri="{0D108BD9-81ED-4DB2-BD59-A6C34878D82A}">
                    <a16:rowId xmlns:a16="http://schemas.microsoft.com/office/drawing/2014/main" val="308652699"/>
                  </a:ext>
                </a:extLst>
              </a:tr>
            </a:tbl>
          </a:graphicData>
        </a:graphic>
      </p:graphicFrame>
      <p:pic>
        <p:nvPicPr>
          <p:cNvPr id="3" name="Picture 2"/>
          <p:cNvPicPr>
            <a:picLocks noChangeAspect="1"/>
          </p:cNvPicPr>
          <p:nvPr/>
        </p:nvPicPr>
        <p:blipFill>
          <a:blip r:embed="rId3"/>
          <a:stretch>
            <a:fillRect/>
          </a:stretch>
        </p:blipFill>
        <p:spPr>
          <a:xfrm>
            <a:off x="4127136" y="5388429"/>
            <a:ext cx="2170579" cy="1247708"/>
          </a:xfrm>
          <a:prstGeom prst="rect">
            <a:avLst/>
          </a:prstGeom>
        </p:spPr>
      </p:pic>
      <p:pic>
        <p:nvPicPr>
          <p:cNvPr id="11" name="Picture 10"/>
          <p:cNvPicPr>
            <a:picLocks noChangeAspect="1"/>
          </p:cNvPicPr>
          <p:nvPr/>
        </p:nvPicPr>
        <p:blipFill>
          <a:blip r:embed="rId4"/>
          <a:stretch>
            <a:fillRect/>
          </a:stretch>
        </p:blipFill>
        <p:spPr>
          <a:xfrm>
            <a:off x="165067" y="0"/>
            <a:ext cx="631479" cy="636157"/>
          </a:xfrm>
          <a:prstGeom prst="rect">
            <a:avLst/>
          </a:prstGeom>
        </p:spPr>
      </p:pic>
    </p:spTree>
    <p:extLst>
      <p:ext uri="{BB962C8B-B14F-4D97-AF65-F5344CB8AC3E}">
        <p14:creationId xmlns:p14="http://schemas.microsoft.com/office/powerpoint/2010/main" val="2355765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861" y="168852"/>
            <a:ext cx="9294495" cy="440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dirty="0" smtClean="0">
                <a:effectLst/>
                <a:ea typeface="Calibri" panose="020F0502020204030204" pitchFamily="34" charset="0"/>
                <a:cs typeface="Times New Roman" panose="02020603050405020304" pitchFamily="18" charset="0"/>
              </a:rPr>
              <a:t>Year </a:t>
            </a:r>
            <a:r>
              <a:rPr lang="en-GB" dirty="0">
                <a:ea typeface="Calibri" panose="020F0502020204030204" pitchFamily="34" charset="0"/>
                <a:cs typeface="Times New Roman" panose="02020603050405020304" pitchFamily="18" charset="0"/>
              </a:rPr>
              <a:t>2</a:t>
            </a:r>
            <a:r>
              <a:rPr lang="en-GB" dirty="0" smtClean="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Computing Knowledge </a:t>
            </a:r>
            <a:r>
              <a:rPr lang="en-GB" dirty="0" smtClean="0">
                <a:ea typeface="Calibri" panose="020F0502020204030204" pitchFamily="34" charset="0"/>
                <a:cs typeface="Times New Roman" panose="02020603050405020304" pitchFamily="18" charset="0"/>
              </a:rPr>
              <a:t>Organiser: Digital Photography</a:t>
            </a:r>
            <a:endParaRPr lang="en-GB" sz="1100" dirty="0">
              <a:effectLst/>
              <a:ea typeface="Calibri" panose="020F0502020204030204" pitchFamily="34" charset="0"/>
              <a:cs typeface="Times New Roman" panose="02020603050405020304" pitchFamily="18" charset="0"/>
            </a:endParaRPr>
          </a:p>
        </p:txBody>
      </p:sp>
      <p:sp>
        <p:nvSpPr>
          <p:cNvPr id="7" name="TextBox 6"/>
          <p:cNvSpPr txBox="1"/>
          <p:nvPr/>
        </p:nvSpPr>
        <p:spPr>
          <a:xfrm>
            <a:off x="3304070" y="754962"/>
            <a:ext cx="5147527" cy="1600438"/>
          </a:xfrm>
          <a:prstGeom prst="rect">
            <a:avLst/>
          </a:prstGeom>
          <a:noFill/>
          <a:ln w="19050">
            <a:solidFill>
              <a:schemeClr val="accent5"/>
            </a:solidFill>
          </a:ln>
        </p:spPr>
        <p:txBody>
          <a:bodyPr wrap="square" rtlCol="0">
            <a:spAutoFit/>
          </a:bodyPr>
          <a:lstStyle/>
          <a:p>
            <a:pPr algn="ctr"/>
            <a:r>
              <a:rPr lang="en-GB" sz="1400" b="1" dirty="0">
                <a:solidFill>
                  <a:schemeClr val="accent5"/>
                </a:solidFill>
              </a:rPr>
              <a:t>What will I learn?   </a:t>
            </a:r>
          </a:p>
          <a:p>
            <a:pPr marL="285750" indent="-285750">
              <a:lnSpc>
                <a:spcPct val="150000"/>
              </a:lnSpc>
              <a:buFont typeface="Arial" panose="020B0604020202020204" pitchFamily="34" charset="0"/>
              <a:buChar char="•"/>
            </a:pPr>
            <a:r>
              <a:rPr lang="en-GB" sz="1400" dirty="0" smtClean="0"/>
              <a:t>that </a:t>
            </a:r>
            <a:r>
              <a:rPr lang="en-GB" sz="1400" dirty="0"/>
              <a:t>different devices can be used to capture </a:t>
            </a:r>
            <a:r>
              <a:rPr lang="en-GB" sz="1400" dirty="0" smtClean="0"/>
              <a:t>photographs</a:t>
            </a:r>
          </a:p>
          <a:p>
            <a:pPr marL="285750" indent="-285750">
              <a:lnSpc>
                <a:spcPct val="150000"/>
              </a:lnSpc>
              <a:buFont typeface="Arial" panose="020B0604020202020204" pitchFamily="34" charset="0"/>
              <a:buChar char="•"/>
            </a:pPr>
            <a:r>
              <a:rPr lang="en-GB" sz="1400" dirty="0" smtClean="0"/>
              <a:t>to capture, edit, </a:t>
            </a:r>
            <a:r>
              <a:rPr lang="en-GB" sz="1400" dirty="0"/>
              <a:t>and </a:t>
            </a:r>
            <a:r>
              <a:rPr lang="en-GB" sz="1400" dirty="0" smtClean="0"/>
              <a:t>improve photos</a:t>
            </a:r>
          </a:p>
          <a:p>
            <a:pPr marL="285750" indent="-285750">
              <a:lnSpc>
                <a:spcPct val="150000"/>
              </a:lnSpc>
              <a:buFont typeface="Arial" panose="020B0604020202020204" pitchFamily="34" charset="0"/>
              <a:buChar char="•"/>
            </a:pPr>
            <a:r>
              <a:rPr lang="en-GB" sz="1400" dirty="0"/>
              <a:t>t</a:t>
            </a:r>
            <a:r>
              <a:rPr lang="en-GB" sz="1400" dirty="0" smtClean="0"/>
              <a:t>o understand that images seen may </a:t>
            </a:r>
            <a:r>
              <a:rPr lang="en-GB" sz="1400" dirty="0"/>
              <a:t>not be real. </a:t>
            </a:r>
            <a:endParaRPr lang="en-GB" sz="1400" dirty="0" smtClean="0"/>
          </a:p>
          <a:p>
            <a:pPr marL="285750" indent="-285750">
              <a:lnSpc>
                <a:spcPct val="150000"/>
              </a:lnSpc>
              <a:buFont typeface="Arial" panose="020B0604020202020204" pitchFamily="34" charset="0"/>
              <a:buChar char="•"/>
            </a:pPr>
            <a:r>
              <a:rPr lang="en-GB" sz="1400" dirty="0" smtClean="0"/>
              <a:t>to </a:t>
            </a:r>
            <a:r>
              <a:rPr lang="en-GB" sz="1400" dirty="0"/>
              <a:t>use the software PIXLR.</a:t>
            </a:r>
          </a:p>
        </p:txBody>
      </p:sp>
      <p:sp>
        <p:nvSpPr>
          <p:cNvPr id="11" name="TextBox 10"/>
          <p:cNvSpPr txBox="1"/>
          <p:nvPr/>
        </p:nvSpPr>
        <p:spPr>
          <a:xfrm>
            <a:off x="118562" y="748604"/>
            <a:ext cx="3095693" cy="954107"/>
          </a:xfrm>
          <a:prstGeom prst="rect">
            <a:avLst/>
          </a:prstGeom>
          <a:noFill/>
          <a:ln w="19050">
            <a:solidFill>
              <a:schemeClr val="accent5"/>
            </a:solidFill>
          </a:ln>
        </p:spPr>
        <p:txBody>
          <a:bodyPr wrap="square" rtlCol="0">
            <a:spAutoFit/>
          </a:bodyPr>
          <a:lstStyle/>
          <a:p>
            <a:pPr algn="ctr"/>
            <a:r>
              <a:rPr lang="en-GB" sz="1400" b="1" dirty="0" smtClean="0">
                <a:solidFill>
                  <a:schemeClr val="accent5"/>
                </a:solidFill>
              </a:rPr>
              <a:t>What should I already know?</a:t>
            </a:r>
          </a:p>
          <a:p>
            <a:pPr marL="285750" indent="-285750">
              <a:buFont typeface="Arial" panose="020B0604020202020204" pitchFamily="34" charset="0"/>
              <a:buChar char="•"/>
            </a:pPr>
            <a:r>
              <a:rPr lang="en-GB" sz="1400" dirty="0"/>
              <a:t>a</a:t>
            </a:r>
            <a:r>
              <a:rPr lang="en-GB" sz="1400" dirty="0" smtClean="0"/>
              <a:t>bout different types of information technology and how they work with computers</a:t>
            </a:r>
          </a:p>
        </p:txBody>
      </p:sp>
      <p:pic>
        <p:nvPicPr>
          <p:cNvPr id="16" name="Picture 15"/>
          <p:cNvPicPr>
            <a:picLocks noChangeAspect="1"/>
          </p:cNvPicPr>
          <p:nvPr/>
        </p:nvPicPr>
        <p:blipFill>
          <a:blip r:embed="rId2">
            <a:duotone>
              <a:schemeClr val="accent5">
                <a:shade val="45000"/>
                <a:satMod val="135000"/>
              </a:schemeClr>
              <a:prstClr val="white"/>
            </a:duotone>
          </a:blip>
          <a:stretch>
            <a:fillRect/>
          </a:stretch>
        </p:blipFill>
        <p:spPr>
          <a:xfrm>
            <a:off x="10669356" y="75191"/>
            <a:ext cx="651322" cy="651322"/>
          </a:xfrm>
          <a:prstGeom prst="rect">
            <a:avLst/>
          </a:prstGeom>
        </p:spPr>
      </p:pic>
      <p:sp>
        <p:nvSpPr>
          <p:cNvPr id="19" name="Rectangle 18"/>
          <p:cNvSpPr/>
          <p:nvPr/>
        </p:nvSpPr>
        <p:spPr>
          <a:xfrm>
            <a:off x="8804860" y="894814"/>
            <a:ext cx="3012854" cy="490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smtClean="0">
                <a:ea typeface="Calibri" panose="020F0502020204030204" pitchFamily="34" charset="0"/>
                <a:cs typeface="Times New Roman" panose="02020603050405020304" pitchFamily="18" charset="0"/>
              </a:rPr>
              <a:t>Devices</a:t>
            </a:r>
            <a:endParaRPr lang="en-GB" sz="1100" dirty="0">
              <a:effectLst/>
              <a:ea typeface="Calibri" panose="020F0502020204030204" pitchFamily="34" charset="0"/>
              <a:cs typeface="Times New Roman" panose="02020603050405020304" pitchFamily="18" charset="0"/>
            </a:endParaRPr>
          </a:p>
        </p:txBody>
      </p:sp>
      <p:sp>
        <p:nvSpPr>
          <p:cNvPr id="21" name="Rectangle 20"/>
          <p:cNvSpPr/>
          <p:nvPr/>
        </p:nvSpPr>
        <p:spPr>
          <a:xfrm>
            <a:off x="8541412" y="761374"/>
            <a:ext cx="3539752" cy="340243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8648742" y="1486152"/>
            <a:ext cx="3325091" cy="2677656"/>
          </a:xfrm>
          <a:prstGeom prst="rect">
            <a:avLst/>
          </a:prstGeom>
          <a:noFill/>
        </p:spPr>
        <p:txBody>
          <a:bodyPr wrap="square" rtlCol="0">
            <a:spAutoFit/>
          </a:bodyPr>
          <a:lstStyle/>
          <a:p>
            <a:pPr algn="ctr"/>
            <a:r>
              <a:rPr lang="en-GB" sz="1400" dirty="0"/>
              <a:t>There are a number of modern devices that can be used to take, store and edit digital images.</a:t>
            </a:r>
          </a:p>
          <a:p>
            <a:pPr algn="ctr"/>
            <a:r>
              <a:rPr lang="en-GB" sz="1400" dirty="0" smtClean="0"/>
              <a:t>.</a:t>
            </a:r>
          </a:p>
          <a:p>
            <a:pPr algn="ctr"/>
            <a:endParaRPr lang="en-GB" sz="1400" dirty="0"/>
          </a:p>
          <a:p>
            <a:pPr algn="ctr"/>
            <a:endParaRPr lang="en-GB" sz="1400" dirty="0" smtClean="0"/>
          </a:p>
          <a:p>
            <a:pPr algn="ctr"/>
            <a:endParaRPr lang="en-GB" sz="1400" dirty="0"/>
          </a:p>
          <a:p>
            <a:pPr algn="ctr"/>
            <a:endParaRPr lang="en-GB" sz="1400" dirty="0" smtClean="0"/>
          </a:p>
          <a:p>
            <a:pPr algn="ctr"/>
            <a:endParaRPr lang="en-GB" sz="1400" dirty="0"/>
          </a:p>
          <a:p>
            <a:pPr algn="ctr"/>
            <a:endParaRPr lang="en-GB" sz="1400" dirty="0" smtClean="0"/>
          </a:p>
          <a:p>
            <a:pPr algn="ctr"/>
            <a:endParaRPr lang="en-GB" sz="1400" dirty="0"/>
          </a:p>
          <a:p>
            <a:pPr algn="ctr"/>
            <a:endParaRPr lang="en-GB" sz="1400" dirty="0"/>
          </a:p>
        </p:txBody>
      </p:sp>
      <p:graphicFrame>
        <p:nvGraphicFramePr>
          <p:cNvPr id="28" name="Table 27"/>
          <p:cNvGraphicFramePr>
            <a:graphicFrameLocks noGrp="1"/>
          </p:cNvGraphicFramePr>
          <p:nvPr>
            <p:extLst/>
          </p:nvPr>
        </p:nvGraphicFramePr>
        <p:xfrm>
          <a:off x="118562" y="2500762"/>
          <a:ext cx="5147527" cy="4136677"/>
        </p:xfrm>
        <a:graphic>
          <a:graphicData uri="http://schemas.openxmlformats.org/drawingml/2006/table">
            <a:tbl>
              <a:tblPr firstRow="1" bandRow="1">
                <a:tableStyleId>{5940675A-B579-460E-94D1-54222C63F5DA}</a:tableStyleId>
              </a:tblPr>
              <a:tblGrid>
                <a:gridCol w="1519813">
                  <a:extLst>
                    <a:ext uri="{9D8B030D-6E8A-4147-A177-3AD203B41FA5}">
                      <a16:colId xmlns:a16="http://schemas.microsoft.com/office/drawing/2014/main" val="2588486078"/>
                    </a:ext>
                  </a:extLst>
                </a:gridCol>
                <a:gridCol w="3627714">
                  <a:extLst>
                    <a:ext uri="{9D8B030D-6E8A-4147-A177-3AD203B41FA5}">
                      <a16:colId xmlns:a16="http://schemas.microsoft.com/office/drawing/2014/main" val="712753874"/>
                    </a:ext>
                  </a:extLst>
                </a:gridCol>
              </a:tblGrid>
              <a:tr h="369637">
                <a:tc gridSpan="2">
                  <a:txBody>
                    <a:bodyPr/>
                    <a:lstStyle/>
                    <a:p>
                      <a:pPr algn="ctr"/>
                      <a:r>
                        <a:rPr lang="en-GB" sz="1400" dirty="0" smtClean="0">
                          <a:solidFill>
                            <a:schemeClr val="bg1"/>
                          </a:solidFill>
                        </a:rPr>
                        <a:t>Key Vocabulary</a:t>
                      </a:r>
                      <a:endParaRPr lang="en-GB" sz="1400" dirty="0">
                        <a:solidFill>
                          <a:schemeClr val="bg1"/>
                        </a:solidFill>
                      </a:endParaRPr>
                    </a:p>
                  </a:txBody>
                  <a:tcPr>
                    <a:solidFill>
                      <a:schemeClr val="accent1"/>
                    </a:solidFill>
                  </a:tcPr>
                </a:tc>
                <a:tc hMerge="1">
                  <a:txBody>
                    <a:bodyPr/>
                    <a:lstStyle/>
                    <a:p>
                      <a:endParaRPr lang="en-GB" dirty="0"/>
                    </a:p>
                  </a:txBody>
                  <a:tcPr/>
                </a:tc>
                <a:extLst>
                  <a:ext uri="{0D108BD9-81ED-4DB2-BD59-A6C34878D82A}">
                    <a16:rowId xmlns:a16="http://schemas.microsoft.com/office/drawing/2014/main" val="3711207293"/>
                  </a:ext>
                </a:extLst>
              </a:tr>
              <a:tr h="576000">
                <a:tc>
                  <a:txBody>
                    <a:bodyPr/>
                    <a:lstStyle/>
                    <a:p>
                      <a:r>
                        <a:rPr lang="en-GB" sz="1400" b="1" dirty="0" smtClean="0">
                          <a:solidFill>
                            <a:schemeClr val="accent5"/>
                          </a:solidFill>
                        </a:rPr>
                        <a:t>digital</a:t>
                      </a:r>
                      <a:endParaRPr lang="en-GB" sz="1400" b="1" dirty="0">
                        <a:solidFill>
                          <a:schemeClr val="accent5"/>
                        </a:solidFill>
                      </a:endParaRPr>
                    </a:p>
                  </a:txBody>
                  <a:tcPr anchor="ctr"/>
                </a:tc>
                <a:tc>
                  <a:txBody>
                    <a:bodyPr/>
                    <a:lstStyle/>
                    <a:p>
                      <a:r>
                        <a:rPr lang="en-GB" sz="1400" kern="1200" dirty="0" smtClean="0">
                          <a:solidFill>
                            <a:schemeClr val="tx1"/>
                          </a:solidFill>
                          <a:effectLst/>
                          <a:latin typeface="+mn-lt"/>
                          <a:ea typeface="+mn-ea"/>
                          <a:cs typeface="+mn-cs"/>
                        </a:rPr>
                        <a:t>a digital device is an electronic device that can receive, store, process or send digital information</a:t>
                      </a:r>
                      <a:endParaRPr lang="en-GB" sz="14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871853579"/>
                  </a:ext>
                </a:extLst>
              </a:tr>
              <a:tr h="576000">
                <a:tc>
                  <a:txBody>
                    <a:bodyPr/>
                    <a:lstStyle/>
                    <a:p>
                      <a:r>
                        <a:rPr lang="en-GB" sz="1400" b="1" dirty="0" smtClean="0">
                          <a:solidFill>
                            <a:schemeClr val="accent5"/>
                          </a:solidFill>
                        </a:rPr>
                        <a:t>photograph</a:t>
                      </a:r>
                      <a:endParaRPr lang="en-GB" sz="1400" b="1" dirty="0">
                        <a:solidFill>
                          <a:schemeClr val="accent5"/>
                        </a:solidFill>
                      </a:endParaRPr>
                    </a:p>
                  </a:txBody>
                  <a:tcPr anchor="ctr"/>
                </a:tc>
                <a:tc>
                  <a:txBody>
                    <a:bodyPr/>
                    <a:lstStyle/>
                    <a:p>
                      <a:pPr>
                        <a:lnSpc>
                          <a:spcPct val="100000"/>
                        </a:lnSpc>
                      </a:pPr>
                      <a:r>
                        <a:rPr lang="en-GB" sz="1400" kern="1200" dirty="0" smtClean="0">
                          <a:solidFill>
                            <a:schemeClr val="tx1"/>
                          </a:solidFill>
                          <a:effectLst/>
                          <a:latin typeface="+mn-lt"/>
                          <a:ea typeface="+mn-ea"/>
                          <a:cs typeface="+mn-cs"/>
                        </a:rPr>
                        <a:t>the word 'photo' comes from the Greek word for light, and when talking about photography it is used to describe a single image</a:t>
                      </a:r>
                      <a:endParaRPr lang="en-GB" sz="1400" dirty="0"/>
                    </a:p>
                  </a:txBody>
                  <a:tcPr anchor="ctr"/>
                </a:tc>
                <a:extLst>
                  <a:ext uri="{0D108BD9-81ED-4DB2-BD59-A6C34878D82A}">
                    <a16:rowId xmlns:a16="http://schemas.microsoft.com/office/drawing/2014/main" val="1915235351"/>
                  </a:ext>
                </a:extLst>
              </a:tr>
              <a:tr h="576000">
                <a:tc>
                  <a:txBody>
                    <a:bodyPr/>
                    <a:lstStyle/>
                    <a:p>
                      <a:r>
                        <a:rPr lang="en-GB" sz="1400" b="1" dirty="0" smtClean="0">
                          <a:solidFill>
                            <a:schemeClr val="accent5"/>
                          </a:solidFill>
                        </a:rPr>
                        <a:t>editing</a:t>
                      </a:r>
                      <a:endParaRPr lang="en-GB" sz="1400" b="1" dirty="0">
                        <a:solidFill>
                          <a:schemeClr val="accent5"/>
                        </a:solidFill>
                      </a:endParaRPr>
                    </a:p>
                  </a:txBody>
                  <a:tcPr anchor="ctr"/>
                </a:tc>
                <a:tc>
                  <a:txBody>
                    <a:bodyPr/>
                    <a:lstStyle/>
                    <a:p>
                      <a:pPr>
                        <a:lnSpc>
                          <a:spcPct val="100000"/>
                        </a:lnSpc>
                      </a:pPr>
                      <a:r>
                        <a:rPr lang="en-GB" sz="1400" dirty="0" smtClean="0"/>
                        <a:t>making</a:t>
                      </a:r>
                      <a:r>
                        <a:rPr lang="en-GB" sz="1400" baseline="0" dirty="0" smtClean="0"/>
                        <a:t> changes to improve and correct</a:t>
                      </a:r>
                      <a:endParaRPr lang="en-GB" sz="1400" dirty="0" smtClean="0"/>
                    </a:p>
                  </a:txBody>
                  <a:tcPr anchor="ctr"/>
                </a:tc>
                <a:extLst>
                  <a:ext uri="{0D108BD9-81ED-4DB2-BD59-A6C34878D82A}">
                    <a16:rowId xmlns:a16="http://schemas.microsoft.com/office/drawing/2014/main" val="2143452535"/>
                  </a:ext>
                </a:extLst>
              </a:tr>
              <a:tr h="576000">
                <a:tc>
                  <a:txBody>
                    <a:bodyPr/>
                    <a:lstStyle/>
                    <a:p>
                      <a:r>
                        <a:rPr lang="en-GB" sz="1400" b="1" dirty="0" smtClean="0">
                          <a:solidFill>
                            <a:schemeClr val="accent5"/>
                          </a:solidFill>
                        </a:rPr>
                        <a:t>subject</a:t>
                      </a:r>
                      <a:endParaRPr lang="en-GB" sz="1400" b="1" dirty="0">
                        <a:solidFill>
                          <a:schemeClr val="accent5"/>
                        </a:solidFill>
                      </a:endParaRPr>
                    </a:p>
                  </a:txBody>
                  <a:tcPr anchor="ctr"/>
                </a:tc>
                <a:tc>
                  <a:txBody>
                    <a:bodyPr/>
                    <a:lstStyle/>
                    <a:p>
                      <a:pPr>
                        <a:lnSpc>
                          <a:spcPct val="100000"/>
                        </a:lnSpc>
                      </a:pPr>
                      <a:r>
                        <a:rPr lang="en-GB" sz="1400" dirty="0" smtClean="0"/>
                        <a:t>who or what something</a:t>
                      </a:r>
                      <a:r>
                        <a:rPr lang="en-GB" sz="1400" baseline="0" dirty="0" smtClean="0"/>
                        <a:t> is about</a:t>
                      </a:r>
                      <a:r>
                        <a:rPr lang="en-GB" sz="1400" dirty="0" smtClean="0"/>
                        <a:t> </a:t>
                      </a:r>
                      <a:endParaRPr lang="en-GB" sz="1400" dirty="0"/>
                    </a:p>
                  </a:txBody>
                  <a:tcPr anchor="ctr"/>
                </a:tc>
                <a:extLst>
                  <a:ext uri="{0D108BD9-81ED-4DB2-BD59-A6C34878D82A}">
                    <a16:rowId xmlns:a16="http://schemas.microsoft.com/office/drawing/2014/main" val="1036230421"/>
                  </a:ext>
                </a:extLst>
              </a:tr>
              <a:tr h="576000">
                <a:tc>
                  <a:txBody>
                    <a:bodyPr/>
                    <a:lstStyle/>
                    <a:p>
                      <a:r>
                        <a:rPr lang="en-GB" sz="1400" b="1" dirty="0" smtClean="0">
                          <a:solidFill>
                            <a:schemeClr val="accent5"/>
                          </a:solidFill>
                        </a:rPr>
                        <a:t>zoom</a:t>
                      </a:r>
                      <a:endParaRPr lang="en-GB" sz="1400" b="1" dirty="0">
                        <a:solidFill>
                          <a:schemeClr val="accent5"/>
                        </a:solidFill>
                      </a:endParaRPr>
                    </a:p>
                  </a:txBody>
                  <a:tcPr anchor="ctr"/>
                </a:tc>
                <a:tc>
                  <a:txBody>
                    <a:bodyPr/>
                    <a:lstStyle/>
                    <a:p>
                      <a:pPr>
                        <a:lnSpc>
                          <a:spcPct val="150000"/>
                        </a:lnSpc>
                      </a:pPr>
                      <a:r>
                        <a:rPr lang="en-GB" sz="1400" dirty="0" smtClean="0"/>
                        <a:t>to make something larger or smaller</a:t>
                      </a:r>
                      <a:endParaRPr lang="en-GB" sz="1400" dirty="0"/>
                    </a:p>
                  </a:txBody>
                  <a:tcPr anchor="ctr"/>
                </a:tc>
                <a:extLst>
                  <a:ext uri="{0D108BD9-81ED-4DB2-BD59-A6C34878D82A}">
                    <a16:rowId xmlns:a16="http://schemas.microsoft.com/office/drawing/2014/main" val="139777862"/>
                  </a:ext>
                </a:extLst>
              </a:tr>
              <a:tr h="576000">
                <a:tc>
                  <a:txBody>
                    <a:bodyPr/>
                    <a:lstStyle/>
                    <a:p>
                      <a:r>
                        <a:rPr lang="en-GB" sz="1400" b="1" dirty="0" smtClean="0">
                          <a:solidFill>
                            <a:schemeClr val="accent5"/>
                          </a:solidFill>
                        </a:rPr>
                        <a:t>focusing</a:t>
                      </a:r>
                      <a:endParaRPr lang="en-GB" sz="1400" b="1" dirty="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mn-lt"/>
                          <a:ea typeface="+mn-ea"/>
                          <a:cs typeface="+mn-cs"/>
                        </a:rPr>
                        <a:t>the moving of the lens elements until the sharpest possible image is achieved</a:t>
                      </a:r>
                    </a:p>
                  </a:txBody>
                  <a:tcPr anchor="ctr"/>
                </a:tc>
                <a:extLst>
                  <a:ext uri="{0D108BD9-81ED-4DB2-BD59-A6C34878D82A}">
                    <a16:rowId xmlns:a16="http://schemas.microsoft.com/office/drawing/2014/main" val="4039959183"/>
                  </a:ext>
                </a:extLst>
              </a:tr>
            </a:tbl>
          </a:graphicData>
        </a:graphic>
      </p:graphicFrame>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5408344" y="4239699"/>
            <a:ext cx="4230313" cy="2256473"/>
          </a:xfrm>
          <a:prstGeom prst="rect">
            <a:avLst/>
          </a:prstGeom>
        </p:spPr>
      </p:pic>
      <p:pic>
        <p:nvPicPr>
          <p:cNvPr id="20" name="Picture 19"/>
          <p:cNvPicPr/>
          <p:nvPr/>
        </p:nvPicPr>
        <p:blipFill>
          <a:blip r:embed="rId4" cstate="print">
            <a:extLst>
              <a:ext uri="{28A0092B-C50C-407E-A947-70E740481C1C}">
                <a14:useLocalDpi xmlns:a14="http://schemas.microsoft.com/office/drawing/2010/main" val="0"/>
              </a:ext>
            </a:extLst>
          </a:blip>
          <a:stretch>
            <a:fillRect/>
          </a:stretch>
        </p:blipFill>
        <p:spPr>
          <a:xfrm>
            <a:off x="9062342" y="2189086"/>
            <a:ext cx="2497889" cy="1858346"/>
          </a:xfrm>
          <a:prstGeom prst="rect">
            <a:avLst/>
          </a:prstGeom>
        </p:spPr>
      </p:pic>
      <p:pic>
        <p:nvPicPr>
          <p:cNvPr id="24" name="Picture 23"/>
          <p:cNvPicPr/>
          <p:nvPr/>
        </p:nvPicPr>
        <p:blipFill>
          <a:blip r:embed="rId5" cstate="print">
            <a:extLst>
              <a:ext uri="{28A0092B-C50C-407E-A947-70E740481C1C}">
                <a14:useLocalDpi xmlns:a14="http://schemas.microsoft.com/office/drawing/2010/main" val="0"/>
              </a:ext>
            </a:extLst>
          </a:blip>
          <a:stretch>
            <a:fillRect/>
          </a:stretch>
        </p:blipFill>
        <p:spPr>
          <a:xfrm>
            <a:off x="9780913" y="4239699"/>
            <a:ext cx="2192920" cy="2332355"/>
          </a:xfrm>
          <a:prstGeom prst="rect">
            <a:avLst/>
          </a:prstGeom>
        </p:spPr>
      </p:pic>
      <p:pic>
        <p:nvPicPr>
          <p:cNvPr id="25" name="Picture 24"/>
          <p:cNvPicPr/>
          <p:nvPr/>
        </p:nvPicPr>
        <p:blipFill>
          <a:blip r:embed="rId6" cstate="print">
            <a:extLst>
              <a:ext uri="{28A0092B-C50C-407E-A947-70E740481C1C}">
                <a14:useLocalDpi xmlns:a14="http://schemas.microsoft.com/office/drawing/2010/main" val="0"/>
              </a:ext>
            </a:extLst>
          </a:blip>
          <a:stretch>
            <a:fillRect/>
          </a:stretch>
        </p:blipFill>
        <p:spPr>
          <a:xfrm>
            <a:off x="5486657" y="2598491"/>
            <a:ext cx="2748483" cy="1354673"/>
          </a:xfrm>
          <a:prstGeom prst="rect">
            <a:avLst/>
          </a:prstGeom>
        </p:spPr>
      </p:pic>
      <p:pic>
        <p:nvPicPr>
          <p:cNvPr id="15" name="Picture 14"/>
          <p:cNvPicPr>
            <a:picLocks noChangeAspect="1"/>
          </p:cNvPicPr>
          <p:nvPr/>
        </p:nvPicPr>
        <p:blipFill>
          <a:blip r:embed="rId7">
            <a:extLst/>
          </a:blip>
          <a:stretch>
            <a:fillRect/>
          </a:stretch>
        </p:blipFill>
        <p:spPr>
          <a:xfrm>
            <a:off x="833322" y="143267"/>
            <a:ext cx="499043" cy="499043"/>
          </a:xfrm>
          <a:prstGeom prst="rect">
            <a:avLst/>
          </a:prstGeom>
        </p:spPr>
      </p:pic>
    </p:spTree>
    <p:extLst>
      <p:ext uri="{BB962C8B-B14F-4D97-AF65-F5344CB8AC3E}">
        <p14:creationId xmlns:p14="http://schemas.microsoft.com/office/powerpoint/2010/main" val="152020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4987" y="228600"/>
            <a:ext cx="8582025" cy="6400800"/>
          </a:xfrm>
          <a:prstGeom prst="rect">
            <a:avLst/>
          </a:prstGeom>
        </p:spPr>
      </p:pic>
    </p:spTree>
    <p:extLst>
      <p:ext uri="{BB962C8B-B14F-4D97-AF65-F5344CB8AC3E}">
        <p14:creationId xmlns:p14="http://schemas.microsoft.com/office/powerpoint/2010/main" val="960041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462" y="195262"/>
            <a:ext cx="8601075" cy="6467475"/>
          </a:xfrm>
          <a:prstGeom prst="rect">
            <a:avLst/>
          </a:prstGeom>
        </p:spPr>
      </p:pic>
    </p:spTree>
    <p:extLst>
      <p:ext uri="{BB962C8B-B14F-4D97-AF65-F5344CB8AC3E}">
        <p14:creationId xmlns:p14="http://schemas.microsoft.com/office/powerpoint/2010/main" val="390053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6812" y="92397"/>
            <a:ext cx="9519661" cy="6677559"/>
          </a:xfrm>
          <a:prstGeom prst="rect">
            <a:avLst/>
          </a:prstGeom>
        </p:spPr>
      </p:pic>
    </p:spTree>
    <p:extLst>
      <p:ext uri="{BB962C8B-B14F-4D97-AF65-F5344CB8AC3E}">
        <p14:creationId xmlns:p14="http://schemas.microsoft.com/office/powerpoint/2010/main" val="92763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Swallowdale Curriculum </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t>Dear Families, </a:t>
            </a:r>
          </a:p>
          <a:p>
            <a:pPr marL="0" indent="0">
              <a:buNone/>
            </a:pPr>
            <a:r>
              <a:rPr lang="en-US" dirty="0" smtClean="0"/>
              <a:t>This </a:t>
            </a:r>
            <a:r>
              <a:rPr lang="en-US" dirty="0"/>
              <a:t>booklet contains the Long Term Plan, information for English, </a:t>
            </a:r>
            <a:r>
              <a:rPr lang="en-US" dirty="0" err="1"/>
              <a:t>maths</a:t>
            </a:r>
            <a:r>
              <a:rPr lang="en-US" dirty="0"/>
              <a:t> and the knowledge organisers which outline the units of work that your child will be covering in our wider curriculum this half term. These will show you the main elements of learning for your child and we hope you find them useful. </a:t>
            </a:r>
          </a:p>
          <a:p>
            <a:pPr marL="0" indent="0">
              <a:buNone/>
            </a:pPr>
            <a:r>
              <a:rPr lang="en-US" dirty="0"/>
              <a:t>Please note that history and geography, art, and design and technology are taught in alternate half terms. </a:t>
            </a:r>
          </a:p>
          <a:p>
            <a:pPr marL="0" indent="0">
              <a:buNone/>
            </a:pPr>
            <a:r>
              <a:rPr lang="en-US" dirty="0"/>
              <a:t>To support your child’s learning at home please read with them regularly and sign your child’s reading diary. </a:t>
            </a:r>
          </a:p>
          <a:p>
            <a:pPr marL="0" indent="0">
              <a:buNone/>
            </a:pPr>
            <a:r>
              <a:rPr lang="en-US" dirty="0"/>
              <a:t>More information about our curriculum can be found on the school’s website.   </a:t>
            </a:r>
            <a:endParaRPr lang="en-US" dirty="0" smtClean="0"/>
          </a:p>
          <a:p>
            <a:pPr marL="0" indent="0">
              <a:buNone/>
            </a:pPr>
            <a:r>
              <a:rPr lang="en-US" dirty="0" smtClean="0"/>
              <a:t>Thank you for your support.</a:t>
            </a:r>
            <a:endParaRPr lang="en-GB" dirty="0"/>
          </a:p>
        </p:txBody>
      </p:sp>
    </p:spTree>
    <p:extLst>
      <p:ext uri="{BB962C8B-B14F-4D97-AF65-F5344CB8AC3E}">
        <p14:creationId xmlns:p14="http://schemas.microsoft.com/office/powerpoint/2010/main" val="338561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54798655"/>
              </p:ext>
            </p:extLst>
          </p:nvPr>
        </p:nvGraphicFramePr>
        <p:xfrm>
          <a:off x="232296" y="1192106"/>
          <a:ext cx="11653518" cy="5627878"/>
        </p:xfrm>
        <a:graphic>
          <a:graphicData uri="http://schemas.openxmlformats.org/drawingml/2006/table">
            <a:tbl>
              <a:tblPr firstRow="1" bandRow="1">
                <a:tableStyleId>{5940675A-B579-460E-94D1-54222C63F5DA}</a:tableStyleId>
              </a:tblPr>
              <a:tblGrid>
                <a:gridCol w="1621902">
                  <a:extLst>
                    <a:ext uri="{9D8B030D-6E8A-4147-A177-3AD203B41FA5}">
                      <a16:colId xmlns:a16="http://schemas.microsoft.com/office/drawing/2014/main" val="4230393319"/>
                    </a:ext>
                  </a:extLst>
                </a:gridCol>
                <a:gridCol w="1671936">
                  <a:extLst>
                    <a:ext uri="{9D8B030D-6E8A-4147-A177-3AD203B41FA5}">
                      <a16:colId xmlns:a16="http://schemas.microsoft.com/office/drawing/2014/main" val="3698574282"/>
                    </a:ext>
                  </a:extLst>
                </a:gridCol>
                <a:gridCol w="1671936">
                  <a:extLst>
                    <a:ext uri="{9D8B030D-6E8A-4147-A177-3AD203B41FA5}">
                      <a16:colId xmlns:a16="http://schemas.microsoft.com/office/drawing/2014/main" val="1643086541"/>
                    </a:ext>
                  </a:extLst>
                </a:gridCol>
                <a:gridCol w="1671936">
                  <a:extLst>
                    <a:ext uri="{9D8B030D-6E8A-4147-A177-3AD203B41FA5}">
                      <a16:colId xmlns:a16="http://schemas.microsoft.com/office/drawing/2014/main" val="1745789947"/>
                    </a:ext>
                  </a:extLst>
                </a:gridCol>
                <a:gridCol w="1671936">
                  <a:extLst>
                    <a:ext uri="{9D8B030D-6E8A-4147-A177-3AD203B41FA5}">
                      <a16:colId xmlns:a16="http://schemas.microsoft.com/office/drawing/2014/main" val="868569044"/>
                    </a:ext>
                  </a:extLst>
                </a:gridCol>
                <a:gridCol w="1671936">
                  <a:extLst>
                    <a:ext uri="{9D8B030D-6E8A-4147-A177-3AD203B41FA5}">
                      <a16:colId xmlns:a16="http://schemas.microsoft.com/office/drawing/2014/main" val="2300933576"/>
                    </a:ext>
                  </a:extLst>
                </a:gridCol>
                <a:gridCol w="1671936">
                  <a:extLst>
                    <a:ext uri="{9D8B030D-6E8A-4147-A177-3AD203B41FA5}">
                      <a16:colId xmlns:a16="http://schemas.microsoft.com/office/drawing/2014/main" val="210165020"/>
                    </a:ext>
                  </a:extLst>
                </a:gridCol>
              </a:tblGrid>
              <a:tr h="0">
                <a:tc>
                  <a:txBody>
                    <a:bodyPr/>
                    <a:lstStyle/>
                    <a:p>
                      <a:endParaRPr lang="en-GB" sz="1100" dirty="0">
                        <a:latin typeface="Comic Sans MS" panose="030F0702030302020204" pitchFamily="66" charset="0"/>
                      </a:endParaRPr>
                    </a:p>
                  </a:txBody>
                  <a:tcPr/>
                </a:tc>
                <a:tc>
                  <a:txBody>
                    <a:bodyPr/>
                    <a:lstStyle/>
                    <a:p>
                      <a:pPr algn="ctr"/>
                      <a:r>
                        <a:rPr lang="en-GB" sz="1100" b="1" dirty="0" smtClean="0">
                          <a:solidFill>
                            <a:srgbClr val="0070C0"/>
                          </a:solidFill>
                          <a:latin typeface="Comic Sans MS" panose="030F0702030302020204" pitchFamily="66" charset="0"/>
                        </a:rPr>
                        <a:t>Autumn</a:t>
                      </a:r>
                      <a:r>
                        <a:rPr lang="en-GB" sz="1100" b="1" baseline="0" dirty="0" smtClean="0">
                          <a:solidFill>
                            <a:srgbClr val="0070C0"/>
                          </a:solidFill>
                          <a:latin typeface="Comic Sans MS" panose="030F0702030302020204" pitchFamily="66" charset="0"/>
                        </a:rPr>
                        <a:t> 1</a:t>
                      </a:r>
                      <a:endParaRPr lang="en-GB" sz="1100" b="1" dirty="0">
                        <a:solidFill>
                          <a:srgbClr val="0070C0"/>
                        </a:solidFill>
                        <a:latin typeface="Comic Sans MS" panose="030F0702030302020204" pitchFamily="66" charset="0"/>
                      </a:endParaRPr>
                    </a:p>
                  </a:txBody>
                  <a:tcPr/>
                </a:tc>
                <a:tc>
                  <a:txBody>
                    <a:bodyPr/>
                    <a:lstStyle/>
                    <a:p>
                      <a:pPr algn="ctr"/>
                      <a:r>
                        <a:rPr lang="en-GB" sz="1100" b="1" dirty="0" smtClean="0">
                          <a:solidFill>
                            <a:srgbClr val="0070C0"/>
                          </a:solidFill>
                          <a:latin typeface="Comic Sans MS" panose="030F0702030302020204" pitchFamily="66" charset="0"/>
                        </a:rPr>
                        <a:t>Autumn</a:t>
                      </a:r>
                      <a:r>
                        <a:rPr lang="en-GB" sz="1100" b="1" baseline="0" dirty="0" smtClean="0">
                          <a:solidFill>
                            <a:srgbClr val="0070C0"/>
                          </a:solidFill>
                          <a:latin typeface="Comic Sans MS" panose="030F0702030302020204" pitchFamily="66" charset="0"/>
                        </a:rPr>
                        <a:t> 2</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Spring 1</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Spring 2</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Summer 1</a:t>
                      </a:r>
                      <a:endParaRPr lang="en-GB" sz="1100" b="1" dirty="0">
                        <a:solidFill>
                          <a:srgbClr val="0070C0"/>
                        </a:solidFill>
                        <a:latin typeface="Comic Sans MS" panose="030F0702030302020204" pitchFamily="66" charset="0"/>
                      </a:endParaRPr>
                    </a:p>
                  </a:txBody>
                  <a:tcPr/>
                </a:tc>
                <a:tc>
                  <a:txBody>
                    <a:bodyPr/>
                    <a:lstStyle/>
                    <a:p>
                      <a:pPr algn="ctr"/>
                      <a:r>
                        <a:rPr lang="en-GB" sz="1100" b="1" baseline="0" dirty="0" smtClean="0">
                          <a:solidFill>
                            <a:srgbClr val="0070C0"/>
                          </a:solidFill>
                          <a:latin typeface="Comic Sans MS" panose="030F0702030302020204" pitchFamily="66" charset="0"/>
                        </a:rPr>
                        <a:t>Summer 2</a:t>
                      </a:r>
                      <a:endParaRPr lang="en-GB" sz="1100" b="1" dirty="0">
                        <a:solidFill>
                          <a:srgbClr val="0070C0"/>
                        </a:solidFill>
                        <a:latin typeface="Comic Sans MS" panose="030F0702030302020204" pitchFamily="66" charset="0"/>
                      </a:endParaRPr>
                    </a:p>
                  </a:txBody>
                  <a:tcPr/>
                </a:tc>
                <a:extLst>
                  <a:ext uri="{0D108BD9-81ED-4DB2-BD59-A6C34878D82A}">
                    <a16:rowId xmlns:a16="http://schemas.microsoft.com/office/drawing/2014/main" val="1325302289"/>
                  </a:ext>
                </a:extLst>
              </a:tr>
              <a:tr h="370840">
                <a:tc>
                  <a:txBody>
                    <a:bodyPr/>
                    <a:lstStyle/>
                    <a:p>
                      <a:r>
                        <a:rPr lang="en-GB" sz="1100" b="1" dirty="0" smtClean="0">
                          <a:solidFill>
                            <a:srgbClr val="0070C0"/>
                          </a:solidFill>
                          <a:latin typeface="Comic Sans MS" panose="030F0702030302020204" pitchFamily="66" charset="0"/>
                        </a:rPr>
                        <a:t>English</a:t>
                      </a:r>
                      <a:r>
                        <a:rPr lang="en-GB" sz="1100" dirty="0" smtClean="0">
                          <a:solidFill>
                            <a:srgbClr val="0070C0"/>
                          </a:solidFill>
                          <a:latin typeface="Comic Sans MS" panose="030F0702030302020204" pitchFamily="66" charset="0"/>
                        </a:rPr>
                        <a:t/>
                      </a:r>
                      <a:br>
                        <a:rPr lang="en-GB" sz="1100" dirty="0" smtClean="0">
                          <a:solidFill>
                            <a:srgbClr val="0070C0"/>
                          </a:solidFill>
                          <a:latin typeface="Comic Sans MS" panose="030F0702030302020204" pitchFamily="66" charset="0"/>
                        </a:rPr>
                      </a:b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Phonics / Spelling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Reading</a:t>
                      </a:r>
                    </a:p>
                    <a:p>
                      <a:pPr algn="ctr"/>
                      <a:r>
                        <a:rPr lang="en-GB" sz="1100" dirty="0" smtClean="0">
                          <a:latin typeface="Comic Sans MS" panose="030F0702030302020204" pitchFamily="66" charset="0"/>
                        </a:rPr>
                        <a:t>Writing</a:t>
                      </a:r>
                      <a:r>
                        <a:rPr lang="en-GB" sz="1100" baseline="0" dirty="0" smtClean="0">
                          <a:latin typeface="Comic Sans MS" panose="030F0702030302020204" pitchFamily="66" charset="0"/>
                        </a:rPr>
                        <a:t> including grammar and punctuation</a:t>
                      </a:r>
                      <a:endParaRPr lang="en-GB" sz="1100" dirty="0" smtClean="0">
                        <a:latin typeface="Comic Sans MS" panose="030F0702030302020204" pitchFamily="66" charset="0"/>
                      </a:endParaRPr>
                    </a:p>
                  </a:txBody>
                  <a:tcPr anchor="ctr"/>
                </a:tc>
                <a:tc>
                  <a:txBody>
                    <a:bodyPr/>
                    <a:lstStyle/>
                    <a:p>
                      <a:pPr algn="ctr"/>
                      <a:r>
                        <a:rPr lang="en-GB" sz="1100" dirty="0" smtClean="0">
                          <a:solidFill>
                            <a:schemeClr val="tx1"/>
                          </a:solidFill>
                          <a:latin typeface="Comic Sans MS" panose="030F0702030302020204" pitchFamily="66" charset="0"/>
                        </a:rPr>
                        <a:t>Phonics / Spelling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Reading</a:t>
                      </a:r>
                    </a:p>
                    <a:p>
                      <a:pPr algn="ctr"/>
                      <a:r>
                        <a:rPr lang="en-GB" sz="1100" dirty="0" smtClean="0">
                          <a:solidFill>
                            <a:schemeClr val="tx1"/>
                          </a:solidFill>
                          <a:latin typeface="Comic Sans MS" panose="030F0702030302020204" pitchFamily="66" charset="0"/>
                        </a:rPr>
                        <a:t>Writing</a:t>
                      </a:r>
                      <a:r>
                        <a:rPr lang="en-GB" sz="1100" baseline="0" dirty="0" smtClean="0">
                          <a:solidFill>
                            <a:schemeClr val="tx1"/>
                          </a:solidFill>
                          <a:latin typeface="Comic Sans MS" panose="030F0702030302020204" pitchFamily="66" charset="0"/>
                        </a:rPr>
                        <a:t> including grammar and punctuation</a:t>
                      </a:r>
                      <a:endParaRPr lang="en-GB" sz="1100" dirty="0" smtClean="0">
                        <a:solidFill>
                          <a:schemeClr val="tx1"/>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Phonics / Spelling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Writing </a:t>
                      </a:r>
                      <a:r>
                        <a:rPr lang="en-GB" sz="1100" baseline="0" dirty="0" smtClean="0">
                          <a:latin typeface="Comic Sans MS" panose="030F0702030302020204" pitchFamily="66" charset="0"/>
                        </a:rPr>
                        <a:t>including grammar and punctuation</a:t>
                      </a:r>
                      <a:endParaRPr lang="en-GB" sz="1100" dirty="0" smtClean="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Phonics / Spelling</a:t>
                      </a:r>
                      <a:r>
                        <a:rPr lang="en-GB" sz="1100" baseline="0" dirty="0" smtClean="0">
                          <a:latin typeface="Comic Sans MS" panose="030F0702030302020204" pitchFamily="66" charset="0"/>
                        </a:rPr>
                        <a:t> </a:t>
                      </a:r>
                    </a:p>
                    <a:p>
                      <a:pPr algn="ctr"/>
                      <a:r>
                        <a:rPr lang="en-GB" sz="1100" dirty="0" smtClean="0">
                          <a:latin typeface="Comic Sans MS" panose="030F0702030302020204" pitchFamily="66" charset="0"/>
                        </a:rPr>
                        <a:t>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Writing </a:t>
                      </a:r>
                      <a:r>
                        <a:rPr lang="en-GB" sz="1100" baseline="0" dirty="0" smtClean="0">
                          <a:latin typeface="Comic Sans MS" panose="030F0702030302020204" pitchFamily="66" charset="0"/>
                        </a:rPr>
                        <a:t>including grammar and punctuation</a:t>
                      </a:r>
                      <a:endParaRPr lang="en-GB" sz="1100" dirty="0" smtClean="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Phonics / Spelling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Writing </a:t>
                      </a:r>
                      <a:r>
                        <a:rPr lang="en-GB" sz="1100" baseline="0" dirty="0" smtClean="0">
                          <a:latin typeface="Comic Sans MS" panose="030F0702030302020204" pitchFamily="66" charset="0"/>
                        </a:rPr>
                        <a:t>including grammar and punctuation</a:t>
                      </a:r>
                      <a:endParaRPr lang="en-GB" sz="1100" dirty="0" smtClean="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Phonics / Spelling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Writing</a:t>
                      </a:r>
                      <a:r>
                        <a:rPr lang="en-GB" sz="1100" baseline="0" dirty="0" smtClean="0">
                          <a:latin typeface="Comic Sans MS" panose="030F0702030302020204" pitchFamily="66" charset="0"/>
                        </a:rPr>
                        <a:t> including grammar and punctuation</a:t>
                      </a:r>
                      <a:endParaRPr lang="en-GB" sz="1100" dirty="0" smtClean="0">
                        <a:latin typeface="Comic Sans MS" panose="030F0702030302020204" pitchFamily="66" charset="0"/>
                      </a:endParaRPr>
                    </a:p>
                  </a:txBody>
                  <a:tcPr anchor="ctr"/>
                </a:tc>
                <a:extLst>
                  <a:ext uri="{0D108BD9-81ED-4DB2-BD59-A6C34878D82A}">
                    <a16:rowId xmlns:a16="http://schemas.microsoft.com/office/drawing/2014/main" val="593404991"/>
                  </a:ext>
                </a:extLst>
              </a:tr>
              <a:tr h="370840">
                <a:tc>
                  <a:txBody>
                    <a:bodyPr/>
                    <a:lstStyle/>
                    <a:p>
                      <a:r>
                        <a:rPr lang="en-GB" sz="1100" b="1" dirty="0" smtClean="0">
                          <a:solidFill>
                            <a:srgbClr val="0070C0"/>
                          </a:solidFill>
                          <a:latin typeface="Comic Sans MS" panose="030F0702030302020204" pitchFamily="66" charset="0"/>
                        </a:rPr>
                        <a:t>Maths</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Place Value</a:t>
                      </a:r>
                    </a:p>
                    <a:p>
                      <a:pPr algn="ctr"/>
                      <a:r>
                        <a:rPr lang="en-GB" sz="1100" dirty="0" smtClean="0">
                          <a:latin typeface="Comic Sans MS" panose="030F0702030302020204" pitchFamily="66" charset="0"/>
                        </a:rPr>
                        <a:t>Addition </a:t>
                      </a:r>
                    </a:p>
                    <a:p>
                      <a:pPr algn="ctr"/>
                      <a:r>
                        <a:rPr lang="en-GB" sz="1100" dirty="0" smtClean="0">
                          <a:latin typeface="Comic Sans MS" panose="030F0702030302020204" pitchFamily="66" charset="0"/>
                        </a:rPr>
                        <a:t>Subtraction</a:t>
                      </a:r>
                    </a:p>
                  </a:txBody>
                  <a:tcPr anchor="ctr"/>
                </a:tc>
                <a:tc>
                  <a:txBody>
                    <a:bodyPr/>
                    <a:lstStyle/>
                    <a:p>
                      <a:pPr algn="ctr"/>
                      <a:r>
                        <a:rPr lang="en-GB" sz="1100" dirty="0" smtClean="0">
                          <a:solidFill>
                            <a:schemeClr val="tx1"/>
                          </a:solidFill>
                          <a:latin typeface="Comic Sans MS" panose="030F0702030302020204" pitchFamily="66" charset="0"/>
                        </a:rPr>
                        <a:t>Multiplication</a:t>
                      </a:r>
                    </a:p>
                    <a:p>
                      <a:pPr algn="ctr"/>
                      <a:r>
                        <a:rPr lang="en-GB" sz="1100" baseline="0" dirty="0" smtClean="0">
                          <a:solidFill>
                            <a:schemeClr val="tx1"/>
                          </a:solidFill>
                          <a:latin typeface="Comic Sans MS" panose="030F0702030302020204" pitchFamily="66" charset="0"/>
                        </a:rPr>
                        <a:t>Division</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Money</a:t>
                      </a:r>
                    </a:p>
                  </a:txBody>
                  <a:tcPr anchor="ctr"/>
                </a:tc>
                <a:tc>
                  <a:txBody>
                    <a:bodyPr/>
                    <a:lstStyle/>
                    <a:p>
                      <a:pPr algn="ctr"/>
                      <a:r>
                        <a:rPr lang="en-GB" sz="1100" dirty="0" smtClean="0">
                          <a:solidFill>
                            <a:schemeClr val="tx1"/>
                          </a:solidFill>
                          <a:latin typeface="Comic Sans MS" panose="030F0702030302020204" pitchFamily="66" charset="0"/>
                        </a:rPr>
                        <a:t>Multiplication</a:t>
                      </a:r>
                    </a:p>
                    <a:p>
                      <a:pPr algn="ctr"/>
                      <a:r>
                        <a:rPr lang="en-GB" sz="1100" dirty="0" smtClean="0">
                          <a:solidFill>
                            <a:schemeClr val="tx1"/>
                          </a:solidFill>
                          <a:latin typeface="Comic Sans MS" panose="030F0702030302020204" pitchFamily="66" charset="0"/>
                        </a:rPr>
                        <a:t>Division</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Fractions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aseline="0" dirty="0" smtClean="0">
                          <a:solidFill>
                            <a:schemeClr val="tx1"/>
                          </a:solidFill>
                          <a:latin typeface="Comic Sans MS" panose="030F0702030302020204" pitchFamily="66" charset="0"/>
                        </a:rPr>
                        <a:t>Shape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Time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Length and Height</a:t>
                      </a:r>
                    </a:p>
                  </a:txBody>
                  <a:tcPr anchor="ctr"/>
                </a:tc>
                <a:tc>
                  <a:txBody>
                    <a:bodyPr/>
                    <a:lstStyle/>
                    <a:p>
                      <a:pPr algn="ctr"/>
                      <a:r>
                        <a:rPr lang="en-GB" sz="1100" dirty="0" smtClean="0">
                          <a:solidFill>
                            <a:schemeClr val="tx1"/>
                          </a:solidFill>
                          <a:latin typeface="Comic Sans MS" panose="030F0702030302020204" pitchFamily="66" charset="0"/>
                        </a:rPr>
                        <a:t>Mass, Capacity and Temperature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Position and</a:t>
                      </a:r>
                      <a:r>
                        <a:rPr lang="en-GB" sz="1100" baseline="0" dirty="0" smtClean="0">
                          <a:solidFill>
                            <a:schemeClr val="tx1"/>
                          </a:solidFill>
                          <a:latin typeface="Comic Sans MS" panose="030F0702030302020204" pitchFamily="66" charset="0"/>
                        </a:rPr>
                        <a:t> Direction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omic Sans MS" panose="030F0702030302020204" pitchFamily="66" charset="0"/>
                        </a:rPr>
                        <a:t>Statistics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smtClean="0">
                          <a:solidFill>
                            <a:schemeClr val="tx1"/>
                          </a:solidFill>
                          <a:latin typeface="Comic Sans MS" panose="030F0702030302020204" pitchFamily="66" charset="0"/>
                        </a:rPr>
                        <a:t>Problem Solving</a:t>
                      </a:r>
                      <a:endParaRPr lang="en-GB" sz="1100" dirty="0" smtClean="0">
                        <a:solidFill>
                          <a:schemeClr val="tx1"/>
                        </a:solidFill>
                        <a:latin typeface="Comic Sans MS" panose="030F0702030302020204" pitchFamily="66" charset="0"/>
                      </a:endParaRPr>
                    </a:p>
                  </a:txBody>
                  <a:tcPr anchor="ctr"/>
                </a:tc>
                <a:extLst>
                  <a:ext uri="{0D108BD9-81ED-4DB2-BD59-A6C34878D82A}">
                    <a16:rowId xmlns:a16="http://schemas.microsoft.com/office/drawing/2014/main" val="27616790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rgbClr val="0070C0"/>
                          </a:solidFill>
                          <a:latin typeface="Comic Sans MS" panose="030F0702030302020204" pitchFamily="66" charset="0"/>
                        </a:rPr>
                        <a:t>Science</a:t>
                      </a:r>
                    </a:p>
                  </a:txBody>
                  <a:tcPr anchor="ctr"/>
                </a:tc>
                <a:tc>
                  <a:txBody>
                    <a:bodyPr/>
                    <a:lstStyle/>
                    <a:p>
                      <a:pPr algn="ctr" rtl="0" fontAlgn="base"/>
                      <a:r>
                        <a:rPr lang="en-GB" sz="1100" b="0" i="0" dirty="0" smtClean="0">
                          <a:solidFill>
                            <a:srgbClr val="000000"/>
                          </a:solidFill>
                          <a:effectLst/>
                          <a:latin typeface="Comic Sans MS" panose="030F0702030302020204" pitchFamily="66" charset="0"/>
                        </a:rPr>
                        <a:t>Animals</a:t>
                      </a:r>
                      <a:r>
                        <a:rPr lang="en-GB" sz="1100" b="0" i="0" dirty="0">
                          <a:solidFill>
                            <a:srgbClr val="000000"/>
                          </a:solidFill>
                          <a:effectLst/>
                          <a:latin typeface="Comic Sans MS" panose="030F0702030302020204" pitchFamily="66" charset="0"/>
                        </a:rPr>
                        <a:t>, including humans ​</a:t>
                      </a:r>
                    </a:p>
                  </a:txBody>
                  <a:tcPr anchor="ctr"/>
                </a:tc>
                <a:tc>
                  <a:txBody>
                    <a:bodyPr/>
                    <a:lstStyle/>
                    <a:p>
                      <a:pPr algn="ctr" rtl="0" fontAlgn="base"/>
                      <a:r>
                        <a:rPr lang="en-GB" sz="1100" b="0" i="0" dirty="0" smtClean="0">
                          <a:solidFill>
                            <a:schemeClr val="tx1"/>
                          </a:solidFill>
                          <a:effectLst/>
                          <a:latin typeface="Comic Sans MS" panose="030F0702030302020204" pitchFamily="66" charset="0"/>
                        </a:rPr>
                        <a:t>Materials</a:t>
                      </a:r>
                      <a:r>
                        <a:rPr lang="en-GB" sz="1100" b="0" i="0" dirty="0">
                          <a:solidFill>
                            <a:schemeClr val="tx1"/>
                          </a:solidFill>
                          <a:effectLst/>
                          <a:latin typeface="Comic Sans MS" panose="030F0702030302020204" pitchFamily="66" charset="0"/>
                        </a:rPr>
                        <a:t>​</a:t>
                      </a:r>
                    </a:p>
                  </a:txBody>
                  <a:tcPr anchor="ctr"/>
                </a:tc>
                <a:tc>
                  <a:txBody>
                    <a:bodyPr/>
                    <a:lstStyle/>
                    <a:p>
                      <a:pPr algn="ctr" rtl="0" fontAlgn="base"/>
                      <a:r>
                        <a:rPr lang="en-GB" sz="1100" b="0" i="0" u="none" strike="noStrike" dirty="0" smtClean="0">
                          <a:solidFill>
                            <a:schemeClr val="tx1"/>
                          </a:solidFill>
                          <a:effectLst/>
                          <a:latin typeface="Comic Sans MS" panose="030F0702030302020204" pitchFamily="66" charset="0"/>
                        </a:rPr>
                        <a:t>Living </a:t>
                      </a:r>
                      <a:r>
                        <a:rPr lang="en-GB" sz="1100" b="0" i="0" u="none" strike="noStrike" dirty="0">
                          <a:solidFill>
                            <a:schemeClr val="tx1"/>
                          </a:solidFill>
                          <a:effectLst/>
                          <a:latin typeface="Comic Sans MS" panose="030F0702030302020204" pitchFamily="66" charset="0"/>
                        </a:rPr>
                        <a:t>things and their habitats</a:t>
                      </a:r>
                      <a:r>
                        <a:rPr lang="en-GB" sz="1100" b="0" i="0" dirty="0">
                          <a:solidFill>
                            <a:schemeClr val="tx1"/>
                          </a:solidFill>
                          <a:effectLst/>
                          <a:latin typeface="Comic Sans MS" panose="030F0702030302020204" pitchFamily="66" charset="0"/>
                        </a:rPr>
                        <a:t>​</a:t>
                      </a:r>
                    </a:p>
                  </a:txBody>
                  <a:tcPr anchor="ctr"/>
                </a:tc>
                <a:tc>
                  <a:txBody>
                    <a:bodyPr/>
                    <a:lstStyle/>
                    <a:p>
                      <a:pPr algn="ctr" rtl="0" fontAlgn="base"/>
                      <a:r>
                        <a:rPr lang="en-GB" sz="1100" b="0" i="0" dirty="0" smtClean="0">
                          <a:solidFill>
                            <a:schemeClr val="tx1"/>
                          </a:solidFill>
                          <a:effectLst/>
                          <a:latin typeface="Comic Sans MS" panose="030F0702030302020204" pitchFamily="66" charset="0"/>
                        </a:rPr>
                        <a:t>​</a:t>
                      </a:r>
                      <a:r>
                        <a:rPr lang="en-GB" sz="1100" b="0" i="0" u="none" strike="noStrike" dirty="0" smtClean="0">
                          <a:solidFill>
                            <a:schemeClr val="tx1"/>
                          </a:solidFill>
                          <a:effectLst/>
                          <a:latin typeface="Comic Sans MS" panose="030F0702030302020204" pitchFamily="66" charset="0"/>
                        </a:rPr>
                        <a:t>Living </a:t>
                      </a:r>
                      <a:r>
                        <a:rPr lang="en-GB" sz="1100" b="0" i="0" u="none" strike="noStrike" dirty="0">
                          <a:solidFill>
                            <a:schemeClr val="tx1"/>
                          </a:solidFill>
                          <a:effectLst/>
                          <a:latin typeface="Comic Sans MS" panose="030F0702030302020204" pitchFamily="66" charset="0"/>
                        </a:rPr>
                        <a:t>things and their habitats</a:t>
                      </a:r>
                      <a:r>
                        <a:rPr lang="en-GB" sz="1100" b="0" i="0" dirty="0">
                          <a:solidFill>
                            <a:schemeClr val="tx1"/>
                          </a:solidFill>
                          <a:effectLst/>
                          <a:latin typeface="Comic Sans MS" panose="030F0702030302020204" pitchFamily="66" charset="0"/>
                        </a:rPr>
                        <a:t>​</a:t>
                      </a:r>
                    </a:p>
                  </a:txBody>
                  <a:tcPr anchor="ctr"/>
                </a:tc>
                <a:tc>
                  <a:txBody>
                    <a:bodyPr/>
                    <a:lstStyle/>
                    <a:p>
                      <a:pPr algn="ctr" rtl="0" fontAlgn="base"/>
                      <a:r>
                        <a:rPr lang="en-GB" sz="1100" b="0" i="0" dirty="0" smtClean="0">
                          <a:solidFill>
                            <a:schemeClr val="tx1"/>
                          </a:solidFill>
                          <a:effectLst/>
                          <a:latin typeface="Comic Sans MS" panose="030F0702030302020204" pitchFamily="66" charset="0"/>
                        </a:rPr>
                        <a:t>​Plants</a:t>
                      </a:r>
                      <a:r>
                        <a:rPr lang="en-GB" sz="1100" b="0" i="0" dirty="0">
                          <a:solidFill>
                            <a:schemeClr val="tx1"/>
                          </a:solidFill>
                          <a:effectLst/>
                          <a:latin typeface="Comic Sans MS" panose="030F0702030302020204" pitchFamily="66" charset="0"/>
                        </a:rPr>
                        <a:t>​</a:t>
                      </a:r>
                    </a:p>
                  </a:txBody>
                  <a:tcPr anchor="ctr"/>
                </a:tc>
                <a:tc>
                  <a:txBody>
                    <a:bodyPr/>
                    <a:lstStyle/>
                    <a:p>
                      <a:pPr algn="ctr" rtl="0" fontAlgn="base"/>
                      <a:r>
                        <a:rPr lang="en-GB" sz="1100" b="0" i="0" dirty="0" smtClean="0">
                          <a:solidFill>
                            <a:schemeClr val="tx1"/>
                          </a:solidFill>
                          <a:effectLst/>
                          <a:latin typeface="Comic Sans MS" panose="030F0702030302020204" pitchFamily="66" charset="0"/>
                        </a:rPr>
                        <a:t>​Plants</a:t>
                      </a:r>
                      <a:r>
                        <a:rPr lang="en-GB" sz="1100" b="0" i="0" dirty="0">
                          <a:solidFill>
                            <a:schemeClr val="tx1"/>
                          </a:solidFill>
                          <a:effectLst/>
                          <a:latin typeface="Comic Sans MS" panose="030F0702030302020204" pitchFamily="66" charset="0"/>
                        </a:rPr>
                        <a:t>​</a:t>
                      </a:r>
                    </a:p>
                  </a:txBody>
                  <a:tcPr anchor="ctr"/>
                </a:tc>
                <a:extLst>
                  <a:ext uri="{0D108BD9-81ED-4DB2-BD59-A6C34878D82A}">
                    <a16:rowId xmlns:a16="http://schemas.microsoft.com/office/drawing/2014/main" val="4163650762"/>
                  </a:ext>
                </a:extLst>
              </a:tr>
              <a:tr h="370840">
                <a:tc>
                  <a:txBody>
                    <a:bodyPr/>
                    <a:lstStyle/>
                    <a:p>
                      <a:r>
                        <a:rPr lang="en-GB" sz="1100" b="1" dirty="0" smtClean="0">
                          <a:solidFill>
                            <a:srgbClr val="0070C0"/>
                          </a:solidFill>
                          <a:latin typeface="Comic Sans MS" panose="030F0702030302020204" pitchFamily="66" charset="0"/>
                        </a:rPr>
                        <a:t>History</a:t>
                      </a:r>
                      <a:r>
                        <a:rPr lang="en-GB" sz="1100" b="1" baseline="0" dirty="0" smtClean="0">
                          <a:solidFill>
                            <a:srgbClr val="0070C0"/>
                          </a:solidFill>
                          <a:latin typeface="Comic Sans MS" panose="030F0702030302020204" pitchFamily="66" charset="0"/>
                        </a:rPr>
                        <a:t> and Geography</a:t>
                      </a:r>
                      <a:endParaRPr lang="en-GB" sz="1100" b="1" dirty="0">
                        <a:solidFill>
                          <a:srgbClr val="0070C0"/>
                        </a:solidFill>
                        <a:latin typeface="Comic Sans MS" panose="030F0702030302020204" pitchFamily="66" charset="0"/>
                      </a:endParaRPr>
                    </a:p>
                  </a:txBody>
                  <a:tcPr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Seas and Oceans</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kern="1200" dirty="0" smtClean="0">
                          <a:solidFill>
                            <a:schemeClr val="tx1"/>
                          </a:solidFill>
                          <a:effectLst/>
                          <a:latin typeface="Comic Sans MS" panose="030F0702030302020204" pitchFamily="66" charset="0"/>
                          <a:ea typeface="+mn-ea"/>
                          <a:cs typeface="+mn-cs"/>
                        </a:rPr>
                        <a:t>The Great Fire of London</a:t>
                      </a:r>
                    </a:p>
                  </a:txBody>
                  <a:tcPr marL="68580" marR="68580" marT="0" marB="0" anchor="ctr"/>
                </a:tc>
                <a:tc>
                  <a:txBody>
                    <a:bodyPr/>
                    <a:lstStyle/>
                    <a:p>
                      <a:pPr algn="ctr">
                        <a:lnSpc>
                          <a:spcPct val="115000"/>
                        </a:lnSpc>
                        <a:spcAft>
                          <a:spcPts val="0"/>
                        </a:spcAft>
                      </a:pPr>
                      <a:r>
                        <a:rPr lang="en-GB" sz="1100"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Seven Continents</a:t>
                      </a:r>
                      <a:endParaRPr lang="en-GB" sz="11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Queens that Shaped</a:t>
                      </a:r>
                      <a:r>
                        <a:rPr lang="en-GB" sz="1100"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Britain</a:t>
                      </a:r>
                      <a:endParaRPr lang="en-GB" sz="11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Significant People: </a:t>
                      </a:r>
                    </a:p>
                    <a:p>
                      <a:pPr algn="ctr">
                        <a:lnSpc>
                          <a:spcPct val="115000"/>
                        </a:lnSpc>
                        <a:spcAft>
                          <a:spcPts val="0"/>
                        </a:spcAft>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Mary </a:t>
                      </a:r>
                      <a:r>
                        <a:rPr lang="en-GB" sz="1100" dirty="0" err="1"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Seacole</a:t>
                      </a:r>
                      <a:r>
                        <a:rPr lang="en-GB" sz="1100"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and Florence Nightingale</a:t>
                      </a:r>
                      <a:endPar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Hot and Cold Places</a:t>
                      </a:r>
                    </a:p>
                    <a:p>
                      <a:pPr algn="ctr">
                        <a:lnSpc>
                          <a:spcPct val="115000"/>
                        </a:lnSpc>
                        <a:spcAft>
                          <a:spcPts val="0"/>
                        </a:spcAft>
                      </a:pPr>
                      <a:endParaRPr lang="en-GB" sz="11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1572675"/>
                  </a:ext>
                </a:extLst>
              </a:tr>
              <a:tr h="370840">
                <a:tc>
                  <a:txBody>
                    <a:bodyPr/>
                    <a:lstStyle/>
                    <a:p>
                      <a:r>
                        <a:rPr lang="en-GB" sz="1100" b="1" dirty="0" smtClean="0">
                          <a:solidFill>
                            <a:srgbClr val="0070C0"/>
                          </a:solidFill>
                          <a:latin typeface="Comic Sans MS" panose="030F0702030302020204" pitchFamily="66" charset="0"/>
                        </a:rPr>
                        <a:t>Art and </a:t>
                      </a:r>
                    </a:p>
                    <a:p>
                      <a:r>
                        <a:rPr lang="en-GB" sz="1100" b="1" dirty="0" smtClean="0">
                          <a:solidFill>
                            <a:srgbClr val="0070C0"/>
                          </a:solidFill>
                          <a:latin typeface="Comic Sans MS" panose="030F0702030302020204" pitchFamily="66" charset="0"/>
                        </a:rPr>
                        <a:t>Design and Technology</a:t>
                      </a:r>
                      <a:endParaRPr lang="en-GB" sz="1100" b="1" dirty="0">
                        <a:solidFill>
                          <a:srgbClr val="0070C0"/>
                        </a:solidFill>
                        <a:latin typeface="Comic Sans MS" panose="030F0702030302020204" pitchFamily="66" charset="0"/>
                      </a:endParaRPr>
                    </a:p>
                  </a:txBody>
                  <a:tcPr anchor="ctr"/>
                </a:tc>
                <a:tc>
                  <a:txBody>
                    <a:bodyPr/>
                    <a:lstStyle/>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Drawing: </a:t>
                      </a:r>
                    </a:p>
                    <a:p>
                      <a:pPr algn="ctr">
                        <a:lnSpc>
                          <a:spcPct val="115000"/>
                        </a:lnSpc>
                        <a:spcAft>
                          <a:spcPts val="0"/>
                        </a:spcAft>
                      </a:pPr>
                      <a:r>
                        <a:rPr lang="en-GB" sz="1100" dirty="0" smtClean="0">
                          <a:effectLst/>
                          <a:latin typeface="Comic Sans MS" panose="030F0702030302020204" pitchFamily="66" charset="0"/>
                          <a:ea typeface="Calibri" panose="020F0502020204030204" pitchFamily="34" charset="0"/>
                          <a:cs typeface="Times New Roman" panose="02020603050405020304" pitchFamily="18" charset="0"/>
                        </a:rPr>
                        <a:t>David </a:t>
                      </a:r>
                      <a:r>
                        <a:rPr lang="en-GB" sz="1100" dirty="0" err="1" smtClean="0">
                          <a:effectLst/>
                          <a:latin typeface="Comic Sans MS" panose="030F0702030302020204" pitchFamily="66" charset="0"/>
                          <a:ea typeface="Calibri" panose="020F0502020204030204" pitchFamily="34" charset="0"/>
                          <a:cs typeface="Times New Roman" panose="02020603050405020304" pitchFamily="18" charset="0"/>
                        </a:rPr>
                        <a:t>Hockney</a:t>
                      </a:r>
                      <a:endParaRPr lang="en-GB"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Food and Nutrition: Bread</a:t>
                      </a:r>
                      <a:endParaRPr lang="en-GB" sz="11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Painting: </a:t>
                      </a:r>
                    </a:p>
                    <a:p>
                      <a:pPr algn="ctr">
                        <a:lnSpc>
                          <a:spcPct val="115000"/>
                        </a:lnSpc>
                        <a:spcAft>
                          <a:spcPts val="0"/>
                        </a:spcAft>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Sir Frank Bowling</a:t>
                      </a:r>
                      <a:endParaRPr lang="en-GB" sz="11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Mechanisms</a:t>
                      </a: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Moving Monster</a:t>
                      </a:r>
                    </a:p>
                  </a:txBody>
                  <a:tcPr marL="68580" marR="68580" marT="0" marB="0" anchor="ctr"/>
                </a:tc>
                <a:tc>
                  <a:txBody>
                    <a:bodyPr/>
                    <a:lstStyle/>
                    <a:p>
                      <a:pPr algn="ctr">
                        <a:lnSpc>
                          <a:spcPct val="115000"/>
                        </a:lnSpc>
                        <a:spcAft>
                          <a:spcPts val="0"/>
                        </a:spcAft>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Print Making: </a:t>
                      </a:r>
                    </a:p>
                    <a:p>
                      <a:pPr algn="ctr">
                        <a:lnSpc>
                          <a:spcPct val="115000"/>
                        </a:lnSpc>
                        <a:spcAft>
                          <a:spcPts val="0"/>
                        </a:spcAft>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Angela Harding</a:t>
                      </a:r>
                      <a:endParaRPr lang="en-GB" sz="11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Textiles:</a:t>
                      </a:r>
                      <a:r>
                        <a:rPr lang="en-GB" sz="1100"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100" baseline="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Book Mark</a:t>
                      </a:r>
                      <a:endParaRPr lang="en-GB" sz="11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2546393"/>
                  </a:ext>
                </a:extLst>
              </a:tr>
              <a:tr h="370840">
                <a:tc>
                  <a:txBody>
                    <a:bodyPr/>
                    <a:lstStyle/>
                    <a:p>
                      <a:r>
                        <a:rPr lang="en-GB" sz="1100" b="1" dirty="0" smtClean="0">
                          <a:solidFill>
                            <a:srgbClr val="0070C0"/>
                          </a:solidFill>
                          <a:latin typeface="Comic Sans MS" panose="030F0702030302020204" pitchFamily="66" charset="0"/>
                        </a:rPr>
                        <a:t>Religion</a:t>
                      </a:r>
                      <a:r>
                        <a:rPr lang="en-GB" sz="1100" b="1" baseline="0" dirty="0" smtClean="0">
                          <a:solidFill>
                            <a:srgbClr val="0070C0"/>
                          </a:solidFill>
                          <a:latin typeface="Comic Sans MS" panose="030F0702030302020204" pitchFamily="66" charset="0"/>
                        </a:rPr>
                        <a:t> and Worldviews</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Why do we need to give thanks?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What do candles mean to people?</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How</a:t>
                      </a:r>
                      <a:r>
                        <a:rPr lang="en-GB" sz="1100" baseline="0" dirty="0" smtClean="0">
                          <a:latin typeface="Comic Sans MS" panose="030F0702030302020204" pitchFamily="66" charset="0"/>
                        </a:rPr>
                        <a:t> do we know some people have a special connection to God?</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What</a:t>
                      </a:r>
                      <a:r>
                        <a:rPr lang="en-GB" sz="1100" baseline="0" dirty="0" smtClean="0">
                          <a:latin typeface="Comic Sans MS" panose="030F0702030302020204" pitchFamily="66" charset="0"/>
                        </a:rPr>
                        <a:t> is a prophet?</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How</a:t>
                      </a:r>
                      <a:r>
                        <a:rPr lang="en-GB" sz="1100" baseline="0" dirty="0" smtClean="0">
                          <a:latin typeface="Comic Sans MS" panose="030F0702030302020204" pitchFamily="66" charset="0"/>
                        </a:rPr>
                        <a:t> do some people talk to God?</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Where</a:t>
                      </a:r>
                      <a:r>
                        <a:rPr lang="en-GB" sz="1100" baseline="0" dirty="0" smtClean="0">
                          <a:latin typeface="Comic Sans MS" panose="030F0702030302020204" pitchFamily="66" charset="0"/>
                        </a:rPr>
                        <a:t> do </a:t>
                      </a:r>
                      <a:r>
                        <a:rPr lang="en-GB" sz="1100" baseline="0" smtClean="0">
                          <a:latin typeface="Comic Sans MS" panose="030F0702030302020204" pitchFamily="66" charset="0"/>
                        </a:rPr>
                        <a:t>some people talk to God?</a:t>
                      </a:r>
                      <a:endParaRPr lang="en-GB" sz="1100" dirty="0">
                        <a:latin typeface="Comic Sans MS" panose="030F0702030302020204" pitchFamily="66" charset="0"/>
                      </a:endParaRPr>
                    </a:p>
                  </a:txBody>
                  <a:tcPr anchor="ctr"/>
                </a:tc>
                <a:extLst>
                  <a:ext uri="{0D108BD9-81ED-4DB2-BD59-A6C34878D82A}">
                    <a16:rowId xmlns:a16="http://schemas.microsoft.com/office/drawing/2014/main" val="2598224724"/>
                  </a:ext>
                </a:extLst>
              </a:tr>
              <a:tr h="370840">
                <a:tc>
                  <a:txBody>
                    <a:bodyPr/>
                    <a:lstStyle/>
                    <a:p>
                      <a:r>
                        <a:rPr lang="en-GB" sz="1100" b="1" dirty="0" smtClean="0">
                          <a:solidFill>
                            <a:srgbClr val="0070C0"/>
                          </a:solidFill>
                          <a:latin typeface="Comic Sans MS" panose="030F0702030302020204" pitchFamily="66" charset="0"/>
                        </a:rPr>
                        <a:t>PSHE</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Being Me In My</a:t>
                      </a:r>
                      <a:r>
                        <a:rPr lang="en-GB" sz="1100" baseline="0" dirty="0" smtClean="0">
                          <a:latin typeface="Comic Sans MS" panose="030F0702030302020204" pitchFamily="66" charset="0"/>
                        </a:rPr>
                        <a:t> World</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Celebrating Difference</a:t>
                      </a:r>
                      <a:endParaRPr lang="en-GB" sz="1100" dirty="0">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Healthy Me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Comic Sans MS" panose="030F0702030302020204" pitchFamily="66" charset="0"/>
                        </a:rPr>
                        <a:t>Staying Safe</a:t>
                      </a:r>
                    </a:p>
                  </a:txBody>
                  <a:tcPr anchor="ctr"/>
                </a:tc>
                <a:tc>
                  <a:txBody>
                    <a:bodyPr/>
                    <a:lstStyle/>
                    <a:p>
                      <a:pPr algn="ctr"/>
                      <a:r>
                        <a:rPr lang="en-GB" sz="1100" dirty="0" smtClean="0">
                          <a:latin typeface="Comic Sans MS" panose="030F0702030302020204" pitchFamily="66" charset="0"/>
                        </a:rPr>
                        <a:t>Relationships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Changing Me</a:t>
                      </a:r>
                      <a:endParaRPr lang="en-GB" sz="1100" dirty="0">
                        <a:latin typeface="Comic Sans MS" panose="030F0702030302020204" pitchFamily="66" charset="0"/>
                      </a:endParaRPr>
                    </a:p>
                  </a:txBody>
                  <a:tcPr anchor="ctr"/>
                </a:tc>
                <a:extLst>
                  <a:ext uri="{0D108BD9-81ED-4DB2-BD59-A6C34878D82A}">
                    <a16:rowId xmlns:a16="http://schemas.microsoft.com/office/drawing/2014/main" val="36306698"/>
                  </a:ext>
                </a:extLst>
              </a:tr>
              <a:tr h="370840">
                <a:tc>
                  <a:txBody>
                    <a:bodyPr/>
                    <a:lstStyle/>
                    <a:p>
                      <a:r>
                        <a:rPr lang="en-GB" sz="1100" b="1" dirty="0" smtClean="0">
                          <a:solidFill>
                            <a:srgbClr val="0070C0"/>
                          </a:solidFill>
                          <a:latin typeface="Comic Sans MS" panose="030F0702030302020204" pitchFamily="66" charset="0"/>
                        </a:rPr>
                        <a:t>Computing</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IT Around Us</a:t>
                      </a:r>
                      <a:endParaRPr lang="en-GB" sz="1100" dirty="0">
                        <a:latin typeface="Comic Sans MS" panose="030F0702030302020204" pitchFamily="66" charset="0"/>
                      </a:endParaRPr>
                    </a:p>
                  </a:txBody>
                  <a:tcPr anchor="ctr"/>
                </a:tc>
                <a:tc>
                  <a:txBody>
                    <a:bodyPr/>
                    <a:lstStyle/>
                    <a:p>
                      <a:pPr algn="ctr"/>
                      <a:r>
                        <a:rPr lang="en-GB" sz="1100" dirty="0" smtClean="0">
                          <a:solidFill>
                            <a:schemeClr val="tx1"/>
                          </a:solidFill>
                          <a:latin typeface="Comic Sans MS" panose="030F0702030302020204" pitchFamily="66" charset="0"/>
                        </a:rPr>
                        <a:t>Digital</a:t>
                      </a:r>
                      <a:r>
                        <a:rPr lang="en-GB" sz="1100" baseline="0" dirty="0" smtClean="0">
                          <a:solidFill>
                            <a:schemeClr val="tx1"/>
                          </a:solidFill>
                          <a:latin typeface="Comic Sans MS" panose="030F0702030302020204" pitchFamily="66" charset="0"/>
                        </a:rPr>
                        <a:t> Writing</a:t>
                      </a:r>
                      <a:endParaRPr lang="en-GB" sz="1100" dirty="0">
                        <a:solidFill>
                          <a:schemeClr val="tx1"/>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Robot Algorithms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Pictograms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Digital Photography</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Programming Quizzes</a:t>
                      </a:r>
                      <a:endParaRPr lang="en-GB" sz="1100" dirty="0">
                        <a:latin typeface="Comic Sans MS" panose="030F0702030302020204" pitchFamily="66" charset="0"/>
                      </a:endParaRPr>
                    </a:p>
                  </a:txBody>
                  <a:tcPr anchor="ctr"/>
                </a:tc>
                <a:extLst>
                  <a:ext uri="{0D108BD9-81ED-4DB2-BD59-A6C34878D82A}">
                    <a16:rowId xmlns:a16="http://schemas.microsoft.com/office/drawing/2014/main" val="2677736480"/>
                  </a:ext>
                </a:extLst>
              </a:tr>
              <a:tr h="413011">
                <a:tc>
                  <a:txBody>
                    <a:bodyPr/>
                    <a:lstStyle/>
                    <a:p>
                      <a:r>
                        <a:rPr lang="en-GB" sz="1100" b="1" dirty="0" smtClean="0">
                          <a:solidFill>
                            <a:srgbClr val="0070C0"/>
                          </a:solidFill>
                          <a:latin typeface="Comic Sans MS" panose="030F0702030302020204" pitchFamily="66" charset="0"/>
                        </a:rPr>
                        <a:t>Physical</a:t>
                      </a:r>
                      <a:r>
                        <a:rPr lang="en-GB" sz="1100" b="1" baseline="0" dirty="0" smtClean="0">
                          <a:solidFill>
                            <a:srgbClr val="0070C0"/>
                          </a:solidFill>
                          <a:latin typeface="Comic Sans MS" panose="030F0702030302020204" pitchFamily="66" charset="0"/>
                        </a:rPr>
                        <a:t> Education</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Fundamentals / Dance</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Yoga / Ball Skills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Team Building / Gymnastics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Sending and Receiving</a:t>
                      </a:r>
                      <a:r>
                        <a:rPr lang="en-GB" sz="1100" baseline="0" dirty="0" smtClean="0">
                          <a:latin typeface="Comic Sans MS" panose="030F0702030302020204" pitchFamily="66" charset="0"/>
                        </a:rPr>
                        <a:t> / Tennis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Striking and Fielding / Invasion Games</a:t>
                      </a:r>
                      <a:endParaRPr lang="en-GB" sz="1100" dirty="0">
                        <a:latin typeface="Comic Sans MS" panose="030F0702030302020204" pitchFamily="66" charset="0"/>
                      </a:endParaRPr>
                    </a:p>
                  </a:txBody>
                  <a:tcPr anchor="ctr"/>
                </a:tc>
                <a:tc>
                  <a:txBody>
                    <a:bodyPr/>
                    <a:lstStyle/>
                    <a:p>
                      <a:pPr algn="ctr"/>
                      <a:r>
                        <a:rPr lang="en-GB" sz="1100" smtClean="0">
                          <a:latin typeface="Comic Sans MS" panose="030F0702030302020204" pitchFamily="66" charset="0"/>
                        </a:rPr>
                        <a:t>Target Games / </a:t>
                      </a:r>
                      <a:r>
                        <a:rPr lang="en-GB" sz="1100" dirty="0" smtClean="0">
                          <a:latin typeface="Comic Sans MS" panose="030F0702030302020204" pitchFamily="66" charset="0"/>
                        </a:rPr>
                        <a:t>Athletics</a:t>
                      </a:r>
                      <a:endParaRPr lang="en-GB" sz="1100" dirty="0">
                        <a:latin typeface="Comic Sans MS" panose="030F0702030302020204" pitchFamily="66" charset="0"/>
                      </a:endParaRPr>
                    </a:p>
                  </a:txBody>
                  <a:tcPr anchor="ctr"/>
                </a:tc>
                <a:extLst>
                  <a:ext uri="{0D108BD9-81ED-4DB2-BD59-A6C34878D82A}">
                    <a16:rowId xmlns:a16="http://schemas.microsoft.com/office/drawing/2014/main" val="710221217"/>
                  </a:ext>
                </a:extLst>
              </a:tr>
              <a:tr h="370840">
                <a:tc>
                  <a:txBody>
                    <a:bodyPr/>
                    <a:lstStyle/>
                    <a:p>
                      <a:r>
                        <a:rPr lang="en-GB" sz="1100" b="1" dirty="0" smtClean="0">
                          <a:solidFill>
                            <a:srgbClr val="0070C0"/>
                          </a:solidFill>
                          <a:latin typeface="Comic Sans MS" panose="030F0702030302020204" pitchFamily="66" charset="0"/>
                        </a:rPr>
                        <a:t>Music</a:t>
                      </a:r>
                      <a:endParaRPr lang="en-GB" sz="1100" b="1" dirty="0">
                        <a:solidFill>
                          <a:srgbClr val="0070C0"/>
                        </a:solidFill>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Pulse, Rhythm and Pitch</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Playing</a:t>
                      </a:r>
                      <a:r>
                        <a:rPr lang="en-GB" sz="1100" baseline="0" dirty="0" smtClean="0">
                          <a:latin typeface="Comic Sans MS" panose="030F0702030302020204" pitchFamily="66" charset="0"/>
                        </a:rPr>
                        <a:t> in an Orchestra</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Inventing a Musical Story</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Recognising Different Sounds</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Exploring Improvisation</a:t>
                      </a:r>
                      <a:endParaRPr lang="en-GB" sz="1100" dirty="0">
                        <a:latin typeface="Comic Sans MS" panose="030F0702030302020204" pitchFamily="66" charset="0"/>
                      </a:endParaRPr>
                    </a:p>
                  </a:txBody>
                  <a:tcPr anchor="ctr"/>
                </a:tc>
                <a:tc>
                  <a:txBody>
                    <a:bodyPr/>
                    <a:lstStyle/>
                    <a:p>
                      <a:pPr algn="ctr"/>
                      <a:r>
                        <a:rPr lang="en-GB" sz="1100" dirty="0" smtClean="0">
                          <a:latin typeface="Comic Sans MS" panose="030F0702030302020204" pitchFamily="66" charset="0"/>
                        </a:rPr>
                        <a:t>Our Big Concert</a:t>
                      </a:r>
                      <a:endParaRPr lang="en-GB" sz="1100" dirty="0">
                        <a:latin typeface="Comic Sans MS" panose="030F0702030302020204" pitchFamily="66" charset="0"/>
                      </a:endParaRPr>
                    </a:p>
                  </a:txBody>
                  <a:tcPr anchor="ctr"/>
                </a:tc>
                <a:extLst>
                  <a:ext uri="{0D108BD9-81ED-4DB2-BD59-A6C34878D82A}">
                    <a16:rowId xmlns:a16="http://schemas.microsoft.com/office/drawing/2014/main" val="3752683576"/>
                  </a:ext>
                </a:extLst>
              </a:tr>
            </a:tbl>
          </a:graphicData>
        </a:graphic>
      </p:graphicFrame>
      <p:sp>
        <p:nvSpPr>
          <p:cNvPr id="6" name="TextBox 5"/>
          <p:cNvSpPr txBox="1"/>
          <p:nvPr/>
        </p:nvSpPr>
        <p:spPr>
          <a:xfrm>
            <a:off x="2731156" y="765755"/>
            <a:ext cx="6319520" cy="400110"/>
          </a:xfrm>
          <a:prstGeom prst="rect">
            <a:avLst/>
          </a:prstGeom>
          <a:noFill/>
        </p:spPr>
        <p:txBody>
          <a:bodyPr wrap="square" rtlCol="0">
            <a:spAutoFit/>
          </a:bodyPr>
          <a:lstStyle/>
          <a:p>
            <a:pPr algn="ctr"/>
            <a:r>
              <a:rPr lang="en-GB" sz="2000" b="1" dirty="0" smtClean="0">
                <a:solidFill>
                  <a:srgbClr val="007AD6"/>
                </a:solidFill>
                <a:latin typeface="Comic Sans MS" panose="030F0702030302020204" pitchFamily="66" charset="0"/>
              </a:rPr>
              <a:t>Year 2 Long Term Plan 2024 – 2025</a:t>
            </a:r>
          </a:p>
        </p:txBody>
      </p:sp>
      <p:pic>
        <p:nvPicPr>
          <p:cNvPr id="7" name="Picture 6"/>
          <p:cNvPicPr>
            <a:picLocks noChangeAspect="1"/>
          </p:cNvPicPr>
          <p:nvPr/>
        </p:nvPicPr>
        <p:blipFill>
          <a:blip r:embed="rId2"/>
          <a:stretch>
            <a:fillRect/>
          </a:stretch>
        </p:blipFill>
        <p:spPr>
          <a:xfrm>
            <a:off x="95945" y="132418"/>
            <a:ext cx="1682744" cy="919326"/>
          </a:xfrm>
          <a:prstGeom prst="rect">
            <a:avLst/>
          </a:prstGeom>
        </p:spPr>
      </p:pic>
      <p:pic>
        <p:nvPicPr>
          <p:cNvPr id="9" name="Google Shape;83;p17"/>
          <p:cNvPicPr preferRelativeResize="0"/>
          <p:nvPr/>
        </p:nvPicPr>
        <p:blipFill>
          <a:blip r:embed="rId3">
            <a:alphaModFix/>
          </a:blip>
          <a:stretch>
            <a:fillRect/>
          </a:stretch>
        </p:blipFill>
        <p:spPr>
          <a:xfrm rot="1269314">
            <a:off x="2761440" y="123949"/>
            <a:ext cx="753959" cy="1129018"/>
          </a:xfrm>
          <a:prstGeom prst="rect">
            <a:avLst/>
          </a:prstGeom>
          <a:noFill/>
          <a:ln>
            <a:noFill/>
          </a:ln>
        </p:spPr>
      </p:pic>
      <p:pic>
        <p:nvPicPr>
          <p:cNvPr id="8" name="Google Shape;76;p16"/>
          <p:cNvPicPr preferRelativeResize="0"/>
          <p:nvPr/>
        </p:nvPicPr>
        <p:blipFill>
          <a:blip r:embed="rId4">
            <a:alphaModFix/>
          </a:blip>
          <a:stretch>
            <a:fillRect/>
          </a:stretch>
        </p:blipFill>
        <p:spPr>
          <a:xfrm>
            <a:off x="1831782" y="76630"/>
            <a:ext cx="764643" cy="1062994"/>
          </a:xfrm>
          <a:prstGeom prst="rect">
            <a:avLst/>
          </a:prstGeom>
          <a:noFill/>
          <a:ln>
            <a:noFill/>
          </a:ln>
        </p:spPr>
      </p:pic>
      <p:pic>
        <p:nvPicPr>
          <p:cNvPr id="10" name="Picture 2" descr="Sew Your own DIY Kids' Bookmark - Sew a Softie">
            <a:extLst>
              <a:ext uri="{FF2B5EF4-FFF2-40B4-BE49-F238E27FC236}">
                <a16:creationId xmlns:a16="http://schemas.microsoft.com/office/drawing/2014/main" id="{13221E38-0FD1-4AEA-94BD-3CCDBB7C3BC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1974"/>
          <a:stretch/>
        </p:blipFill>
        <p:spPr bwMode="auto">
          <a:xfrm>
            <a:off x="9464932" y="103198"/>
            <a:ext cx="884813" cy="1009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8449777" y="18208"/>
            <a:ext cx="905720" cy="1133991"/>
          </a:xfrm>
          <a:prstGeom prst="rect">
            <a:avLst/>
          </a:prstGeom>
        </p:spPr>
      </p:pic>
      <p:pic>
        <p:nvPicPr>
          <p:cNvPr id="11" name="Picture 10"/>
          <p:cNvPicPr>
            <a:picLocks noChangeAspect="1"/>
          </p:cNvPicPr>
          <p:nvPr/>
        </p:nvPicPr>
        <p:blipFill>
          <a:blip r:embed="rId7"/>
          <a:stretch>
            <a:fillRect/>
          </a:stretch>
        </p:blipFill>
        <p:spPr>
          <a:xfrm>
            <a:off x="10484476" y="61627"/>
            <a:ext cx="1537964" cy="1050665"/>
          </a:xfrm>
          <a:prstGeom prst="rect">
            <a:avLst/>
          </a:prstGeom>
        </p:spPr>
      </p:pic>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2119" b="97881" l="1059" r="98517">
                        <a14:foregroundMark x1="39407" y1="42585" x2="39407" y2="42585"/>
                        <a14:foregroundMark x1="76483" y1="44068" x2="76483" y2="44068"/>
                        <a14:foregroundMark x1="16525" y1="55085" x2="16525" y2="55085"/>
                        <a14:foregroundMark x1="41314" y1="42797" x2="41314" y2="42797"/>
                        <a14:foregroundMark x1="83898" y1="45339" x2="83898" y2="45339"/>
                        <a14:foregroundMark x1="14831" y1="62500" x2="14831" y2="62500"/>
                        <a14:foregroundMark x1="18856" y1="65678" x2="18856" y2="65678"/>
                        <a14:foregroundMark x1="19915" y1="69915" x2="19915" y2="69915"/>
                        <a14:foregroundMark x1="28178" y1="74153" x2="28178" y2="74153"/>
                        <a14:foregroundMark x1="27966" y1="76907" x2="27966" y2="76907"/>
                        <a14:foregroundMark x1="31992" y1="78390" x2="31992" y2="78390"/>
                        <a14:foregroundMark x1="33686" y1="76271" x2="33686" y2="76271"/>
                        <a14:foregroundMark x1="37712" y1="81356" x2="37712" y2="81356"/>
                        <a14:foregroundMark x1="40678" y1="81780" x2="40678" y2="81780"/>
                        <a14:foregroundMark x1="42161" y1="84110" x2="42161" y2="84110"/>
                        <a14:foregroundMark x1="49788" y1="80297" x2="49788" y2="80297"/>
                        <a14:foregroundMark x1="54661" y1="81780" x2="54661" y2="81780"/>
                        <a14:foregroundMark x1="60805" y1="79237" x2="60805" y2="79237"/>
                        <a14:foregroundMark x1="69068" y1="77331" x2="69068" y2="77331"/>
                        <a14:foregroundMark x1="72458" y1="73305" x2="72458" y2="73305"/>
                        <a14:foregroundMark x1="78814" y1="66737" x2="78814" y2="66737"/>
                        <a14:foregroundMark x1="80720" y1="63136" x2="80720" y2="63136"/>
                        <a14:foregroundMark x1="56356" y1="55720" x2="56356" y2="55720"/>
                        <a14:foregroundMark x1="60805" y1="43008" x2="60805" y2="43008"/>
                        <a14:foregroundMark x1="47881" y1="42373" x2="47881" y2="42373"/>
                        <a14:foregroundMark x1="58898" y1="42161" x2="58898" y2="42161"/>
                        <a14:foregroundMark x1="38559" y1="37076" x2="38559" y2="37076"/>
                        <a14:foregroundMark x1="34322" y1="20763" x2="34322" y2="20763"/>
                        <a14:foregroundMark x1="37924" y1="18220" x2="37924" y2="18220"/>
                        <a14:foregroundMark x1="20975" y1="29025" x2="20975" y2="29025"/>
                        <a14:foregroundMark x1="18644" y1="26695" x2="18644" y2="26695"/>
                        <a14:foregroundMark x1="21822" y1="25212" x2="21822" y2="25212"/>
                        <a14:foregroundMark x1="43856" y1="42373" x2="43856" y2="42373"/>
                        <a14:foregroundMark x1="69915" y1="74576" x2="69915" y2="74576"/>
                        <a14:foregroundMark x1="22881" y1="34110" x2="22881" y2="34110"/>
                        <a14:foregroundMark x1="24788" y1="44492" x2="24788" y2="44492"/>
                        <a14:foregroundMark x1="32627" y1="29237" x2="32627" y2="29237"/>
                        <a14:foregroundMark x1="29449" y1="34110" x2="29449" y2="34110"/>
                        <a14:foregroundMark x1="23093" y1="40678" x2="23093" y2="40678"/>
                        <a14:foregroundMark x1="37288" y1="25212" x2="37288" y2="25212"/>
                        <a14:foregroundMark x1="27542" y1="25212" x2="27542" y2="25212"/>
                        <a14:foregroundMark x1="19068" y1="41525" x2="19068" y2="41525"/>
                        <a14:foregroundMark x1="15466" y1="39195" x2="15466" y2="39195"/>
                        <a14:foregroundMark x1="52542" y1="25424" x2="52542" y2="25424"/>
                        <a14:foregroundMark x1="57839" y1="16949" x2="57839" y2="16949"/>
                        <a14:foregroundMark x1="42797" y1="16314" x2="42797" y2="16314"/>
                        <a14:foregroundMark x1="31144" y1="44703" x2="31144" y2="44703"/>
                        <a14:foregroundMark x1="21186" y1="50212" x2="21186" y2="50212"/>
                        <a14:foregroundMark x1="29237" y1="53390" x2="29237" y2="53390"/>
                        <a14:foregroundMark x1="51059" y1="15254" x2="51059" y2="15254"/>
                        <a14:foregroundMark x1="61864" y1="47881" x2="61864" y2="47881"/>
                        <a14:foregroundMark x1="72246" y1="51059" x2="72246" y2="51059"/>
                        <a14:foregroundMark x1="21610" y1="32627" x2="21610" y2="32627"/>
                        <a14:foregroundMark x1="37288" y1="42585" x2="37288" y2="42585"/>
                        <a14:backgroundMark x1="11653" y1="10169" x2="11653" y2="10169"/>
                      </a14:backgroundRemoval>
                    </a14:imgEffect>
                  </a14:imgLayer>
                </a14:imgProps>
              </a:ext>
            </a:extLst>
          </a:blip>
          <a:stretch>
            <a:fillRect/>
          </a:stretch>
        </p:blipFill>
        <p:spPr>
          <a:xfrm>
            <a:off x="5354079" y="103198"/>
            <a:ext cx="704976" cy="704976"/>
          </a:xfrm>
          <a:prstGeom prst="rect">
            <a:avLst/>
          </a:prstGeom>
        </p:spPr>
      </p:pic>
    </p:spTree>
    <p:extLst>
      <p:ext uri="{BB962C8B-B14F-4D97-AF65-F5344CB8AC3E}">
        <p14:creationId xmlns:p14="http://schemas.microsoft.com/office/powerpoint/2010/main" val="141407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1639" y="302336"/>
            <a:ext cx="4725590" cy="3600757"/>
          </a:xfrm>
          <a:prstGeom prst="rect">
            <a:avLst/>
          </a:prstGeom>
        </p:spPr>
      </p:pic>
      <p:sp>
        <p:nvSpPr>
          <p:cNvPr id="4" name="TextBox 3"/>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rPr>
              <a:t>Year 2</a:t>
            </a:r>
            <a:r>
              <a:rPr kumimoji="0" lang="en-GB" sz="3600" b="1" i="0" u="none" strike="noStrike" kern="1200" cap="none" spc="0" normalizeH="0" baseline="0" noProof="0" dirty="0" smtClean="0">
                <a:ln>
                  <a:noFill/>
                </a:ln>
                <a:solidFill>
                  <a:srgbClr val="4472C4"/>
                </a:solidFill>
                <a:effectLst/>
                <a:uLnTx/>
                <a:uFillTx/>
                <a:latin typeface="Calibri" panose="020F0502020204030204"/>
                <a:ea typeface="+mn-ea"/>
                <a:cs typeface="+mn-cs"/>
              </a:rPr>
              <a:t> English Reading</a:t>
            </a:r>
            <a:endPar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573622" y="4007712"/>
            <a:ext cx="4130392" cy="2462213"/>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Our Class Poetry Books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3" name="TextBox 12"/>
          <p:cNvSpPr txBox="1"/>
          <p:nvPr/>
        </p:nvSpPr>
        <p:spPr>
          <a:xfrm>
            <a:off x="4947263" y="1997083"/>
            <a:ext cx="6967644" cy="1815882"/>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Independent Reading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 will have a book linked to my reading level which I may read in school and at home. The reading level of my book is shown by the colour at the back or side of the book.  My reading level is assessed at school using a Phonics/Benchmarking assessment and this will be checked throughout the year. My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reading book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should not be too tricky as this book is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for me to read fluently and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to understand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what I have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read so I can enjoy it. It is important that I reread the same book to improve fluency and comprehension.</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My reading at home should be recorded</a:t>
            </a:r>
            <a:r>
              <a:rPr kumimoji="0" lang="en-GB" sz="1400" b="0"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in my school reading diary each week and will count towards my reading champion reward.</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947263" y="876522"/>
            <a:ext cx="6967645" cy="954107"/>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Reading Lessons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The skills from our school jigsaw will be modelled and explored during my reading  lessons.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  will practise reading aloud to develop my fluency and prosody. I will read a range of fiction, non-fiction and poetry each term. My reading work will be recorded in my reading journal. </a:t>
            </a:r>
          </a:p>
        </p:txBody>
      </p:sp>
      <p:sp>
        <p:nvSpPr>
          <p:cNvPr id="20" name="TextBox 19"/>
          <p:cNvSpPr txBox="1"/>
          <p:nvPr/>
        </p:nvSpPr>
        <p:spPr>
          <a:xfrm>
            <a:off x="4947262" y="4007711"/>
            <a:ext cx="6967645" cy="2462213"/>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Reading for Pleasure - Our Class Book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p:txBody>
      </p:sp>
      <p:sp>
        <p:nvSpPr>
          <p:cNvPr id="12" name="TextBox 11"/>
          <p:cNvSpPr txBox="1"/>
          <p:nvPr/>
        </p:nvSpPr>
        <p:spPr>
          <a:xfrm>
            <a:off x="4987108" y="4190299"/>
            <a:ext cx="113898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We will share and discuss lots of different books this term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but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this is the book we will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read together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first. </a:t>
            </a:r>
          </a:p>
        </p:txBody>
      </p:sp>
      <p:pic>
        <p:nvPicPr>
          <p:cNvPr id="14" name="Picture 13" descr="National Trust: Tiger, Tiger, Burning Bright!: An Animal Poem for Every Day of the Year (Poetry Collections)"/>
          <p:cNvPicPr/>
          <p:nvPr/>
        </p:nvPicPr>
        <p:blipFill>
          <a:blip r:embed="rId3">
            <a:extLst>
              <a:ext uri="{28A0092B-C50C-407E-A947-70E740481C1C}">
                <a14:useLocalDpi xmlns:a14="http://schemas.microsoft.com/office/drawing/2010/main" val="0"/>
              </a:ext>
            </a:extLst>
          </a:blip>
          <a:srcRect/>
          <a:stretch>
            <a:fillRect/>
          </a:stretch>
        </p:blipFill>
        <p:spPr bwMode="auto">
          <a:xfrm>
            <a:off x="797069" y="4377044"/>
            <a:ext cx="1585913" cy="1829792"/>
          </a:xfrm>
          <a:prstGeom prst="rect">
            <a:avLst/>
          </a:prstGeom>
          <a:noFill/>
          <a:ln>
            <a:noFill/>
          </a:ln>
        </p:spPr>
      </p:pic>
      <p:pic>
        <p:nvPicPr>
          <p:cNvPr id="15" name="Picture 14" descr="Midnight Feasts: Tasty poems chosen by A.F. Harrold"/>
          <p:cNvPicPr/>
          <p:nvPr/>
        </p:nvPicPr>
        <p:blipFill>
          <a:blip r:embed="rId4">
            <a:extLst>
              <a:ext uri="{28A0092B-C50C-407E-A947-70E740481C1C}">
                <a14:useLocalDpi xmlns:a14="http://schemas.microsoft.com/office/drawing/2010/main" val="0"/>
              </a:ext>
            </a:extLst>
          </a:blip>
          <a:srcRect/>
          <a:stretch>
            <a:fillRect/>
          </a:stretch>
        </p:blipFill>
        <p:spPr bwMode="auto">
          <a:xfrm>
            <a:off x="2606429" y="4387510"/>
            <a:ext cx="1605353" cy="1819326"/>
          </a:xfrm>
          <a:prstGeom prst="rect">
            <a:avLst/>
          </a:prstGeom>
          <a:noFill/>
          <a:ln>
            <a:noFill/>
          </a:ln>
        </p:spPr>
      </p:pic>
      <p:sp>
        <p:nvSpPr>
          <p:cNvPr id="2" name="TextBox 1"/>
          <p:cNvSpPr txBox="1"/>
          <p:nvPr/>
        </p:nvSpPr>
        <p:spPr>
          <a:xfrm>
            <a:off x="7518924" y="4285004"/>
            <a:ext cx="4155840" cy="2585323"/>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It's the first day at PIRATE SCHOOL for Ziggy, Smudge, Carkella and Flo and they have lots of new things to contend with. Their </a:t>
            </a:r>
            <a:r>
              <a:rPr lang="en-GB" sz="1400" dirty="0" smtClean="0">
                <a:latin typeface="Calibri" panose="020F0502020204030204" pitchFamily="34" charset="0"/>
                <a:cs typeface="Calibri" panose="020F0502020204030204" pitchFamily="34" charset="0"/>
              </a:rPr>
              <a:t>head teacher </a:t>
            </a:r>
            <a:r>
              <a:rPr lang="en-GB" sz="1400" dirty="0">
                <a:latin typeface="Calibri" panose="020F0502020204030204" pitchFamily="34" charset="0"/>
                <a:cs typeface="Calibri" panose="020F0502020204030204" pitchFamily="34" charset="0"/>
              </a:rPr>
              <a:t>is the scary Patagonia Clasterbotton and they have to take lessons include walking the plank and hand-to-hand fighting. When out on the pirate ship a storm blows up, resulting in the children having to rescue Patagonia when she's swept overboard, and they learn that really Patagonia is not so scary after all!</a:t>
            </a:r>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r>
              <a:rPr lang="en-GB" dirty="0"/>
              <a:t/>
            </a:r>
            <a:br>
              <a:rPr lang="en-GB" dirty="0"/>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p:cNvPicPr>
            <a:picLocks noChangeAspect="1"/>
          </p:cNvPicPr>
          <p:nvPr/>
        </p:nvPicPr>
        <p:blipFill>
          <a:blip r:embed="rId5">
            <a:extLst/>
          </a:blip>
          <a:stretch>
            <a:fillRect/>
          </a:stretch>
        </p:blipFill>
        <p:spPr>
          <a:xfrm>
            <a:off x="11289326" y="142016"/>
            <a:ext cx="657951" cy="657951"/>
          </a:xfrm>
          <a:prstGeom prst="rect">
            <a:avLst/>
          </a:prstGeom>
        </p:spPr>
      </p:pic>
      <p:pic>
        <p:nvPicPr>
          <p:cNvPr id="1026" name="Picture 2" descr="Pirate School: Just a Bit of Wi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0765" y="4387510"/>
            <a:ext cx="1183489" cy="182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6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999" y="206391"/>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smtClean="0">
                <a:solidFill>
                  <a:schemeClr val="accent1"/>
                </a:solidFill>
                <a:latin typeface="Calibri" panose="020F0502020204030204"/>
              </a:rPr>
              <a:t>Common Exception Words for Year 2</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688978" y="988290"/>
            <a:ext cx="10899306" cy="5209309"/>
          </a:xfrm>
          <a:prstGeom prst="rect">
            <a:avLst/>
          </a:prstGeom>
        </p:spPr>
      </p:pic>
    </p:spTree>
    <p:extLst>
      <p:ext uri="{BB962C8B-B14F-4D97-AF65-F5344CB8AC3E}">
        <p14:creationId xmlns:p14="http://schemas.microsoft.com/office/powerpoint/2010/main" val="399517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Year </a:t>
            </a:r>
            <a:r>
              <a:rPr lang="en-GB" sz="3600" b="1" dirty="0">
                <a:solidFill>
                  <a:schemeClr val="accent1"/>
                </a:solidFill>
                <a:latin typeface="Calibri" panose="020F0502020204030204"/>
              </a:rPr>
              <a:t>2</a:t>
            </a:r>
            <a:r>
              <a:rPr kumimoji="0" lang="en-GB" sz="3600" b="1" i="0" u="none" strike="noStrike" kern="1200" cap="none" spc="0" normalizeH="0" baseline="0" noProof="0" dirty="0" smtClean="0">
                <a:ln>
                  <a:noFill/>
                </a:ln>
                <a:solidFill>
                  <a:schemeClr val="accent1"/>
                </a:solidFill>
                <a:effectLst/>
                <a:uLnTx/>
                <a:uFillTx/>
                <a:latin typeface="Calibri" panose="020F0502020204030204"/>
                <a:ea typeface="+mn-ea"/>
                <a:cs typeface="+mn-cs"/>
              </a:rPr>
              <a:t> English</a:t>
            </a:r>
            <a:r>
              <a:rPr kumimoji="0" lang="en-GB" sz="3600" b="1" i="0" u="none" strike="noStrike" kern="1200" cap="none" spc="0" normalizeH="0" noProof="0" dirty="0" smtClean="0">
                <a:ln>
                  <a:noFill/>
                </a:ln>
                <a:solidFill>
                  <a:schemeClr val="accent1"/>
                </a:solidFill>
                <a:effectLst/>
                <a:uLnTx/>
                <a:uFillTx/>
                <a:latin typeface="Calibri" panose="020F0502020204030204"/>
                <a:ea typeface="+mn-ea"/>
                <a:cs typeface="+mn-cs"/>
              </a:rPr>
              <a:t> Writing</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e 1"/>
          <p:cNvGraphicFramePr>
            <a:graphicFrameLocks noGrp="1"/>
          </p:cNvGraphicFramePr>
          <p:nvPr>
            <p:extLst/>
          </p:nvPr>
        </p:nvGraphicFramePr>
        <p:xfrm>
          <a:off x="209619" y="1642462"/>
          <a:ext cx="11763527" cy="3806822"/>
        </p:xfrm>
        <a:graphic>
          <a:graphicData uri="http://schemas.openxmlformats.org/drawingml/2006/table">
            <a:tbl>
              <a:tblPr firstRow="1" firstCol="1" bandRow="1">
                <a:tableStyleId>{5C22544A-7EE6-4342-B048-85BDC9FD1C3A}</a:tableStyleId>
              </a:tblPr>
              <a:tblGrid>
                <a:gridCol w="1024989">
                  <a:extLst>
                    <a:ext uri="{9D8B030D-6E8A-4147-A177-3AD203B41FA5}">
                      <a16:colId xmlns:a16="http://schemas.microsoft.com/office/drawing/2014/main" val="2503055050"/>
                    </a:ext>
                  </a:extLst>
                </a:gridCol>
                <a:gridCol w="10738538">
                  <a:extLst>
                    <a:ext uri="{9D8B030D-6E8A-4147-A177-3AD203B41FA5}">
                      <a16:colId xmlns:a16="http://schemas.microsoft.com/office/drawing/2014/main" val="3105318265"/>
                    </a:ext>
                  </a:extLst>
                </a:gridCol>
              </a:tblGrid>
              <a:tr h="333408">
                <a:tc gridSpan="2">
                  <a:txBody>
                    <a:bodyPr/>
                    <a:lstStyle/>
                    <a:p>
                      <a:pPr algn="ctr">
                        <a:lnSpc>
                          <a:spcPct val="115000"/>
                        </a:lnSpc>
                        <a:spcAft>
                          <a:spcPts val="0"/>
                        </a:spcAft>
                      </a:pPr>
                      <a:r>
                        <a:rPr lang="en-GB" sz="1600" dirty="0" smtClean="0">
                          <a:effectLst/>
                        </a:rPr>
                        <a:t>Content </a:t>
                      </a:r>
                      <a:r>
                        <a:rPr lang="en-GB" sz="1600" dirty="0">
                          <a:effectLst/>
                        </a:rPr>
                        <a:t>to be </a:t>
                      </a:r>
                      <a:r>
                        <a:rPr lang="en-GB" sz="1600" dirty="0" smtClean="0">
                          <a:effectLst/>
                        </a:rPr>
                        <a:t>taught and applied in writing this year </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hMerge="1">
                  <a:txBody>
                    <a:bodyPr/>
                    <a:lstStyle/>
                    <a:p>
                      <a:endParaRPr lang="en-GB"/>
                    </a:p>
                  </a:txBody>
                  <a:tcPr/>
                </a:tc>
                <a:extLst>
                  <a:ext uri="{0D108BD9-81ED-4DB2-BD59-A6C34878D82A}">
                    <a16:rowId xmlns:a16="http://schemas.microsoft.com/office/drawing/2014/main" val="1391799769"/>
                  </a:ext>
                </a:extLst>
              </a:tr>
              <a:tr h="318571">
                <a:tc>
                  <a:txBody>
                    <a:bodyPr/>
                    <a:lstStyle/>
                    <a:p>
                      <a:pPr>
                        <a:lnSpc>
                          <a:spcPct val="115000"/>
                        </a:lnSpc>
                        <a:spcAft>
                          <a:spcPts val="0"/>
                        </a:spcAft>
                      </a:pPr>
                      <a:r>
                        <a:rPr lang="en-GB" sz="1200" dirty="0">
                          <a:effectLst/>
                        </a:rPr>
                        <a:t>Word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Formation of nouns using suffixes such as –ness,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er</a:t>
                      </a:r>
                      <a:r>
                        <a:rPr lang="en-GB" sz="1000" dirty="0">
                          <a:effectLst/>
                          <a:latin typeface="Calibri" panose="020F0502020204030204" pitchFamily="34" charset="0"/>
                          <a:ea typeface="Calibri" panose="020F0502020204030204" pitchFamily="34" charset="0"/>
                          <a:cs typeface="Times New Roman" panose="02020603050405020304" pitchFamily="18" charset="0"/>
                        </a:rPr>
                        <a:t> and by compounding (e.g. whiteboard, superman)</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Formation of adjectives using suffixes such as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ful</a:t>
                      </a:r>
                      <a:r>
                        <a:rPr lang="en-GB" sz="1000" dirty="0">
                          <a:effectLst/>
                          <a:latin typeface="Calibri" panose="020F0502020204030204" pitchFamily="34" charset="0"/>
                          <a:ea typeface="Calibri" panose="020F0502020204030204" pitchFamily="34" charset="0"/>
                          <a:cs typeface="Times New Roman" panose="02020603050405020304" pitchFamily="18" charset="0"/>
                        </a:rPr>
                        <a:t>, –less </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Use of the suffixes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er</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est</a:t>
                      </a:r>
                      <a:r>
                        <a:rPr lang="en-GB" sz="1000" dirty="0">
                          <a:effectLst/>
                          <a:latin typeface="Calibri" panose="020F0502020204030204" pitchFamily="34" charset="0"/>
                          <a:ea typeface="Calibri" panose="020F0502020204030204" pitchFamily="34" charset="0"/>
                          <a:cs typeface="Times New Roman" panose="02020603050405020304" pitchFamily="18" charset="0"/>
                        </a:rPr>
                        <a:t> in adjectives  </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Use of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ly</a:t>
                      </a:r>
                      <a:r>
                        <a:rPr lang="en-GB" sz="1000" dirty="0">
                          <a:effectLst/>
                          <a:latin typeface="Calibri" panose="020F0502020204030204" pitchFamily="34" charset="0"/>
                          <a:ea typeface="Calibri" panose="020F0502020204030204" pitchFamily="34" charset="0"/>
                          <a:cs typeface="Times New Roman" panose="02020603050405020304" pitchFamily="18" charset="0"/>
                        </a:rPr>
                        <a:t> in Standard English to turn adjectives into adverbs</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Correct use of </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homophones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9260052"/>
                  </a:ext>
                </a:extLst>
              </a:tr>
              <a:tr h="584511">
                <a:tc>
                  <a:txBody>
                    <a:bodyPr/>
                    <a:lstStyle/>
                    <a:p>
                      <a:pPr>
                        <a:lnSpc>
                          <a:spcPct val="115000"/>
                        </a:lnSpc>
                        <a:spcAft>
                          <a:spcPts val="0"/>
                        </a:spcAft>
                      </a:pPr>
                      <a:r>
                        <a:rPr lang="en-GB" sz="1200" dirty="0">
                          <a:effectLst/>
                        </a:rPr>
                        <a:t>Sentence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Subordination (using when, if, that, because) and co-ordination (using or, and, but) </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Expanded noun phrases for description and specification (e.g.  the blue butterfly, the man in the moon)</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How the grammatical patterns in a sentence indicate its function as a statement, question, exclamation or </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command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8898560"/>
                  </a:ext>
                </a:extLst>
              </a:tr>
              <a:tr h="572654">
                <a:tc>
                  <a:txBody>
                    <a:bodyPr/>
                    <a:lstStyle/>
                    <a:p>
                      <a:pPr>
                        <a:lnSpc>
                          <a:spcPct val="115000"/>
                        </a:lnSpc>
                        <a:spcAft>
                          <a:spcPts val="0"/>
                        </a:spcAft>
                      </a:pPr>
                      <a:r>
                        <a:rPr lang="en-GB" sz="1200" dirty="0">
                          <a:effectLst/>
                        </a:rPr>
                        <a:t>Text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Correct choice and consistent use of present tense and past tense throughout writing </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Grouping of related ideas together in sections for non-fiction texts which begins to develop an awareness of paragraphs</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Use of the progressive form of verbs in the present and past tense to mark actions in progress (e.g. she is drumming, he was shouting</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4947186"/>
                  </a:ext>
                </a:extLst>
              </a:tr>
              <a:tr h="738909">
                <a:tc>
                  <a:txBody>
                    <a:bodyPr/>
                    <a:lstStyle/>
                    <a:p>
                      <a:pPr>
                        <a:lnSpc>
                          <a:spcPct val="115000"/>
                        </a:lnSpc>
                        <a:spcAft>
                          <a:spcPts val="0"/>
                        </a:spcAft>
                      </a:pPr>
                      <a:r>
                        <a:rPr lang="en-GB" sz="1200" dirty="0">
                          <a:effectLst/>
                        </a:rPr>
                        <a:t>Punctuation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Use of capital letters, full stops, question marks and exclamation marks to demarcate sentences</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Commas to separate items in a list</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Apostrophes to mark omission/contraction (e.g. don’t)</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Apostrophes to mark singular possession in nouns (e.g. the dog’s name</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231546"/>
                  </a:ext>
                </a:extLst>
              </a:tr>
              <a:tr h="477857">
                <a:tc>
                  <a:txBody>
                    <a:bodyPr/>
                    <a:lstStyle/>
                    <a:p>
                      <a:pPr>
                        <a:lnSpc>
                          <a:spcPct val="115000"/>
                        </a:lnSpc>
                        <a:spcAft>
                          <a:spcPts val="0"/>
                        </a:spcAft>
                      </a:pPr>
                      <a:r>
                        <a:rPr lang="en-GB" sz="1200" dirty="0">
                          <a:effectLst/>
                        </a:rPr>
                        <a:t>Terminology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sz="1000" dirty="0">
                          <a:effectLst/>
                          <a:latin typeface="Calibri" panose="020F0502020204030204" pitchFamily="34" charset="0"/>
                          <a:ea typeface="Calibri" panose="020F0502020204030204" pitchFamily="34" charset="0"/>
                          <a:cs typeface="Times New Roman" panose="02020603050405020304" pitchFamily="18" charset="0"/>
                        </a:rPr>
                        <a:t>noun </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phrase, adverb, verb, conjunction,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statement, question, exclamation, command </a:t>
                      </a:r>
                    </a:p>
                    <a:p>
                      <a:pPr marL="342900" lvl="0" indent="-342900">
                        <a:lnSpc>
                          <a:spcPct val="115000"/>
                        </a:lnSpc>
                        <a:spcAft>
                          <a:spcPts val="0"/>
                        </a:spcAft>
                        <a:buFont typeface="Symbol" panose="05050102010706020507" pitchFamily="18" charset="2"/>
                        <a:buChar char=""/>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tense </a:t>
                      </a:r>
                      <a:r>
                        <a:rPr lang="en-GB" sz="1000" dirty="0">
                          <a:effectLst/>
                          <a:latin typeface="Calibri" panose="020F0502020204030204" pitchFamily="34" charset="0"/>
                          <a:ea typeface="Calibri" panose="020F0502020204030204" pitchFamily="34" charset="0"/>
                          <a:cs typeface="Times New Roman" panose="02020603050405020304" pitchFamily="18" charset="0"/>
                        </a:rPr>
                        <a:t>(past, present) </a:t>
                      </a:r>
                    </a:p>
                    <a:p>
                      <a:pPr marL="342900" lvl="0" indent="-342900">
                        <a:lnSpc>
                          <a:spcPct val="115000"/>
                        </a:lnSpc>
                        <a:spcAft>
                          <a:spcPts val="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Times New Roman" panose="02020603050405020304" pitchFamily="18" charset="0"/>
                        </a:rPr>
                        <a:t>apostrophe, </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comma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5224437"/>
                  </a:ext>
                </a:extLst>
              </a:tr>
            </a:tbl>
          </a:graphicData>
        </a:graphic>
      </p:graphicFrame>
      <p:sp>
        <p:nvSpPr>
          <p:cNvPr id="28" name="TextBox 27"/>
          <p:cNvSpPr txBox="1"/>
          <p:nvPr/>
        </p:nvSpPr>
        <p:spPr>
          <a:xfrm>
            <a:off x="6412260" y="5581274"/>
            <a:ext cx="5490060" cy="954107"/>
          </a:xfrm>
          <a:prstGeom prst="rect">
            <a:avLst/>
          </a:prstGeom>
          <a:noFill/>
          <a:ln w="28575">
            <a:solidFill>
              <a:srgbClr val="0070C0"/>
            </a:solidFill>
          </a:ln>
        </p:spPr>
        <p:txBody>
          <a:bodyPr wrap="square" rtlCol="0">
            <a:spAutoFit/>
          </a:bodyPr>
          <a:lstStyle/>
          <a:p>
            <a:pPr algn="ctr"/>
            <a:r>
              <a:rPr lang="en-GB" sz="1400" b="1" dirty="0" smtClean="0">
                <a:solidFill>
                  <a:schemeClr val="accent1"/>
                </a:solidFill>
              </a:rPr>
              <a:t>What will I be writing?</a:t>
            </a:r>
          </a:p>
          <a:p>
            <a:pPr lvl="0"/>
            <a:r>
              <a:rPr lang="en-GB" sz="1400" dirty="0" smtClean="0">
                <a:solidFill>
                  <a:prstClr val="black"/>
                </a:solidFill>
              </a:rPr>
              <a:t>I will be writing a report about Florence Nightingale. I will be learning to group information together in sections. I will be using coordinating and subordinating conjunctions to extend the details in sentences I write.</a:t>
            </a:r>
            <a:endParaRPr lang="en-GB" sz="1400" dirty="0">
              <a:solidFill>
                <a:prstClr val="black"/>
              </a:solidFill>
            </a:endParaRPr>
          </a:p>
        </p:txBody>
      </p:sp>
      <p:pic>
        <p:nvPicPr>
          <p:cNvPr id="3" name="Picture 2"/>
          <p:cNvPicPr>
            <a:picLocks noChangeAspect="1"/>
          </p:cNvPicPr>
          <p:nvPr/>
        </p:nvPicPr>
        <p:blipFill>
          <a:blip r:embed="rId2"/>
          <a:stretch>
            <a:fillRect/>
          </a:stretch>
        </p:blipFill>
        <p:spPr>
          <a:xfrm>
            <a:off x="5849929" y="699053"/>
            <a:ext cx="6209698" cy="904605"/>
          </a:xfrm>
          <a:prstGeom prst="rect">
            <a:avLst/>
          </a:prstGeom>
        </p:spPr>
      </p:pic>
      <p:sp>
        <p:nvSpPr>
          <p:cNvPr id="11" name="TextBox 10"/>
          <p:cNvSpPr txBox="1"/>
          <p:nvPr/>
        </p:nvSpPr>
        <p:spPr>
          <a:xfrm>
            <a:off x="209619" y="935839"/>
            <a:ext cx="5603120" cy="523220"/>
          </a:xfrm>
          <a:prstGeom prst="rect">
            <a:avLst/>
          </a:prstGeom>
          <a:noFill/>
          <a:ln w="28575">
            <a:solidFill>
              <a:srgbClr val="0070C0"/>
            </a:solidFill>
          </a:ln>
        </p:spPr>
        <p:txBody>
          <a:bodyPr wrap="square" rtlCol="0">
            <a:spAutoFit/>
          </a:bodyPr>
          <a:lstStyle/>
          <a:p>
            <a:pPr algn="ctr"/>
            <a:r>
              <a:rPr lang="en-GB" sz="1400" dirty="0" smtClean="0"/>
              <a:t>At </a:t>
            </a:r>
            <a:r>
              <a:rPr lang="en-GB" sz="1400" dirty="0" err="1" smtClean="0"/>
              <a:t>Swallowdale</a:t>
            </a:r>
            <a:r>
              <a:rPr lang="en-GB" sz="1400" dirty="0" smtClean="0"/>
              <a:t>, we follow a five-stage process for writing and in Y2 I will write for different purposes: to entertain and to inform.</a:t>
            </a:r>
          </a:p>
        </p:txBody>
      </p:sp>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1322963" y="141180"/>
            <a:ext cx="579357" cy="611020"/>
          </a:xfrm>
          <a:prstGeom prst="rect">
            <a:avLst/>
          </a:prstGeom>
        </p:spPr>
      </p:pic>
      <p:sp>
        <p:nvSpPr>
          <p:cNvPr id="13" name="TextBox 12"/>
          <p:cNvSpPr txBox="1"/>
          <p:nvPr/>
        </p:nvSpPr>
        <p:spPr>
          <a:xfrm>
            <a:off x="232833" y="5592311"/>
            <a:ext cx="4353758" cy="954107"/>
          </a:xfrm>
          <a:prstGeom prst="rect">
            <a:avLst/>
          </a:prstGeom>
          <a:noFill/>
          <a:ln w="28575">
            <a:solidFill>
              <a:srgbClr val="0070C0"/>
            </a:solidFill>
          </a:ln>
        </p:spPr>
        <p:txBody>
          <a:bodyPr wrap="square" rtlCol="0">
            <a:spAutoFit/>
          </a:bodyPr>
          <a:lstStyle/>
          <a:p>
            <a:pPr algn="ctr"/>
            <a:r>
              <a:rPr lang="en-GB" sz="1400" b="1" dirty="0" smtClean="0">
                <a:solidFill>
                  <a:schemeClr val="accent1"/>
                </a:solidFill>
              </a:rPr>
              <a:t>Spelling</a:t>
            </a:r>
          </a:p>
          <a:p>
            <a:r>
              <a:rPr lang="en-GB" sz="1400" dirty="0"/>
              <a:t>I</a:t>
            </a:r>
            <a:r>
              <a:rPr lang="en-GB" sz="1400" dirty="0" smtClean="0"/>
              <a:t> will continue to use phonics in my spelling lessons and when I am writing. I will also learn the statutory common exception words for Y2.</a:t>
            </a:r>
            <a:endParaRPr lang="en-GB" sz="1400" dirty="0"/>
          </a:p>
        </p:txBody>
      </p:sp>
      <p:pic>
        <p:nvPicPr>
          <p:cNvPr id="14" name="Picture 13"/>
          <p:cNvPicPr>
            <a:picLocks noChangeAspect="1"/>
          </p:cNvPicPr>
          <p:nvPr/>
        </p:nvPicPr>
        <p:blipFill>
          <a:blip r:embed="rId5">
            <a:extLst/>
          </a:blip>
          <a:stretch>
            <a:fillRect/>
          </a:stretch>
        </p:blipFill>
        <p:spPr>
          <a:xfrm>
            <a:off x="209619" y="141180"/>
            <a:ext cx="718512" cy="718512"/>
          </a:xfrm>
          <a:prstGeom prst="rect">
            <a:avLst/>
          </a:prstGeom>
        </p:spPr>
      </p:pic>
      <p:sp>
        <p:nvSpPr>
          <p:cNvPr id="5" name="AutoShape 2" descr="https://euc-powerpoint.officeapps.live.com/pods/GetClipboardImage.ashx?Id=40d81d19-c112-4b2f-990d-33da465c1f79&amp;DC=GEU3&amp;pkey=4c263f5d-8d98-470c-a7bf-c631ca0944fd&amp;wdwaccluster=GEU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https://euc-powerpoint.officeapps.live.com/pods/GetClipboardImage.ashx?Id=1295eb29-eab4-406b-99fe-115c606dbaf5&amp;DC=GEU3&amp;pkey=f46ccf56-ce56-490e-952e-2b976536c9a7&amp;wdwaccluster=GEU3"/>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Florence Nightingale Museum (London)"/>
          <p:cNvSpPr>
            <a:spLocks noChangeAspect="1" noChangeArrowheads="1"/>
          </p:cNvSpPr>
          <p:nvPr/>
        </p:nvSpPr>
        <p:spPr bwMode="auto">
          <a:xfrm>
            <a:off x="4841264" y="2049551"/>
            <a:ext cx="67970" cy="585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Florence Nightingale Museum (Lond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1262" y="4899991"/>
            <a:ext cx="1380633" cy="172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85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000" y="12001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Year </a:t>
            </a:r>
            <a:r>
              <a:rPr lang="en-GB" sz="3600" b="1" dirty="0">
                <a:solidFill>
                  <a:schemeClr val="accent1"/>
                </a:solidFill>
                <a:latin typeface="Calibri" panose="020F0502020204030204"/>
              </a:rPr>
              <a:t>2</a:t>
            </a: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 </a:t>
            </a:r>
            <a:r>
              <a:rPr lang="en-GB" sz="3600" b="1" dirty="0" smtClean="0">
                <a:solidFill>
                  <a:schemeClr val="accent1"/>
                </a:solidFill>
                <a:latin typeface="Calibri" panose="020F0502020204030204"/>
              </a:rPr>
              <a:t>Mathematics - </a:t>
            </a:r>
            <a:r>
              <a:rPr lang="en-GB" sz="3600" b="1" dirty="0">
                <a:solidFill>
                  <a:schemeClr val="accent1"/>
                </a:solidFill>
                <a:latin typeface="Calibri" panose="020F0502020204030204"/>
              </a:rPr>
              <a:t>Summer</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239639" y="3762876"/>
            <a:ext cx="5710824" cy="2831544"/>
          </a:xfrm>
          <a:prstGeom prst="rect">
            <a:avLst/>
          </a:prstGeom>
          <a:noFill/>
          <a:ln w="28575">
            <a:solidFill>
              <a:srgbClr val="0070C0"/>
            </a:solidFill>
          </a:ln>
        </p:spPr>
        <p:txBody>
          <a:bodyPr wrap="square" rtlCol="0">
            <a:spAutoFit/>
          </a:bodyPr>
          <a:lstStyle/>
          <a:p>
            <a:pPr algn="ctr"/>
            <a:r>
              <a:rPr lang="en-GB" sz="1400" b="1" dirty="0">
                <a:solidFill>
                  <a:schemeClr val="accent1"/>
                </a:solidFill>
              </a:rPr>
              <a:t>Time</a:t>
            </a:r>
          </a:p>
          <a:p>
            <a:r>
              <a:rPr lang="en-GB" sz="1100" b="1" dirty="0"/>
              <a:t> Tell and write the time to five minutes, including quarter past / to the hour. Draw the hands on a clock face to show times. Know the number of minutes in an hour and the number of hours in a day. Compare and sequence intervals of time.</a:t>
            </a:r>
          </a:p>
          <a:p>
            <a:endParaRPr lang="en-GB" sz="11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a:t>
            </a: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sp>
        <p:nvSpPr>
          <p:cNvPr id="16" name="TextBox 15"/>
          <p:cNvSpPr txBox="1"/>
          <p:nvPr/>
        </p:nvSpPr>
        <p:spPr>
          <a:xfrm>
            <a:off x="199484" y="870476"/>
            <a:ext cx="5692971" cy="2800767"/>
          </a:xfrm>
          <a:prstGeom prst="rect">
            <a:avLst/>
          </a:prstGeom>
          <a:noFill/>
          <a:ln w="28575">
            <a:solidFill>
              <a:srgbClr val="0070C0"/>
            </a:solidFill>
          </a:ln>
        </p:spPr>
        <p:txBody>
          <a:bodyPr wrap="square" rtlCol="0">
            <a:spAutoFit/>
          </a:bodyPr>
          <a:lstStyle/>
          <a:p>
            <a:endParaRPr lang="en-GB" sz="1100" b="1" dirty="0"/>
          </a:p>
          <a:p>
            <a:r>
              <a:rPr lang="en-GB" sz="1100" b="1" dirty="0"/>
              <a:t>Interpret and construct simple pictograms, tally charts, block diagrams and simple tables. Ask and answer simple questions by counting the number of objects in each category and sorting the categories by quantity.                                                                                </a:t>
            </a:r>
            <a:r>
              <a:rPr lang="en-GB" sz="1100" dirty="0"/>
              <a:t>tally chart</a:t>
            </a:r>
          </a:p>
          <a:p>
            <a:endParaRPr lang="en-GB" sz="1100" b="1" dirty="0"/>
          </a:p>
          <a:p>
            <a:r>
              <a:rPr lang="en-GB" sz="1100" dirty="0"/>
              <a:t>pictogram                          block graph</a:t>
            </a:r>
            <a:endParaRPr lang="en-GB" sz="1100" b="1" dirty="0"/>
          </a:p>
          <a:p>
            <a:endParaRPr lang="en-GB" sz="1100" b="1" dirty="0"/>
          </a:p>
          <a:p>
            <a:endParaRPr lang="en-GB" sz="1100" b="1" dirty="0"/>
          </a:p>
          <a:p>
            <a:endParaRPr lang="en-GB" sz="1100" b="1" dirty="0"/>
          </a:p>
          <a:p>
            <a:r>
              <a:rPr lang="en-GB" sz="1100" b="1" dirty="0"/>
              <a:t>c</a:t>
            </a:r>
          </a:p>
          <a:p>
            <a:r>
              <a:rPr lang="en-GB" sz="1100" b="1" dirty="0" err="1"/>
              <a:t>Cccccccccccccc</a:t>
            </a:r>
            <a:r>
              <a:rPr lang="en-GB" sz="1100" b="1" dirty="0"/>
              <a:t>                                                                                     </a:t>
            </a:r>
            <a:r>
              <a:rPr lang="en-GB" sz="1100" dirty="0"/>
              <a:t>comparing data</a:t>
            </a:r>
          </a:p>
          <a:p>
            <a:endParaRPr lang="en-GB" sz="1100" b="1" dirty="0"/>
          </a:p>
          <a:p>
            <a:endParaRPr lang="en-GB" sz="1100" b="1" dirty="0"/>
          </a:p>
          <a:p>
            <a:endParaRPr lang="en-GB" sz="1100" b="1" dirty="0"/>
          </a:p>
          <a:p>
            <a:endParaRPr lang="en-GB" sz="1100" b="1" dirty="0"/>
          </a:p>
          <a:p>
            <a:endParaRPr lang="en-GB" sz="1100" b="1" dirty="0"/>
          </a:p>
        </p:txBody>
      </p:sp>
      <p:sp>
        <p:nvSpPr>
          <p:cNvPr id="20" name="TextBox 19"/>
          <p:cNvSpPr txBox="1"/>
          <p:nvPr/>
        </p:nvSpPr>
        <p:spPr>
          <a:xfrm>
            <a:off x="6032000" y="3754965"/>
            <a:ext cx="5805913" cy="2923877"/>
          </a:xfrm>
          <a:prstGeom prst="rect">
            <a:avLst/>
          </a:prstGeom>
          <a:noFill/>
          <a:ln w="28575">
            <a:solidFill>
              <a:srgbClr val="0070C0"/>
            </a:solidFill>
          </a:ln>
        </p:spPr>
        <p:txBody>
          <a:bodyPr wrap="square" rtlCol="0">
            <a:spAutoFit/>
          </a:bodyPr>
          <a:lstStyle/>
          <a:p>
            <a:r>
              <a:rPr lang="en-GB" sz="1100" b="1" dirty="0"/>
              <a:t>                                                                </a:t>
            </a:r>
            <a:r>
              <a:rPr lang="en-GB" sz="1400" b="1" dirty="0">
                <a:solidFill>
                  <a:schemeClr val="accent1"/>
                </a:solidFill>
              </a:rPr>
              <a:t>Measures</a:t>
            </a:r>
          </a:p>
          <a:p>
            <a:r>
              <a:rPr lang="en-GB" sz="1100" b="1" dirty="0"/>
              <a:t>Choose and use appropriate standard units to estimate and measure length/height in any direction mass temperature capacity (litres/ml) to the nearest appropriate unit, using rulers, scales, thermometers and measuring vessels.  Compare and order lengths, mass, volume/capacity and record the results using &gt;, &lt; and = .</a:t>
            </a: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pic>
        <p:nvPicPr>
          <p:cNvPr id="3" name="Picture 2"/>
          <p:cNvPicPr>
            <a:picLocks noChangeAspect="1"/>
          </p:cNvPicPr>
          <p:nvPr/>
        </p:nvPicPr>
        <p:blipFill>
          <a:blip r:embed="rId2"/>
          <a:stretch>
            <a:fillRect/>
          </a:stretch>
        </p:blipFill>
        <p:spPr>
          <a:xfrm>
            <a:off x="6091384" y="4702553"/>
            <a:ext cx="1959532" cy="294749"/>
          </a:xfrm>
          <a:prstGeom prst="rect">
            <a:avLst/>
          </a:prstGeom>
        </p:spPr>
      </p:pic>
      <p:pic>
        <p:nvPicPr>
          <p:cNvPr id="6" name="Picture 5"/>
          <p:cNvPicPr>
            <a:picLocks noChangeAspect="1"/>
          </p:cNvPicPr>
          <p:nvPr/>
        </p:nvPicPr>
        <p:blipFill>
          <a:blip r:embed="rId3"/>
          <a:stretch>
            <a:fillRect/>
          </a:stretch>
        </p:blipFill>
        <p:spPr>
          <a:xfrm>
            <a:off x="6153571" y="5189561"/>
            <a:ext cx="1897346" cy="887832"/>
          </a:xfrm>
          <a:prstGeom prst="rect">
            <a:avLst/>
          </a:prstGeom>
        </p:spPr>
      </p:pic>
      <p:pic>
        <p:nvPicPr>
          <p:cNvPr id="9" name="Picture 8"/>
          <p:cNvPicPr>
            <a:picLocks noChangeAspect="1"/>
          </p:cNvPicPr>
          <p:nvPr/>
        </p:nvPicPr>
        <p:blipFill>
          <a:blip r:embed="rId4"/>
          <a:stretch>
            <a:fillRect/>
          </a:stretch>
        </p:blipFill>
        <p:spPr>
          <a:xfrm>
            <a:off x="8939429" y="4757421"/>
            <a:ext cx="1232271" cy="1280033"/>
          </a:xfrm>
          <a:prstGeom prst="rect">
            <a:avLst/>
          </a:prstGeom>
        </p:spPr>
      </p:pic>
      <p:pic>
        <p:nvPicPr>
          <p:cNvPr id="11" name="Picture 10"/>
          <p:cNvPicPr>
            <a:picLocks noChangeAspect="1"/>
          </p:cNvPicPr>
          <p:nvPr/>
        </p:nvPicPr>
        <p:blipFill>
          <a:blip r:embed="rId5"/>
          <a:stretch>
            <a:fillRect/>
          </a:stretch>
        </p:blipFill>
        <p:spPr>
          <a:xfrm>
            <a:off x="8241282" y="4757421"/>
            <a:ext cx="507782" cy="1280033"/>
          </a:xfrm>
          <a:prstGeom prst="rect">
            <a:avLst/>
          </a:prstGeom>
        </p:spPr>
      </p:pic>
      <p:pic>
        <p:nvPicPr>
          <p:cNvPr id="13" name="Picture 12"/>
          <p:cNvPicPr>
            <a:picLocks noChangeAspect="1"/>
          </p:cNvPicPr>
          <p:nvPr/>
        </p:nvPicPr>
        <p:blipFill>
          <a:blip r:embed="rId6"/>
          <a:stretch>
            <a:fillRect/>
          </a:stretch>
        </p:blipFill>
        <p:spPr>
          <a:xfrm>
            <a:off x="10266586" y="4812069"/>
            <a:ext cx="1539383" cy="1184141"/>
          </a:xfrm>
          <a:prstGeom prst="rect">
            <a:avLst/>
          </a:prstGeom>
        </p:spPr>
      </p:pic>
      <p:pic>
        <p:nvPicPr>
          <p:cNvPr id="19" name="Picture 18"/>
          <p:cNvPicPr>
            <a:picLocks noChangeAspect="1"/>
          </p:cNvPicPr>
          <p:nvPr/>
        </p:nvPicPr>
        <p:blipFill>
          <a:blip r:embed="rId7"/>
          <a:stretch>
            <a:fillRect/>
          </a:stretch>
        </p:blipFill>
        <p:spPr>
          <a:xfrm>
            <a:off x="270233" y="4795575"/>
            <a:ext cx="975585" cy="787972"/>
          </a:xfrm>
          <a:prstGeom prst="rect">
            <a:avLst/>
          </a:prstGeom>
        </p:spPr>
      </p:pic>
      <p:pic>
        <p:nvPicPr>
          <p:cNvPr id="21" name="Picture 20"/>
          <p:cNvPicPr>
            <a:picLocks noChangeAspect="1"/>
          </p:cNvPicPr>
          <p:nvPr/>
        </p:nvPicPr>
        <p:blipFill>
          <a:blip r:embed="rId8"/>
          <a:stretch>
            <a:fillRect/>
          </a:stretch>
        </p:blipFill>
        <p:spPr>
          <a:xfrm>
            <a:off x="463936" y="5523078"/>
            <a:ext cx="686444" cy="749324"/>
          </a:xfrm>
          <a:prstGeom prst="rect">
            <a:avLst/>
          </a:prstGeom>
        </p:spPr>
      </p:pic>
      <p:pic>
        <p:nvPicPr>
          <p:cNvPr id="22" name="Picture 21"/>
          <p:cNvPicPr>
            <a:picLocks noChangeAspect="1"/>
          </p:cNvPicPr>
          <p:nvPr/>
        </p:nvPicPr>
        <p:blipFill>
          <a:blip r:embed="rId9"/>
          <a:stretch>
            <a:fillRect/>
          </a:stretch>
        </p:blipFill>
        <p:spPr>
          <a:xfrm>
            <a:off x="1219176" y="4725747"/>
            <a:ext cx="763098" cy="1699165"/>
          </a:xfrm>
          <a:prstGeom prst="rect">
            <a:avLst/>
          </a:prstGeom>
        </p:spPr>
      </p:pic>
      <p:pic>
        <p:nvPicPr>
          <p:cNvPr id="23" name="Picture 22"/>
          <p:cNvPicPr>
            <a:picLocks noChangeAspect="1"/>
          </p:cNvPicPr>
          <p:nvPr/>
        </p:nvPicPr>
        <p:blipFill>
          <a:blip r:embed="rId10"/>
          <a:stretch>
            <a:fillRect/>
          </a:stretch>
        </p:blipFill>
        <p:spPr>
          <a:xfrm>
            <a:off x="2007547" y="5470166"/>
            <a:ext cx="1808853" cy="1052088"/>
          </a:xfrm>
          <a:prstGeom prst="rect">
            <a:avLst/>
          </a:prstGeom>
        </p:spPr>
      </p:pic>
      <p:pic>
        <p:nvPicPr>
          <p:cNvPr id="24" name="Picture 23"/>
          <p:cNvPicPr>
            <a:picLocks noChangeAspect="1"/>
          </p:cNvPicPr>
          <p:nvPr/>
        </p:nvPicPr>
        <p:blipFill>
          <a:blip r:embed="rId11"/>
          <a:stretch>
            <a:fillRect/>
          </a:stretch>
        </p:blipFill>
        <p:spPr>
          <a:xfrm>
            <a:off x="2004040" y="4479851"/>
            <a:ext cx="1787088" cy="1068833"/>
          </a:xfrm>
          <a:prstGeom prst="rect">
            <a:avLst/>
          </a:prstGeom>
        </p:spPr>
      </p:pic>
      <p:pic>
        <p:nvPicPr>
          <p:cNvPr id="25" name="Picture 24"/>
          <p:cNvPicPr>
            <a:picLocks noChangeAspect="1"/>
          </p:cNvPicPr>
          <p:nvPr/>
        </p:nvPicPr>
        <p:blipFill>
          <a:blip r:embed="rId12"/>
          <a:stretch>
            <a:fillRect/>
          </a:stretch>
        </p:blipFill>
        <p:spPr>
          <a:xfrm>
            <a:off x="4113161" y="4381327"/>
            <a:ext cx="1728473" cy="1022812"/>
          </a:xfrm>
          <a:prstGeom prst="rect">
            <a:avLst/>
          </a:prstGeom>
        </p:spPr>
      </p:pic>
      <p:pic>
        <p:nvPicPr>
          <p:cNvPr id="26" name="Picture 25"/>
          <p:cNvPicPr>
            <a:picLocks noChangeAspect="1"/>
          </p:cNvPicPr>
          <p:nvPr/>
        </p:nvPicPr>
        <p:blipFill>
          <a:blip r:embed="rId13"/>
          <a:stretch>
            <a:fillRect/>
          </a:stretch>
        </p:blipFill>
        <p:spPr>
          <a:xfrm>
            <a:off x="3976414" y="5953237"/>
            <a:ext cx="1974049" cy="413836"/>
          </a:xfrm>
          <a:prstGeom prst="rect">
            <a:avLst/>
          </a:prstGeom>
        </p:spPr>
      </p:pic>
      <p:sp>
        <p:nvSpPr>
          <p:cNvPr id="27" name="TextBox 26"/>
          <p:cNvSpPr txBox="1"/>
          <p:nvPr/>
        </p:nvSpPr>
        <p:spPr>
          <a:xfrm>
            <a:off x="4113161" y="5470166"/>
            <a:ext cx="1783563" cy="261610"/>
          </a:xfrm>
          <a:prstGeom prst="rect">
            <a:avLst/>
          </a:prstGeom>
          <a:noFill/>
        </p:spPr>
        <p:txBody>
          <a:bodyPr wrap="square" rtlCol="0">
            <a:spAutoFit/>
          </a:bodyPr>
          <a:lstStyle/>
          <a:p>
            <a:r>
              <a:rPr lang="en-GB" sz="1100" dirty="0"/>
              <a:t>There are 24 hours in a day.</a:t>
            </a:r>
          </a:p>
        </p:txBody>
      </p:sp>
      <p:sp>
        <p:nvSpPr>
          <p:cNvPr id="32" name="TextBox 31"/>
          <p:cNvSpPr txBox="1"/>
          <p:nvPr/>
        </p:nvSpPr>
        <p:spPr>
          <a:xfrm>
            <a:off x="6032000" y="888286"/>
            <a:ext cx="5805913" cy="2677656"/>
          </a:xfrm>
          <a:prstGeom prst="rect">
            <a:avLst/>
          </a:prstGeom>
          <a:noFill/>
          <a:ln w="28575">
            <a:solidFill>
              <a:srgbClr val="0070C0"/>
            </a:solidFill>
          </a:ln>
        </p:spPr>
        <p:txBody>
          <a:bodyPr wrap="square" rtlCol="0">
            <a:spAutoFit/>
          </a:bodyPr>
          <a:lstStyle/>
          <a:p>
            <a:pPr algn="ctr"/>
            <a:r>
              <a:rPr lang="en-GB" sz="1400" b="1" dirty="0">
                <a:solidFill>
                  <a:schemeClr val="accent1"/>
                </a:solidFill>
              </a:rPr>
              <a:t>Position and direction</a:t>
            </a: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sp>
        <p:nvSpPr>
          <p:cNvPr id="2" name="TextBox 1"/>
          <p:cNvSpPr txBox="1"/>
          <p:nvPr/>
        </p:nvSpPr>
        <p:spPr>
          <a:xfrm>
            <a:off x="1907421" y="809273"/>
            <a:ext cx="2375260" cy="307777"/>
          </a:xfrm>
          <a:prstGeom prst="rect">
            <a:avLst/>
          </a:prstGeom>
          <a:noFill/>
        </p:spPr>
        <p:txBody>
          <a:bodyPr wrap="square" rtlCol="0">
            <a:spAutoFit/>
          </a:bodyPr>
          <a:lstStyle/>
          <a:p>
            <a:pPr algn="ctr"/>
            <a:r>
              <a:rPr lang="en-GB" sz="1400" b="1" dirty="0">
                <a:solidFill>
                  <a:schemeClr val="accent1"/>
                </a:solidFill>
              </a:rPr>
              <a:t>Statistics</a:t>
            </a:r>
          </a:p>
        </p:txBody>
      </p:sp>
      <p:pic>
        <p:nvPicPr>
          <p:cNvPr id="7" name="Picture 6"/>
          <p:cNvPicPr>
            <a:picLocks noChangeAspect="1"/>
          </p:cNvPicPr>
          <p:nvPr/>
        </p:nvPicPr>
        <p:blipFill>
          <a:blip r:embed="rId14"/>
          <a:stretch>
            <a:fillRect/>
          </a:stretch>
        </p:blipFill>
        <p:spPr>
          <a:xfrm>
            <a:off x="223434" y="1988769"/>
            <a:ext cx="1057029" cy="1292672"/>
          </a:xfrm>
          <a:prstGeom prst="rect">
            <a:avLst/>
          </a:prstGeom>
        </p:spPr>
      </p:pic>
      <p:pic>
        <p:nvPicPr>
          <p:cNvPr id="12" name="Picture 11"/>
          <p:cNvPicPr>
            <a:picLocks noChangeAspect="1"/>
          </p:cNvPicPr>
          <p:nvPr/>
        </p:nvPicPr>
        <p:blipFill>
          <a:blip r:embed="rId15"/>
          <a:stretch>
            <a:fillRect/>
          </a:stretch>
        </p:blipFill>
        <p:spPr>
          <a:xfrm>
            <a:off x="3791128" y="1625237"/>
            <a:ext cx="1658509" cy="850321"/>
          </a:xfrm>
          <a:prstGeom prst="rect">
            <a:avLst/>
          </a:prstGeom>
        </p:spPr>
      </p:pic>
      <p:pic>
        <p:nvPicPr>
          <p:cNvPr id="14" name="Picture 13"/>
          <p:cNvPicPr>
            <a:picLocks noChangeAspect="1"/>
          </p:cNvPicPr>
          <p:nvPr/>
        </p:nvPicPr>
        <p:blipFill>
          <a:blip r:embed="rId16"/>
          <a:stretch>
            <a:fillRect/>
          </a:stretch>
        </p:blipFill>
        <p:spPr>
          <a:xfrm>
            <a:off x="1550691" y="2126476"/>
            <a:ext cx="1346893" cy="1104958"/>
          </a:xfrm>
          <a:prstGeom prst="rect">
            <a:avLst/>
          </a:prstGeom>
        </p:spPr>
      </p:pic>
      <p:pic>
        <p:nvPicPr>
          <p:cNvPr id="29" name="Picture 28"/>
          <p:cNvPicPr>
            <a:picLocks noChangeAspect="1"/>
          </p:cNvPicPr>
          <p:nvPr/>
        </p:nvPicPr>
        <p:blipFill>
          <a:blip r:embed="rId17"/>
          <a:stretch>
            <a:fillRect/>
          </a:stretch>
        </p:blipFill>
        <p:spPr>
          <a:xfrm>
            <a:off x="3084008" y="2789306"/>
            <a:ext cx="2608564" cy="790474"/>
          </a:xfrm>
          <a:prstGeom prst="rect">
            <a:avLst/>
          </a:prstGeom>
        </p:spPr>
      </p:pic>
      <p:pic>
        <p:nvPicPr>
          <p:cNvPr id="33" name="Picture 32"/>
          <p:cNvPicPr>
            <a:picLocks noChangeAspect="1"/>
          </p:cNvPicPr>
          <p:nvPr/>
        </p:nvPicPr>
        <p:blipFill>
          <a:blip r:embed="rId18"/>
          <a:stretch>
            <a:fillRect/>
          </a:stretch>
        </p:blipFill>
        <p:spPr>
          <a:xfrm>
            <a:off x="6172508" y="2019422"/>
            <a:ext cx="2578606" cy="862041"/>
          </a:xfrm>
          <a:prstGeom prst="rect">
            <a:avLst/>
          </a:prstGeom>
        </p:spPr>
      </p:pic>
      <p:sp>
        <p:nvSpPr>
          <p:cNvPr id="34" name="TextBox 33"/>
          <p:cNvSpPr txBox="1"/>
          <p:nvPr/>
        </p:nvSpPr>
        <p:spPr>
          <a:xfrm>
            <a:off x="6159309" y="1167513"/>
            <a:ext cx="5534378" cy="430887"/>
          </a:xfrm>
          <a:prstGeom prst="rect">
            <a:avLst/>
          </a:prstGeom>
          <a:noFill/>
        </p:spPr>
        <p:txBody>
          <a:bodyPr wrap="square" rtlCol="0">
            <a:spAutoFit/>
          </a:bodyPr>
          <a:lstStyle/>
          <a:p>
            <a:r>
              <a:rPr lang="en-GB" sz="1100" b="1" dirty="0"/>
              <a:t>Describe movement which goes forwards, backwards, left and right. Describe ¼, ½, ¾ and full turns. Know turns can go clockwise and anti clockwise. </a:t>
            </a:r>
          </a:p>
        </p:txBody>
      </p:sp>
      <p:pic>
        <p:nvPicPr>
          <p:cNvPr id="35" name="Picture 34"/>
          <p:cNvPicPr>
            <a:picLocks noChangeAspect="1"/>
          </p:cNvPicPr>
          <p:nvPr/>
        </p:nvPicPr>
        <p:blipFill>
          <a:blip r:embed="rId19"/>
          <a:stretch>
            <a:fillRect/>
          </a:stretch>
        </p:blipFill>
        <p:spPr>
          <a:xfrm>
            <a:off x="8810744" y="1909182"/>
            <a:ext cx="2911684" cy="1152835"/>
          </a:xfrm>
          <a:prstGeom prst="rect">
            <a:avLst/>
          </a:prstGeom>
        </p:spPr>
      </p:pic>
      <p:pic>
        <p:nvPicPr>
          <p:cNvPr id="31" name="Picture 30">
            <a:extLst>
              <a:ext uri="{FF2B5EF4-FFF2-40B4-BE49-F238E27FC236}">
                <a16:creationId xmlns:a16="http://schemas.microsoft.com/office/drawing/2014/main" id="{A9D9E3C3-99B0-410C-8DC7-45E7121746FC}"/>
              </a:ext>
            </a:extLst>
          </p:cNvPr>
          <p:cNvPicPr>
            <a:picLocks noChangeAspect="1"/>
          </p:cNvPicPr>
          <p:nvPr/>
        </p:nvPicPr>
        <p:blipFill>
          <a:blip r:embed="rId20">
            <a:extLst/>
          </a:blip>
          <a:stretch>
            <a:fillRect/>
          </a:stretch>
        </p:blipFill>
        <p:spPr>
          <a:xfrm>
            <a:off x="11455087" y="116954"/>
            <a:ext cx="524402" cy="524402"/>
          </a:xfrm>
          <a:prstGeom prst="rect">
            <a:avLst/>
          </a:prstGeom>
        </p:spPr>
      </p:pic>
    </p:spTree>
    <p:extLst>
      <p:ext uri="{BB962C8B-B14F-4D97-AF65-F5344CB8AC3E}">
        <p14:creationId xmlns:p14="http://schemas.microsoft.com/office/powerpoint/2010/main" val="149755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645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GB">
              <a:solidFill>
                <a:prstClr val="white"/>
              </a:solidFill>
              <a:latin typeface="Calibri"/>
            </a:endParaRPr>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6" name="Rectangle 5"/>
          <p:cNvSpPr>
            <a:spLocks noChangeArrowheads="1"/>
          </p:cNvSpPr>
          <p:nvPr/>
        </p:nvSpPr>
        <p:spPr bwMode="auto">
          <a:xfrm>
            <a:off x="3365121" y="81569"/>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2 Science Knowledge Organiser</a:t>
            </a:r>
          </a:p>
          <a:p>
            <a:pPr algn="ctr" defTabSz="914400"/>
            <a:r>
              <a:rPr lang="en-GB" altLang="en-US" b="1" dirty="0">
                <a:solidFill>
                  <a:srgbClr val="FFFFFF"/>
                </a:solidFill>
                <a:latin typeface="Calibri" pitchFamily="34" charset="0"/>
                <a:ea typeface="Calibri" pitchFamily="34" charset="0"/>
                <a:cs typeface="Times New Roman" pitchFamily="18" charset="0"/>
              </a:rPr>
              <a:t>Plants</a:t>
            </a:r>
          </a:p>
        </p:txBody>
      </p:sp>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Calibri"/>
            </a:endParaRPr>
          </a:p>
        </p:txBody>
      </p:sp>
      <p:graphicFrame>
        <p:nvGraphicFramePr>
          <p:cNvPr id="3" name="Table 2"/>
          <p:cNvGraphicFramePr>
            <a:graphicFrameLocks noGrp="1"/>
          </p:cNvGraphicFramePr>
          <p:nvPr>
            <p:extLst/>
          </p:nvPr>
        </p:nvGraphicFramePr>
        <p:xfrm>
          <a:off x="7546296" y="818169"/>
          <a:ext cx="2972108" cy="5902322"/>
        </p:xfrm>
        <a:graphic>
          <a:graphicData uri="http://schemas.openxmlformats.org/drawingml/2006/table">
            <a:tbl>
              <a:tblPr firstRow="1" bandRow="1">
                <a:tableStyleId>{5C22544A-7EE6-4342-B048-85BDC9FD1C3A}</a:tableStyleId>
              </a:tblPr>
              <a:tblGrid>
                <a:gridCol w="2972108">
                  <a:extLst>
                    <a:ext uri="{9D8B030D-6E8A-4147-A177-3AD203B41FA5}">
                      <a16:colId xmlns:a16="http://schemas.microsoft.com/office/drawing/2014/main" val="1764557416"/>
                    </a:ext>
                  </a:extLst>
                </a:gridCol>
              </a:tblGrid>
              <a:tr h="307127">
                <a:tc>
                  <a:txBody>
                    <a:bodyPr/>
                    <a:lstStyle/>
                    <a:p>
                      <a:pPr algn="ctr"/>
                      <a:r>
                        <a:rPr lang="en-GB" sz="1400" dirty="0" smtClean="0"/>
                        <a:t>Key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776968"/>
                  </a:ext>
                </a:extLst>
              </a:tr>
              <a:tr h="5595195">
                <a:tc>
                  <a:txBody>
                    <a:bodyPr/>
                    <a:lstStyle/>
                    <a:p>
                      <a:pPr algn="ctr"/>
                      <a:r>
                        <a:rPr lang="en-GB" sz="1100" b="1" baseline="0" dirty="0" smtClean="0">
                          <a:latin typeface="Comic Sans MS" panose="030F0702030302020204" pitchFamily="66" charset="0"/>
                        </a:rPr>
                        <a:t>What seeds and bulbs need to grow</a:t>
                      </a: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endParaRPr lang="en-GB" sz="1100" b="1" baseline="0" dirty="0" smtClean="0">
                        <a:latin typeface="Comic Sans MS" panose="030F0702030302020204" pitchFamily="66" charset="0"/>
                      </a:endParaRPr>
                    </a:p>
                    <a:p>
                      <a:pPr algn="ctr"/>
                      <a:r>
                        <a:rPr lang="en-GB" sz="1100" b="1" baseline="0" dirty="0" smtClean="0">
                          <a:latin typeface="Comic Sans MS" panose="030F0702030302020204" pitchFamily="66" charset="0"/>
                        </a:rPr>
                        <a:t>Life cycle of a 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85874"/>
                  </a:ext>
                </a:extLst>
              </a:tr>
            </a:tbl>
          </a:graphicData>
        </a:graphic>
      </p:graphicFrame>
      <p:graphicFrame>
        <p:nvGraphicFramePr>
          <p:cNvPr id="18" name="Table 17"/>
          <p:cNvGraphicFramePr>
            <a:graphicFrameLocks noGrp="1"/>
          </p:cNvGraphicFramePr>
          <p:nvPr>
            <p:extLst/>
          </p:nvPr>
        </p:nvGraphicFramePr>
        <p:xfrm>
          <a:off x="4871864" y="832337"/>
          <a:ext cx="2570702" cy="2377440"/>
        </p:xfrm>
        <a:graphic>
          <a:graphicData uri="http://schemas.openxmlformats.org/drawingml/2006/table">
            <a:tbl>
              <a:tblPr firstRow="1" bandRow="1">
                <a:tableStyleId>{5C22544A-7EE6-4342-B048-85BDC9FD1C3A}</a:tableStyleId>
              </a:tblPr>
              <a:tblGrid>
                <a:gridCol w="2570702">
                  <a:extLst>
                    <a:ext uri="{9D8B030D-6E8A-4147-A177-3AD203B41FA5}">
                      <a16:colId xmlns:a16="http://schemas.microsoft.com/office/drawing/2014/main" val="20000"/>
                    </a:ext>
                  </a:extLst>
                </a:gridCol>
              </a:tblGrid>
              <a:tr h="262643">
                <a:tc>
                  <a:txBody>
                    <a:bodyPr/>
                    <a:lstStyle/>
                    <a:p>
                      <a:pPr algn="ctr"/>
                      <a:r>
                        <a:rPr lang="en-GB" sz="1400" dirty="0"/>
                        <a:t>I already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1892">
                <a:tc>
                  <a:txBody>
                    <a:bodyPr/>
                    <a:lstStyle/>
                    <a:p>
                      <a:pPr marL="171450" indent="-171450">
                        <a:buFont typeface="Arial" panose="020B0604020202020204" pitchFamily="34" charset="0"/>
                        <a:buChar char="•"/>
                      </a:pPr>
                      <a:r>
                        <a:rPr lang="en-GB" sz="1300" dirty="0" smtClean="0">
                          <a:latin typeface="Comic Sans MS" panose="030F0702030302020204" pitchFamily="66" charset="0"/>
                        </a:rPr>
                        <a:t>Identify and name a variety of common wild and garden plants, including deciduous and evergreen trees.</a:t>
                      </a:r>
                    </a:p>
                    <a:p>
                      <a:pPr marL="171450" indent="-171450">
                        <a:buFont typeface="Arial" panose="020B0604020202020204" pitchFamily="34" charset="0"/>
                        <a:buChar char="•"/>
                      </a:pPr>
                      <a:endParaRPr lang="en-GB" sz="1300" dirty="0" smtClean="0">
                        <a:latin typeface="Comic Sans MS" panose="030F0702030302020204" pitchFamily="66" charset="0"/>
                      </a:endParaRPr>
                    </a:p>
                    <a:p>
                      <a:pPr marL="171450" indent="-171450">
                        <a:buFont typeface="Arial" panose="020B0604020202020204" pitchFamily="34" charset="0"/>
                        <a:buChar char="•"/>
                      </a:pPr>
                      <a:r>
                        <a:rPr lang="en-GB" sz="1300" dirty="0" smtClean="0">
                          <a:latin typeface="Comic Sans MS" panose="030F0702030302020204" pitchFamily="66" charset="0"/>
                        </a:rPr>
                        <a:t>Identify and describe the basic structure of a variety of common</a:t>
                      </a:r>
                      <a:r>
                        <a:rPr lang="en-GB" sz="1300" baseline="0" dirty="0" smtClean="0">
                          <a:latin typeface="Comic Sans MS" panose="030F0702030302020204" pitchFamily="66" charset="0"/>
                        </a:rPr>
                        <a:t> </a:t>
                      </a:r>
                      <a:r>
                        <a:rPr lang="en-GB" sz="1300" dirty="0" smtClean="0">
                          <a:latin typeface="Comic Sans MS" panose="030F0702030302020204" pitchFamily="66" charset="0"/>
                        </a:rPr>
                        <a:t>flowering</a:t>
                      </a:r>
                      <a:r>
                        <a:rPr lang="en-GB" sz="1300" baseline="0" dirty="0" smtClean="0">
                          <a:latin typeface="Comic Sans MS" panose="030F0702030302020204" pitchFamily="66" charset="0"/>
                        </a:rPr>
                        <a:t> plants including trees.</a:t>
                      </a:r>
                      <a:endParaRPr lang="en-GB" sz="1300" dirty="0" smtClean="0">
                        <a:latin typeface="Comic Sans MS" panose="030F0702030302020204" pitchFamily="66" charset="0"/>
                      </a:endParaRPr>
                    </a:p>
                    <a:p>
                      <a:pPr marL="285750" indent="-285750">
                        <a:buFont typeface="Arial" panose="020B0604020202020204" pitchFamily="34" charset="0"/>
                        <a:buChar char="•"/>
                      </a:pPr>
                      <a:endParaRPr lang="en-GB" sz="13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4872954" y="3068961"/>
          <a:ext cx="2564165" cy="2286405"/>
        </p:xfrm>
        <a:graphic>
          <a:graphicData uri="http://schemas.openxmlformats.org/drawingml/2006/table">
            <a:tbl>
              <a:tblPr firstRow="1" bandRow="1">
                <a:tableStyleId>{5C22544A-7EE6-4342-B048-85BDC9FD1C3A}</a:tableStyleId>
              </a:tblPr>
              <a:tblGrid>
                <a:gridCol w="2564165">
                  <a:extLst>
                    <a:ext uri="{9D8B030D-6E8A-4147-A177-3AD203B41FA5}">
                      <a16:colId xmlns:a16="http://schemas.microsoft.com/office/drawing/2014/main" val="20000"/>
                    </a:ext>
                  </a:extLst>
                </a:gridCol>
              </a:tblGrid>
              <a:tr h="275223">
                <a:tc>
                  <a:txBody>
                    <a:bodyPr/>
                    <a:lstStyle/>
                    <a:p>
                      <a:pPr algn="ctr"/>
                      <a:r>
                        <a:rPr lang="en-GB" sz="1400" dirty="0"/>
                        <a:t>I</a:t>
                      </a:r>
                      <a:r>
                        <a:rPr lang="en-GB" sz="1400" baseline="0" dirty="0"/>
                        <a:t> need to</a:t>
                      </a:r>
                      <a:r>
                        <a:rPr lang="en-GB" sz="1400" dirty="0"/>
                        <a:t>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81605">
                <a:tc>
                  <a:txBody>
                    <a:bodyPr/>
                    <a:lstStyle/>
                    <a:p>
                      <a:pPr marL="285750" lvl="0" indent="-285750">
                        <a:buFont typeface="Arial" panose="020B0604020202020204" pitchFamily="34" charset="0"/>
                        <a:buChar char="•"/>
                      </a:pPr>
                      <a:r>
                        <a:rPr lang="en-GB" sz="1300" kern="1200" dirty="0" smtClean="0">
                          <a:solidFill>
                            <a:schemeClr val="dk1"/>
                          </a:solidFill>
                          <a:effectLst/>
                          <a:latin typeface="Comic Sans MS" panose="030F0702030302020204" pitchFamily="66" charset="0"/>
                          <a:ea typeface="+mn-ea"/>
                          <a:cs typeface="+mn-cs"/>
                        </a:rPr>
                        <a:t>Observe and describe how seeds and bulbs grow into mature plants. </a:t>
                      </a:r>
                    </a:p>
                    <a:p>
                      <a:pPr marL="285750" lvl="0" indent="-285750">
                        <a:buFont typeface="Arial" panose="020B0604020202020204" pitchFamily="34" charset="0"/>
                        <a:buChar char="•"/>
                      </a:pPr>
                      <a:endParaRPr lang="en-GB" sz="1300" kern="1200" dirty="0" smtClean="0">
                        <a:solidFill>
                          <a:schemeClr val="dk1"/>
                        </a:solidFill>
                        <a:effectLst/>
                        <a:latin typeface="Comic Sans MS" panose="030F0702030302020204" pitchFamily="66" charset="0"/>
                        <a:ea typeface="+mn-ea"/>
                        <a:cs typeface="+mn-cs"/>
                      </a:endParaRPr>
                    </a:p>
                    <a:p>
                      <a:pPr marL="285750" lvl="0" indent="-285750">
                        <a:buFont typeface="Arial" panose="020B0604020202020204" pitchFamily="34" charset="0"/>
                        <a:buChar char="•"/>
                      </a:pPr>
                      <a:r>
                        <a:rPr lang="en-GB" sz="1300" kern="1200" dirty="0" smtClean="0">
                          <a:solidFill>
                            <a:schemeClr val="dk1"/>
                          </a:solidFill>
                          <a:effectLst/>
                          <a:latin typeface="Comic Sans MS" panose="030F0702030302020204" pitchFamily="66" charset="0"/>
                          <a:ea typeface="+mn-ea"/>
                          <a:cs typeface="+mn-cs"/>
                        </a:rPr>
                        <a:t>Find out and describe how plants need water, light and a suitable temperature to grow and stay healthy.</a:t>
                      </a:r>
                    </a:p>
                    <a:p>
                      <a:pPr marL="171450" indent="-171450" algn="just">
                        <a:buFont typeface="Arial" panose="020B0604020202020204" pitchFamily="34" charset="0"/>
                        <a:buChar char="•"/>
                      </a:pPr>
                      <a:endParaRPr lang="en-GB" sz="1200" baseline="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nvPr>
        </p:nvGraphicFramePr>
        <p:xfrm>
          <a:off x="4867505" y="5382404"/>
          <a:ext cx="2575062" cy="1323594"/>
        </p:xfrm>
        <a:graphic>
          <a:graphicData uri="http://schemas.openxmlformats.org/drawingml/2006/table">
            <a:tbl>
              <a:tblPr firstRow="1" bandRow="1">
                <a:tableStyleId>{5C22544A-7EE6-4342-B048-85BDC9FD1C3A}</a:tableStyleId>
              </a:tblPr>
              <a:tblGrid>
                <a:gridCol w="2575062">
                  <a:extLst>
                    <a:ext uri="{9D8B030D-6E8A-4147-A177-3AD203B41FA5}">
                      <a16:colId xmlns:a16="http://schemas.microsoft.com/office/drawing/2014/main" val="20000"/>
                    </a:ext>
                  </a:extLst>
                </a:gridCol>
              </a:tblGrid>
              <a:tr h="3451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Links</a:t>
                      </a:r>
                      <a:r>
                        <a:rPr lang="en-GB" sz="1400" baseline="0" dirty="0"/>
                        <a:t> with the world around us</a:t>
                      </a:r>
                      <a:r>
                        <a:rPr lang="en-GB"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78452">
                <a:tc>
                  <a:txBody>
                    <a:bodyPr/>
                    <a:lstStyle/>
                    <a:p>
                      <a:pPr algn="ctr"/>
                      <a:r>
                        <a:rPr lang="en-GB" sz="1300" dirty="0">
                          <a:latin typeface="Comic Sans MS" panose="030F0702030302020204" pitchFamily="66" charset="0"/>
                        </a:rPr>
                        <a:t>This </a:t>
                      </a:r>
                      <a:r>
                        <a:rPr lang="en-GB" sz="1300" dirty="0" smtClean="0">
                          <a:latin typeface="Comic Sans MS" panose="030F0702030302020204" pitchFamily="66" charset="0"/>
                        </a:rPr>
                        <a:t>learning will </a:t>
                      </a:r>
                      <a:r>
                        <a:rPr lang="en-GB" sz="1300" dirty="0">
                          <a:latin typeface="Comic Sans MS" panose="030F0702030302020204" pitchFamily="66" charset="0"/>
                        </a:rPr>
                        <a:t>help me to </a:t>
                      </a:r>
                      <a:r>
                        <a:rPr lang="en-GB" sz="1300" dirty="0" smtClean="0">
                          <a:latin typeface="Comic Sans MS" panose="030F0702030302020204" pitchFamily="66" charset="0"/>
                        </a:rPr>
                        <a:t>look after plants in my environment and understand how new plants grow</a:t>
                      </a:r>
                      <a:r>
                        <a:rPr lang="en-GB" sz="1200" dirty="0" smtClean="0">
                          <a:latin typeface="Comic Sans MS" panose="030F0702030302020204" pitchFamily="66" charset="0"/>
                        </a:rPr>
                        <a:t>.</a:t>
                      </a:r>
                      <a:endParaRPr lang="en-GB" sz="1200" baseline="0" dirty="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nvPr>
        </p:nvGraphicFramePr>
        <p:xfrm>
          <a:off x="1666724" y="837160"/>
          <a:ext cx="3056721" cy="5883331"/>
        </p:xfrm>
        <a:graphic>
          <a:graphicData uri="http://schemas.openxmlformats.org/drawingml/2006/table">
            <a:tbl>
              <a:tblPr firstRow="1" bandRow="1">
                <a:tableStyleId>{5C22544A-7EE6-4342-B048-85BDC9FD1C3A}</a:tableStyleId>
              </a:tblPr>
              <a:tblGrid>
                <a:gridCol w="3056721">
                  <a:extLst>
                    <a:ext uri="{9D8B030D-6E8A-4147-A177-3AD203B41FA5}">
                      <a16:colId xmlns:a16="http://schemas.microsoft.com/office/drawing/2014/main" val="623237537"/>
                    </a:ext>
                  </a:extLst>
                </a:gridCol>
              </a:tblGrid>
              <a:tr h="295912">
                <a:tc>
                  <a:txBody>
                    <a:bodyPr/>
                    <a:lstStyle/>
                    <a:p>
                      <a:pPr algn="ctr"/>
                      <a:r>
                        <a:rPr lang="en-GB" sz="1400" dirty="0"/>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75701"/>
                  </a:ext>
                </a:extLst>
              </a:tr>
              <a:tr h="55785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300" b="1" baseline="0" dirty="0" smtClean="0">
                          <a:latin typeface="Comic Sans MS" panose="030F0702030302020204" pitchFamily="66" charset="0"/>
                        </a:rPr>
                        <a:t>sunlight: </a:t>
                      </a:r>
                      <a:r>
                        <a:rPr lang="en-GB" sz="1300" b="0" baseline="0" dirty="0" smtClean="0">
                          <a:latin typeface="Comic Sans MS" panose="030F0702030302020204" pitchFamily="66" charset="0"/>
                        </a:rPr>
                        <a:t>All plants need light from the sun to grow well.</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300" b="1" baseline="0" dirty="0" smtClean="0">
                          <a:latin typeface="Comic Sans MS" panose="030F0702030302020204" pitchFamily="66" charset="0"/>
                        </a:rPr>
                        <a:t>water: </a:t>
                      </a:r>
                      <a:r>
                        <a:rPr lang="en-GB" sz="1300" b="0" baseline="0" dirty="0" smtClean="0">
                          <a:latin typeface="Comic Sans MS" panose="030F0702030302020204" pitchFamily="66" charset="0"/>
                        </a:rPr>
                        <a:t>All plants need water. Without water they will not germinate.</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300" b="1" baseline="0" dirty="0" smtClean="0">
                          <a:latin typeface="Comic Sans MS" panose="030F0702030302020204" pitchFamily="66" charset="0"/>
                        </a:rPr>
                        <a:t>temperature: </a:t>
                      </a:r>
                      <a:r>
                        <a:rPr lang="en-GB" sz="1300" b="0" baseline="0" dirty="0" smtClean="0">
                          <a:latin typeface="Comic Sans MS" panose="030F0702030302020204" pitchFamily="66" charset="0"/>
                        </a:rPr>
                        <a:t>How warm or cold somewhere is. Different plants need different temperature to survive.</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300" b="1" baseline="0" dirty="0" smtClean="0">
                          <a:latin typeface="Comic Sans MS" panose="030F0702030302020204" pitchFamily="66" charset="0"/>
                        </a:rPr>
                        <a:t>nutrition: </a:t>
                      </a:r>
                      <a:r>
                        <a:rPr lang="en-GB" sz="1300" b="0" baseline="0" dirty="0" smtClean="0">
                          <a:latin typeface="Comic Sans MS" panose="030F0702030302020204" pitchFamily="66" charset="0"/>
                        </a:rPr>
                        <a:t>The food a plant needs to grow. Plants make their own food.</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300" b="1" baseline="0" dirty="0" smtClean="0">
                          <a:latin typeface="Comic Sans MS" panose="030F0702030302020204" pitchFamily="66" charset="0"/>
                        </a:rPr>
                        <a:t>germination: </a:t>
                      </a:r>
                      <a:r>
                        <a:rPr lang="en-GB" sz="1300" baseline="0" dirty="0" smtClean="0">
                          <a:latin typeface="Comic Sans MS" panose="030F0702030302020204" pitchFamily="66" charset="0"/>
                        </a:rPr>
                        <a:t>A seed soaks up water and swells. A new plant bursts out of the seed.</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300" b="1" baseline="0" dirty="0" smtClean="0">
                          <a:latin typeface="Comic Sans MS" panose="030F0702030302020204" pitchFamily="66" charset="0"/>
                        </a:rPr>
                        <a:t>shoot: </a:t>
                      </a:r>
                      <a:r>
                        <a:rPr lang="en-GB" sz="1300" baseline="0" dirty="0" smtClean="0">
                          <a:latin typeface="Comic Sans MS" panose="030F0702030302020204" pitchFamily="66" charset="0"/>
                        </a:rPr>
                        <a:t>A shoot grows upwards towards the sunlight.</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300" b="1" baseline="0" dirty="0" smtClean="0">
                          <a:latin typeface="Comic Sans MS" panose="030F0702030302020204" pitchFamily="66" charset="0"/>
                        </a:rPr>
                        <a:t>sprout: </a:t>
                      </a:r>
                      <a:r>
                        <a:rPr lang="en-GB" sz="1300" baseline="0" dirty="0" smtClean="0">
                          <a:latin typeface="Comic Sans MS" panose="030F0702030302020204" pitchFamily="66" charset="0"/>
                        </a:rPr>
                        <a:t>A plant grows new shoots.</a:t>
                      </a:r>
                    </a:p>
                    <a:p>
                      <a:pPr marL="0" marR="0" indent="0" algn="just" defTabSz="914400" rtl="0" eaLnBrk="1" fontAlgn="auto" latinLnBrk="0" hangingPunct="1">
                        <a:lnSpc>
                          <a:spcPct val="100000"/>
                        </a:lnSpc>
                        <a:spcBef>
                          <a:spcPts val="0"/>
                        </a:spcBef>
                        <a:spcAft>
                          <a:spcPts val="0"/>
                        </a:spcAft>
                        <a:buClrTx/>
                        <a:buSzTx/>
                        <a:buFontTx/>
                        <a:buNone/>
                        <a:tabLst/>
                        <a:defRPr/>
                      </a:pPr>
                      <a:r>
                        <a:rPr lang="en-GB" sz="1300" b="1" baseline="0" dirty="0" smtClean="0">
                          <a:latin typeface="Comic Sans MS" panose="030F0702030302020204" pitchFamily="66" charset="0"/>
                        </a:rPr>
                        <a:t>seed dispersal: </a:t>
                      </a:r>
                      <a:r>
                        <a:rPr lang="en-GB" sz="1300" baseline="0" dirty="0" smtClean="0">
                          <a:latin typeface="Comic Sans MS" panose="030F0702030302020204" pitchFamily="66" charset="0"/>
                        </a:rPr>
                        <a:t>Seeds move away from the parent plant.</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300" baseline="0" dirty="0" smtClean="0">
                        <a:latin typeface="Comic Sans MS" panose="030F0702030302020204" pitchFamily="66"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300" baseline="0" dirty="0" smtClean="0">
                        <a:latin typeface="Comic Sans MS" panose="030F0702030302020204" pitchFamily="66"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300" baseline="0" dirty="0" smtClean="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300" baseline="0" dirty="0" smtClean="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latin typeface="Comic Sans MS" panose="030F0702030302020204" pitchFamily="66" charset="0"/>
                        </a:rPr>
                        <a:t>Gertrude Jekyll - a British horticulturalist (1842-1932)</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latin typeface="Comic Sans MS" panose="030F0702030302020204" pitchFamily="66" charset="0"/>
                        </a:rPr>
                        <a:t>who designed more than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latin typeface="Comic Sans MS" panose="030F0702030302020204" pitchFamily="66" charset="0"/>
                        </a:rPr>
                        <a:t>400 gardens around the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latin typeface="Comic Sans MS" panose="030F0702030302020204" pitchFamily="66" charset="0"/>
                        </a:rPr>
                        <a:t>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9146479"/>
                  </a:ext>
                </a:extLst>
              </a:tr>
            </a:tbl>
          </a:graphicData>
        </a:graphic>
      </p:graphicFrame>
      <p:pic>
        <p:nvPicPr>
          <p:cNvPr id="9" name="Picture 8"/>
          <p:cNvPicPr>
            <a:picLocks noChangeAspect="1"/>
          </p:cNvPicPr>
          <p:nvPr/>
        </p:nvPicPr>
        <p:blipFill>
          <a:blip r:embed="rId3"/>
          <a:stretch>
            <a:fillRect/>
          </a:stretch>
        </p:blipFill>
        <p:spPr>
          <a:xfrm>
            <a:off x="7867378" y="1429103"/>
            <a:ext cx="2171150" cy="1841086"/>
          </a:xfrm>
          <a:prstGeom prst="rect">
            <a:avLst/>
          </a:prstGeom>
        </p:spPr>
      </p:pic>
      <p:pic>
        <p:nvPicPr>
          <p:cNvPr id="13" name="Picture 12"/>
          <p:cNvPicPr>
            <a:picLocks noChangeAspect="1"/>
          </p:cNvPicPr>
          <p:nvPr/>
        </p:nvPicPr>
        <p:blipFill>
          <a:blip r:embed="rId4"/>
          <a:stretch>
            <a:fillRect/>
          </a:stretch>
        </p:blipFill>
        <p:spPr>
          <a:xfrm>
            <a:off x="7625998" y="3611197"/>
            <a:ext cx="2460115" cy="1344024"/>
          </a:xfrm>
          <a:prstGeom prst="rect">
            <a:avLst/>
          </a:prstGeom>
        </p:spPr>
      </p:pic>
      <p:pic>
        <p:nvPicPr>
          <p:cNvPr id="15" name="Picture 14"/>
          <p:cNvPicPr>
            <a:picLocks noChangeAspect="1"/>
          </p:cNvPicPr>
          <p:nvPr/>
        </p:nvPicPr>
        <p:blipFill>
          <a:blip r:embed="rId5"/>
          <a:stretch>
            <a:fillRect/>
          </a:stretch>
        </p:blipFill>
        <p:spPr>
          <a:xfrm>
            <a:off x="8090279" y="4955222"/>
            <a:ext cx="1690897" cy="1750777"/>
          </a:xfrm>
          <a:prstGeom prst="rect">
            <a:avLst/>
          </a:prstGeom>
        </p:spPr>
      </p:pic>
      <p:sp>
        <p:nvSpPr>
          <p:cNvPr id="20" name="Rectangle 19"/>
          <p:cNvSpPr/>
          <p:nvPr/>
        </p:nvSpPr>
        <p:spPr>
          <a:xfrm>
            <a:off x="1666724" y="4955221"/>
            <a:ext cx="3061124" cy="40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400" b="1" dirty="0">
                <a:solidFill>
                  <a:prstClr val="white"/>
                </a:solidFill>
                <a:latin typeface="Calibri"/>
              </a:rPr>
              <a:t>Key Scientist</a:t>
            </a:r>
          </a:p>
        </p:txBody>
      </p:sp>
      <p:pic>
        <p:nvPicPr>
          <p:cNvPr id="21" name="Picture 20"/>
          <p:cNvPicPr>
            <a:picLocks noChangeAspect="1"/>
          </p:cNvPicPr>
          <p:nvPr/>
        </p:nvPicPr>
        <p:blipFill>
          <a:blip r:embed="rId6"/>
          <a:stretch>
            <a:fillRect/>
          </a:stretch>
        </p:blipFill>
        <p:spPr>
          <a:xfrm>
            <a:off x="3962806" y="5651585"/>
            <a:ext cx="693034" cy="846359"/>
          </a:xfrm>
          <a:prstGeom prst="rect">
            <a:avLst/>
          </a:prstGeom>
        </p:spPr>
      </p:pic>
      <p:pic>
        <p:nvPicPr>
          <p:cNvPr id="22" name="Picture 21"/>
          <p:cNvPicPr>
            <a:picLocks noChangeAspect="1"/>
          </p:cNvPicPr>
          <p:nvPr/>
        </p:nvPicPr>
        <p:blipFill>
          <a:blip r:embed="rId7"/>
          <a:stretch>
            <a:fillRect/>
          </a:stretch>
        </p:blipFill>
        <p:spPr>
          <a:xfrm>
            <a:off x="1721323" y="126092"/>
            <a:ext cx="1561004" cy="575550"/>
          </a:xfrm>
          <a:prstGeom prst="rect">
            <a:avLst/>
          </a:prstGeom>
        </p:spPr>
      </p:pic>
      <p:pic>
        <p:nvPicPr>
          <p:cNvPr id="23" name="Picture 22"/>
          <p:cNvPicPr>
            <a:picLocks noChangeAspect="1"/>
          </p:cNvPicPr>
          <p:nvPr/>
        </p:nvPicPr>
        <p:blipFill>
          <a:blip r:embed="rId7"/>
          <a:stretch>
            <a:fillRect/>
          </a:stretch>
        </p:blipFill>
        <p:spPr>
          <a:xfrm>
            <a:off x="8901776" y="126092"/>
            <a:ext cx="1561004" cy="575550"/>
          </a:xfrm>
          <a:prstGeom prst="rect">
            <a:avLst/>
          </a:prstGeom>
        </p:spPr>
      </p:pic>
    </p:spTree>
    <p:extLst>
      <p:ext uri="{BB962C8B-B14F-4D97-AF65-F5344CB8AC3E}">
        <p14:creationId xmlns:p14="http://schemas.microsoft.com/office/powerpoint/2010/main" val="259229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677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5"/>
          <p:cNvSpPr>
            <a:spLocks noChangeArrowheads="1"/>
          </p:cNvSpPr>
          <p:nvPr/>
        </p:nvSpPr>
        <p:spPr bwMode="auto">
          <a:xfrm>
            <a:off x="4121341" y="100036"/>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2 History Knowledge Organiser</a:t>
            </a:r>
          </a:p>
          <a:p>
            <a:pPr lvl="0" algn="ctr"/>
            <a:r>
              <a:rPr lang="en-GB" altLang="en-US" b="1" dirty="0">
                <a:solidFill>
                  <a:srgbClr val="FFFFFF"/>
                </a:solidFill>
                <a:latin typeface="Calibri" pitchFamily="34" charset="0"/>
                <a:ea typeface="Calibri" pitchFamily="34" charset="0"/>
                <a:cs typeface="Times New Roman" pitchFamily="18" charset="0"/>
              </a:rPr>
              <a:t>Significant People: Florence Nightingale and Mary Seacole</a:t>
            </a:r>
          </a:p>
        </p:txBody>
      </p:sp>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31" name="Table 30"/>
          <p:cNvGraphicFramePr>
            <a:graphicFrameLocks noGrp="1"/>
          </p:cNvGraphicFramePr>
          <p:nvPr>
            <p:extLst/>
          </p:nvPr>
        </p:nvGraphicFramePr>
        <p:xfrm>
          <a:off x="1654078" y="816790"/>
          <a:ext cx="6026098" cy="582737"/>
        </p:xfrm>
        <a:graphic>
          <a:graphicData uri="http://schemas.openxmlformats.org/drawingml/2006/table">
            <a:tbl>
              <a:tblPr firstRow="1" bandRow="1">
                <a:tableStyleId>{5C22544A-7EE6-4342-B048-85BDC9FD1C3A}</a:tableStyleId>
              </a:tblPr>
              <a:tblGrid>
                <a:gridCol w="6026098">
                  <a:extLst>
                    <a:ext uri="{9D8B030D-6E8A-4147-A177-3AD203B41FA5}">
                      <a16:colId xmlns:a16="http://schemas.microsoft.com/office/drawing/2014/main" val="1030499625"/>
                    </a:ext>
                  </a:extLst>
                </a:gridCol>
              </a:tblGrid>
              <a:tr h="206804">
                <a:tc>
                  <a:txBody>
                    <a:bodyPr/>
                    <a:lstStyle/>
                    <a:p>
                      <a:pPr algn="ctr"/>
                      <a:r>
                        <a:rPr lang="en-GB" sz="1200" dirty="0">
                          <a:latin typeface="Comic Sans MS" panose="030F0702030302020204" pitchFamily="66" charset="0"/>
                        </a:rPr>
                        <a:t>Enquiry </a:t>
                      </a:r>
                      <a:r>
                        <a:rPr lang="en-GB" sz="1200" dirty="0" smtClean="0">
                          <a:latin typeface="Comic Sans MS" panose="030F0702030302020204" pitchFamily="66" charset="0"/>
                        </a:rPr>
                        <a:t>Question</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853630"/>
                  </a:ext>
                </a:extLst>
              </a:tr>
              <a:tr h="308417">
                <a:tc>
                  <a:txBody>
                    <a:bodyPr/>
                    <a:lstStyle/>
                    <a:p>
                      <a:pPr marL="0" lvl="0" indent="0" algn="ctr">
                        <a:buFont typeface="Arial" panose="020B0604020202020204" pitchFamily="34" charset="0"/>
                        <a:buNone/>
                      </a:pPr>
                      <a:r>
                        <a:rPr lang="en-GB" sz="1200" kern="1200" baseline="0" dirty="0" smtClean="0">
                          <a:solidFill>
                            <a:schemeClr val="dk1"/>
                          </a:solidFill>
                          <a:effectLst/>
                          <a:latin typeface="Comic Sans MS" panose="030F0702030302020204" pitchFamily="66" charset="0"/>
                          <a:ea typeface="+mn-ea"/>
                          <a:cs typeface="+mn-cs"/>
                        </a:rPr>
                        <a:t>Why should we remember both Florence Nightingale and Mary Seacole?</a:t>
                      </a:r>
                      <a:endParaRPr lang="en-GB" sz="1200" kern="1200" baseline="0" dirty="0">
                        <a:solidFill>
                          <a:schemeClr val="dk1"/>
                        </a:solidFill>
                        <a:effectLst/>
                        <a:latin typeface="Comic Sans MS" panose="030F0702030302020204" pitchFamily="66"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12538"/>
                  </a:ext>
                </a:extLst>
              </a:tr>
            </a:tbl>
          </a:graphicData>
        </a:graphic>
      </p:graphicFrame>
      <p:graphicFrame>
        <p:nvGraphicFramePr>
          <p:cNvPr id="32" name="Table 31"/>
          <p:cNvGraphicFramePr>
            <a:graphicFrameLocks noGrp="1"/>
          </p:cNvGraphicFramePr>
          <p:nvPr>
            <p:extLst/>
          </p:nvPr>
        </p:nvGraphicFramePr>
        <p:xfrm>
          <a:off x="7772668" y="813228"/>
          <a:ext cx="2745737" cy="586815"/>
        </p:xfrm>
        <a:graphic>
          <a:graphicData uri="http://schemas.openxmlformats.org/drawingml/2006/table">
            <a:tbl>
              <a:tblPr firstRow="1" bandRow="1">
                <a:tableStyleId>{5C22544A-7EE6-4342-B048-85BDC9FD1C3A}</a:tableStyleId>
              </a:tblPr>
              <a:tblGrid>
                <a:gridCol w="2745737">
                  <a:extLst>
                    <a:ext uri="{9D8B030D-6E8A-4147-A177-3AD203B41FA5}">
                      <a16:colId xmlns:a16="http://schemas.microsoft.com/office/drawing/2014/main" val="1030499625"/>
                    </a:ext>
                  </a:extLst>
                </a:gridCol>
              </a:tblGrid>
              <a:tr h="173469">
                <a:tc>
                  <a:txBody>
                    <a:bodyPr/>
                    <a:lstStyle/>
                    <a:p>
                      <a:pPr algn="ctr"/>
                      <a:r>
                        <a:rPr lang="en-GB" sz="1200" dirty="0">
                          <a:latin typeface="Comic Sans MS" panose="030F0702030302020204" pitchFamily="66" charset="0"/>
                        </a:rPr>
                        <a:t>Key</a:t>
                      </a:r>
                      <a:r>
                        <a:rPr lang="en-GB" sz="1200" baseline="0" dirty="0">
                          <a:latin typeface="Comic Sans MS" panose="030F0702030302020204" pitchFamily="66" charset="0"/>
                        </a:rPr>
                        <a:t> Historical Threads</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853630"/>
                  </a:ext>
                </a:extLst>
              </a:tr>
              <a:tr h="312495">
                <a:tc>
                  <a:txBody>
                    <a:bodyPr/>
                    <a:lstStyle/>
                    <a:p>
                      <a:pPr marL="0" lvl="0" indent="0" algn="ctr">
                        <a:buFont typeface="Arial" panose="020B0604020202020204" pitchFamily="34" charset="0"/>
                        <a:buNone/>
                      </a:pPr>
                      <a:r>
                        <a:rPr lang="en-GB" sz="1000" kern="1200" dirty="0" smtClean="0">
                          <a:solidFill>
                            <a:schemeClr val="dk1"/>
                          </a:solidFill>
                          <a:effectLst/>
                          <a:latin typeface="Comic Sans MS" panose="030F0702030302020204" pitchFamily="66" charset="0"/>
                          <a:ea typeface="+mn-ea"/>
                          <a:cs typeface="+mn-cs"/>
                        </a:rPr>
                        <a:t>  </a:t>
                      </a:r>
                      <a:r>
                        <a:rPr lang="en-GB" sz="1200" kern="1200" dirty="0">
                          <a:solidFill>
                            <a:schemeClr val="dk1"/>
                          </a:solidFill>
                          <a:effectLst/>
                          <a:latin typeface="Comic Sans MS" panose="030F0702030302020204" pitchFamily="66" charset="0"/>
                          <a:ea typeface="+mn-ea"/>
                          <a:cs typeface="+mn-cs"/>
                        </a:rPr>
                        <a:t>Invention     Societal</a:t>
                      </a:r>
                      <a:r>
                        <a:rPr lang="en-GB" sz="1200" kern="1200" baseline="0" dirty="0">
                          <a:solidFill>
                            <a:schemeClr val="dk1"/>
                          </a:solidFill>
                          <a:effectLst/>
                          <a:latin typeface="Comic Sans MS" panose="030F0702030302020204" pitchFamily="66" charset="0"/>
                          <a:ea typeface="+mn-ea"/>
                          <a:cs typeface="+mn-cs"/>
                        </a:rPr>
                        <a:t> Change</a:t>
                      </a:r>
                      <a:endParaRPr lang="en-GB" sz="1200" kern="1200" dirty="0">
                        <a:solidFill>
                          <a:schemeClr val="dk1"/>
                        </a:solidFill>
                        <a:effectLst/>
                        <a:latin typeface="Comic Sans MS" panose="030F0702030302020204" pitchFamily="66"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12538"/>
                  </a:ext>
                </a:extLst>
              </a:tr>
            </a:tbl>
          </a:graphicData>
        </a:graphic>
      </p:graphicFrame>
      <p:graphicFrame>
        <p:nvGraphicFramePr>
          <p:cNvPr id="33" name="Table 32"/>
          <p:cNvGraphicFramePr>
            <a:graphicFrameLocks noGrp="1"/>
          </p:cNvGraphicFramePr>
          <p:nvPr>
            <p:extLst/>
          </p:nvPr>
        </p:nvGraphicFramePr>
        <p:xfrm>
          <a:off x="1656676" y="1475953"/>
          <a:ext cx="2634974" cy="3663466"/>
        </p:xfrm>
        <a:graphic>
          <a:graphicData uri="http://schemas.openxmlformats.org/drawingml/2006/table">
            <a:tbl>
              <a:tblPr firstRow="1" bandRow="1">
                <a:tableStyleId>{5C22544A-7EE6-4342-B048-85BDC9FD1C3A}</a:tableStyleId>
              </a:tblPr>
              <a:tblGrid>
                <a:gridCol w="2634974">
                  <a:extLst>
                    <a:ext uri="{9D8B030D-6E8A-4147-A177-3AD203B41FA5}">
                      <a16:colId xmlns:a16="http://schemas.microsoft.com/office/drawing/2014/main" val="20000"/>
                    </a:ext>
                  </a:extLst>
                </a:gridCol>
              </a:tblGrid>
              <a:tr h="250090">
                <a:tc>
                  <a:txBody>
                    <a:bodyPr/>
                    <a:lstStyle/>
                    <a:p>
                      <a:pPr marL="0" indent="0" algn="ctr">
                        <a:buFont typeface="Arial" panose="020B0604020202020204" pitchFamily="34" charset="0"/>
                        <a:buNone/>
                      </a:pPr>
                      <a:r>
                        <a:rPr lang="en-GB" sz="1200" dirty="0">
                          <a:latin typeface="Comic Sans MS" panose="030F0702030302020204" pitchFamily="66" charset="0"/>
                        </a:rPr>
                        <a:t>Key </a:t>
                      </a:r>
                      <a:r>
                        <a:rPr lang="en-GB" sz="1200" dirty="0" smtClean="0">
                          <a:latin typeface="Comic Sans MS" panose="030F0702030302020204" pitchFamily="66" charset="0"/>
                        </a:rPr>
                        <a:t>Vocabulary</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89146">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latin typeface="Comic Sans MS" panose="030F0702030302020204" pitchFamily="66" charset="0"/>
                        </a:rPr>
                        <a:t>battlefront</a:t>
                      </a:r>
                      <a:r>
                        <a:rPr lang="en-GB" sz="1200" dirty="0" smtClean="0">
                          <a:latin typeface="Comic Sans MS" panose="030F0702030302020204" pitchFamily="66" charset="0"/>
                        </a:rPr>
                        <a:t>: the front line of a battle, where the action takes place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latin typeface="Comic Sans MS" panose="030F0702030302020204" pitchFamily="66" charset="0"/>
                        </a:rPr>
                        <a:t>conditions</a:t>
                      </a:r>
                      <a:r>
                        <a:rPr lang="en-GB" sz="1200" dirty="0" smtClean="0">
                          <a:latin typeface="Comic Sans MS" panose="030F0702030302020204" pitchFamily="66" charset="0"/>
                        </a:rPr>
                        <a:t>: how good or bad a place is </a:t>
                      </a:r>
                    </a:p>
                    <a:p>
                      <a:pPr marL="171450" indent="-171450" algn="l">
                        <a:spcAft>
                          <a:spcPts val="0"/>
                        </a:spcAft>
                        <a:buFont typeface="Arial" panose="020B0604020202020204" pitchFamily="34" charset="0"/>
                        <a:buChar char="•"/>
                      </a:pPr>
                      <a:r>
                        <a:rPr lang="en-GB" sz="1200" b="1" dirty="0" smtClean="0">
                          <a:latin typeface="Comic Sans MS" panose="030F0702030302020204" pitchFamily="66" charset="0"/>
                        </a:rPr>
                        <a:t>disease</a:t>
                      </a:r>
                      <a:r>
                        <a:rPr lang="en-GB" sz="1200" dirty="0" smtClean="0">
                          <a:latin typeface="Comic Sans MS" panose="030F0702030302020204" pitchFamily="66" charset="0"/>
                        </a:rPr>
                        <a:t>: an illness caused by germs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latin typeface="Comic Sans MS" panose="030F0702030302020204" pitchFamily="66" charset="0"/>
                        </a:rPr>
                        <a:t>infection</a:t>
                      </a:r>
                      <a:r>
                        <a:rPr lang="en-GB" sz="1200" dirty="0" smtClean="0">
                          <a:latin typeface="Comic Sans MS" panose="030F0702030302020204" pitchFamily="66" charset="0"/>
                        </a:rPr>
                        <a:t>:</a:t>
                      </a:r>
                      <a:r>
                        <a:rPr lang="en-GB" sz="1200" baseline="0" dirty="0" smtClean="0">
                          <a:latin typeface="Comic Sans MS" panose="030F0702030302020204" pitchFamily="66" charset="0"/>
                        </a:rPr>
                        <a:t> </a:t>
                      </a:r>
                      <a:r>
                        <a:rPr lang="en-GB" sz="1200" dirty="0" smtClean="0">
                          <a:latin typeface="Comic Sans MS" panose="030F0702030302020204" pitchFamily="66" charset="0"/>
                        </a:rPr>
                        <a:t>an illness caused and spread by germs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latin typeface="Comic Sans MS" panose="030F0702030302020204" pitchFamily="66" charset="0"/>
                        </a:rPr>
                        <a:t>medicine</a:t>
                      </a:r>
                      <a:r>
                        <a:rPr lang="en-GB" sz="1200" dirty="0" smtClean="0">
                          <a:latin typeface="Comic Sans MS" panose="030F0702030302020204" pitchFamily="66" charset="0"/>
                        </a:rPr>
                        <a:t>: something you take to get better from an illness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latin typeface="Comic Sans MS" panose="030F0702030302020204" pitchFamily="66" charset="0"/>
                        </a:rPr>
                        <a:t>nurse</a:t>
                      </a:r>
                      <a:r>
                        <a:rPr lang="en-GB" sz="1200" dirty="0" smtClean="0">
                          <a:latin typeface="Comic Sans MS" panose="030F0702030302020204" pitchFamily="66" charset="0"/>
                        </a:rPr>
                        <a:t>:</a:t>
                      </a:r>
                      <a:r>
                        <a:rPr lang="en-GB" sz="1200" baseline="0" dirty="0" smtClean="0">
                          <a:latin typeface="Comic Sans MS" panose="030F0702030302020204" pitchFamily="66" charset="0"/>
                        </a:rPr>
                        <a:t> a</a:t>
                      </a:r>
                      <a:r>
                        <a:rPr lang="en-GB" sz="1200" dirty="0" smtClean="0">
                          <a:latin typeface="Comic Sans MS" panose="030F0702030302020204" pitchFamily="66" charset="0"/>
                        </a:rPr>
                        <a:t> person whose job is to care for people who are ill </a:t>
                      </a:r>
                    </a:p>
                    <a:p>
                      <a:pPr marL="171450" indent="-171450" algn="l">
                        <a:spcAft>
                          <a:spcPts val="0"/>
                        </a:spcAft>
                        <a:buFont typeface="Arial" panose="020B0604020202020204" pitchFamily="34" charset="0"/>
                        <a:buChar char="•"/>
                      </a:pPr>
                      <a:r>
                        <a:rPr lang="en-GB" sz="1200" b="1" dirty="0" smtClean="0">
                          <a:latin typeface="Comic Sans MS" panose="030F0702030302020204" pitchFamily="66" charset="0"/>
                        </a:rPr>
                        <a:t>The Red Cross</a:t>
                      </a:r>
                      <a:r>
                        <a:rPr lang="en-GB" sz="1200" dirty="0" smtClean="0">
                          <a:latin typeface="Comic Sans MS" panose="030F0702030302020204" pitchFamily="66" charset="0"/>
                        </a:rPr>
                        <a:t>:</a:t>
                      </a:r>
                      <a:r>
                        <a:rPr lang="en-GB" sz="1200" baseline="0" dirty="0" smtClean="0">
                          <a:latin typeface="Comic Sans MS" panose="030F0702030302020204" pitchFamily="66" charset="0"/>
                        </a:rPr>
                        <a:t> a</a:t>
                      </a:r>
                      <a:r>
                        <a:rPr lang="en-GB" sz="1200" dirty="0" smtClean="0">
                          <a:latin typeface="Comic Sans MS" panose="030F0702030302020204" pitchFamily="66" charset="0"/>
                        </a:rPr>
                        <a:t> group of people who help those affected by war, flood or disease</a:t>
                      </a:r>
                      <a:endParaRPr lang="en-GB" sz="105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5" name="Table 34"/>
          <p:cNvGraphicFramePr>
            <a:graphicFrameLocks noGrp="1"/>
          </p:cNvGraphicFramePr>
          <p:nvPr>
            <p:extLst/>
          </p:nvPr>
        </p:nvGraphicFramePr>
        <p:xfrm>
          <a:off x="4394284" y="3097747"/>
          <a:ext cx="3285892" cy="2017442"/>
        </p:xfrm>
        <a:graphic>
          <a:graphicData uri="http://schemas.openxmlformats.org/drawingml/2006/table">
            <a:tbl>
              <a:tblPr firstRow="1" bandRow="1">
                <a:tableStyleId>{5C22544A-7EE6-4342-B048-85BDC9FD1C3A}</a:tableStyleId>
              </a:tblPr>
              <a:tblGrid>
                <a:gridCol w="3285892">
                  <a:extLst>
                    <a:ext uri="{9D8B030D-6E8A-4147-A177-3AD203B41FA5}">
                      <a16:colId xmlns:a16="http://schemas.microsoft.com/office/drawing/2014/main" val="20000"/>
                    </a:ext>
                  </a:extLst>
                </a:gridCol>
              </a:tblGrid>
              <a:tr h="230060">
                <a:tc>
                  <a:txBody>
                    <a:bodyPr/>
                    <a:lstStyle/>
                    <a:p>
                      <a:pPr algn="ctr"/>
                      <a:r>
                        <a:rPr lang="en-GB" sz="1200" dirty="0">
                          <a:latin typeface="Comic Sans MS" panose="030F0702030302020204" pitchFamily="66" charset="0"/>
                        </a:rPr>
                        <a:t>What will I</a:t>
                      </a:r>
                      <a:r>
                        <a:rPr lang="en-GB" sz="1200" baseline="0" dirty="0">
                          <a:latin typeface="Comic Sans MS" panose="030F0702030302020204" pitchFamily="66" charset="0"/>
                        </a:rPr>
                        <a:t> know by the end of the unit? </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43122">
                <a:tc>
                  <a:txBody>
                    <a:bodyPr/>
                    <a:lstStyle/>
                    <a:p>
                      <a:pPr marL="171450" lvl="0" indent="-171450">
                        <a:buFont typeface="Arial" panose="020B0604020202020204" pitchFamily="34" charset="0"/>
                        <a:buChar char="•"/>
                      </a:pPr>
                      <a:r>
                        <a:rPr lang="en-GB" sz="1200" kern="1200" dirty="0" smtClean="0">
                          <a:solidFill>
                            <a:schemeClr val="dk1"/>
                          </a:solidFill>
                          <a:effectLst/>
                          <a:latin typeface="Comic Sans MS" panose="030F0702030302020204" pitchFamily="66" charset="0"/>
                          <a:ea typeface="+mn-ea"/>
                          <a:cs typeface="+mn-cs"/>
                        </a:rPr>
                        <a:t>I</a:t>
                      </a:r>
                      <a:r>
                        <a:rPr lang="en-GB" sz="1200" kern="1200" baseline="0" dirty="0" smtClean="0">
                          <a:solidFill>
                            <a:schemeClr val="dk1"/>
                          </a:solidFill>
                          <a:effectLst/>
                          <a:latin typeface="Comic Sans MS" panose="030F0702030302020204" pitchFamily="66" charset="0"/>
                          <a:ea typeface="+mn-ea"/>
                          <a:cs typeface="+mn-cs"/>
                        </a:rPr>
                        <a:t> will discover who Mary Seacole was and why she is remembered today. </a:t>
                      </a:r>
                    </a:p>
                    <a:p>
                      <a:pPr marL="171450" lvl="0" indent="-171450">
                        <a:buFont typeface="Arial" panose="020B0604020202020204" pitchFamily="34" charset="0"/>
                        <a:buChar char="•"/>
                      </a:pPr>
                      <a:r>
                        <a:rPr lang="en-GB" sz="1200" kern="1200" baseline="0" dirty="0" smtClean="0">
                          <a:solidFill>
                            <a:schemeClr val="dk1"/>
                          </a:solidFill>
                          <a:effectLst/>
                          <a:latin typeface="Comic Sans MS" panose="030F0702030302020204" pitchFamily="66" charset="0"/>
                          <a:ea typeface="+mn-ea"/>
                          <a:cs typeface="+mn-cs"/>
                        </a:rPr>
                        <a:t>I will discover who Florence Nightingale was and why she is remembered today, including what she did to improve the lives of the soldiers she cared for.</a:t>
                      </a:r>
                    </a:p>
                    <a:p>
                      <a:pPr marL="171450" lvl="0" indent="-171450">
                        <a:buFont typeface="Arial" panose="020B0604020202020204" pitchFamily="34" charset="0"/>
                        <a:buChar char="•"/>
                      </a:pPr>
                      <a:r>
                        <a:rPr lang="en-GB" sz="1200" kern="1200" baseline="0" dirty="0" smtClean="0">
                          <a:solidFill>
                            <a:schemeClr val="dk1"/>
                          </a:solidFill>
                          <a:effectLst/>
                          <a:latin typeface="Comic Sans MS" panose="030F0702030302020204" pitchFamily="66" charset="0"/>
                          <a:ea typeface="+mn-ea"/>
                          <a:cs typeface="+mn-cs"/>
                        </a:rPr>
                        <a:t>I will explore how Florence Nightingale and Mary Seacole were similar and how they were different.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6" name="Table 35"/>
          <p:cNvGraphicFramePr>
            <a:graphicFrameLocks noGrp="1"/>
          </p:cNvGraphicFramePr>
          <p:nvPr>
            <p:extLst/>
          </p:nvPr>
        </p:nvGraphicFramePr>
        <p:xfrm>
          <a:off x="7782810" y="1475954"/>
          <a:ext cx="2727988" cy="5193406"/>
        </p:xfrm>
        <a:graphic>
          <a:graphicData uri="http://schemas.openxmlformats.org/drawingml/2006/table">
            <a:tbl>
              <a:tblPr firstRow="1" bandRow="1">
                <a:tableStyleId>{5C22544A-7EE6-4342-B048-85BDC9FD1C3A}</a:tableStyleId>
              </a:tblPr>
              <a:tblGrid>
                <a:gridCol w="2727988">
                  <a:extLst>
                    <a:ext uri="{9D8B030D-6E8A-4147-A177-3AD203B41FA5}">
                      <a16:colId xmlns:a16="http://schemas.microsoft.com/office/drawing/2014/main" val="4208729436"/>
                    </a:ext>
                  </a:extLst>
                </a:gridCol>
              </a:tblGrid>
              <a:tr h="303692">
                <a:tc>
                  <a:txBody>
                    <a:bodyPr/>
                    <a:lstStyle/>
                    <a:p>
                      <a:pPr algn="ctr"/>
                      <a:r>
                        <a:rPr lang="en-GB" sz="1200" dirty="0" smtClean="0">
                          <a:solidFill>
                            <a:schemeClr val="bg1"/>
                          </a:solidFill>
                          <a:latin typeface="Comic Sans MS" panose="030F0702030302020204" pitchFamily="66" charset="0"/>
                        </a:rPr>
                        <a:t>Key Knowledge</a:t>
                      </a:r>
                      <a:endParaRPr lang="en-GB" sz="120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251907"/>
                  </a:ext>
                </a:extLst>
              </a:tr>
              <a:tr h="4889714">
                <a:tc>
                  <a:txBody>
                    <a:bodyPr/>
                    <a:lstStyle/>
                    <a:p>
                      <a:pPr algn="l">
                        <a:spcAft>
                          <a:spcPts val="0"/>
                        </a:spcAft>
                      </a:pPr>
                      <a:r>
                        <a:rPr lang="en-GB" sz="1200" b="1" u="sng" dirty="0">
                          <a:effectLst/>
                          <a:latin typeface="Comic Sans MS" panose="030F0702030302020204" pitchFamily="66" charset="0"/>
                          <a:ea typeface="Calibri" panose="020F0502020204030204" pitchFamily="34" charset="0"/>
                          <a:cs typeface="Times New Roman" panose="02020603050405020304" pitchFamily="18" charset="0"/>
                        </a:rPr>
                        <a:t>The Horrendous </a:t>
                      </a:r>
                      <a:r>
                        <a:rPr lang="en-GB" sz="1200" b="1" u="sng" dirty="0" smtClean="0">
                          <a:effectLst/>
                          <a:latin typeface="Comic Sans MS" panose="030F0702030302020204" pitchFamily="66" charset="0"/>
                          <a:ea typeface="Calibri" panose="020F0502020204030204" pitchFamily="34" charset="0"/>
                          <a:cs typeface="Times New Roman" panose="02020603050405020304" pitchFamily="18" charset="0"/>
                        </a:rPr>
                        <a:t>Hospitals</a:t>
                      </a:r>
                    </a:p>
                    <a:p>
                      <a:pPr marL="0" lvl="0" indent="0" algn="l">
                        <a:spcAft>
                          <a:spcPts val="0"/>
                        </a:spcAft>
                        <a:buFont typeface="Symbol" panose="05050102010706020507" pitchFamily="18" charset="2"/>
                        <a:buNone/>
                      </a:pP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The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hospitals where they worked were not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like</a:t>
                      </a:r>
                      <a:r>
                        <a:rPr lang="en-GB" sz="1200" baseline="0" dirty="0" smtClean="0">
                          <a:effectLst/>
                          <a:latin typeface="Comic Sans MS" panose="030F0702030302020204" pitchFamily="66" charset="0"/>
                          <a:ea typeface="Calibri" panose="020F0502020204030204" pitchFamily="34" charset="0"/>
                          <a:cs typeface="Times New Roman" panose="02020603050405020304" pitchFamily="18" charset="0"/>
                        </a:rPr>
                        <a:t> ours today</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 There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was not enough medicine to help the poorly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people.</a:t>
                      </a:r>
                      <a:r>
                        <a:rPr lang="en-GB" sz="1200" baseline="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Mary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made her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own</a:t>
                      </a:r>
                      <a:r>
                        <a:rPr lang="en-GB" sz="1200" baseline="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herbal remedies.</a:t>
                      </a:r>
                      <a:r>
                        <a:rPr lang="en-GB" sz="1200" baseline="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There were not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enough beds for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patients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to sleep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in. The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food was not good quality so the people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became more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ill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in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hospital.</a:t>
                      </a:r>
                    </a:p>
                    <a:p>
                      <a:pPr algn="l">
                        <a:spcAft>
                          <a:spcPts val="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p>
                    <a:p>
                      <a:pPr algn="l">
                        <a:spcAft>
                          <a:spcPts val="0"/>
                        </a:spcAft>
                      </a:pPr>
                      <a:r>
                        <a:rPr lang="en-GB" sz="1200" b="1" u="sng" dirty="0">
                          <a:effectLst/>
                          <a:latin typeface="Comic Sans MS" panose="030F0702030302020204" pitchFamily="66" charset="0"/>
                          <a:ea typeface="Calibri" panose="020F0502020204030204" pitchFamily="34" charset="0"/>
                          <a:cs typeface="Times New Roman" panose="02020603050405020304" pitchFamily="18" charset="0"/>
                        </a:rPr>
                        <a:t>What the nurses did</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algn="l">
                        <a:spcAft>
                          <a:spcPts val="0"/>
                        </a:spcAft>
                      </a:pP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They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wanted to make the conditions in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hospital better.</a:t>
                      </a:r>
                      <a:r>
                        <a:rPr lang="en-GB" sz="1200" baseline="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They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cleaned the hospitals from top to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bottom.</a:t>
                      </a:r>
                      <a:r>
                        <a:rPr lang="en-GB" sz="1200" baseline="0" dirty="0" smtClean="0">
                          <a:effectLst/>
                          <a:latin typeface="Comic Sans MS" panose="030F0702030302020204" pitchFamily="66" charset="0"/>
                          <a:ea typeface="Calibri" panose="020F0502020204030204" pitchFamily="34" charset="0"/>
                          <a:cs typeface="Times New Roman" panose="02020603050405020304" pitchFamily="18" charset="0"/>
                        </a:rPr>
                        <a:t> T</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hey made sure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patients were served better food.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Florence </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made sure all the nurses washed their hands </a:t>
                      </a:r>
                      <a:r>
                        <a:rPr lang="en-GB" sz="1200" dirty="0" smtClean="0">
                          <a:effectLst/>
                          <a:latin typeface="Comic Sans MS" panose="030F0702030302020204" pitchFamily="66" charset="0"/>
                          <a:ea typeface="Calibri" panose="020F0502020204030204" pitchFamily="34" charset="0"/>
                          <a:cs typeface="Times New Roman" panose="02020603050405020304" pitchFamily="18" charset="0"/>
                        </a:rPr>
                        <a:t>thoroughly</a:t>
                      </a:r>
                      <a:r>
                        <a:rPr lang="en-GB" sz="1200" baseline="0" dirty="0" smtClean="0">
                          <a:effectLst/>
                          <a:latin typeface="Comic Sans MS" panose="030F0702030302020204" pitchFamily="66" charset="0"/>
                          <a:ea typeface="Calibri" panose="020F0502020204030204" pitchFamily="34" charset="0"/>
                          <a:cs typeface="Times New Roman" panose="02020603050405020304" pitchFamily="18" charset="0"/>
                        </a:rPr>
                        <a:t> to help with sanitisation.</a:t>
                      </a:r>
                    </a:p>
                    <a:p>
                      <a:pPr marL="0" lvl="0" indent="0" algn="l">
                        <a:spcAft>
                          <a:spcPts val="0"/>
                        </a:spcAft>
                        <a:buFont typeface="Symbol" panose="05050102010706020507" pitchFamily="18" charset="2"/>
                        <a:buNone/>
                      </a:pPr>
                      <a:endParaRPr lang="en-GB" sz="1200" baseline="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640167"/>
                  </a:ext>
                </a:extLst>
              </a:tr>
            </a:tbl>
          </a:graphicData>
        </a:graphic>
      </p:graphicFrame>
      <p:pic>
        <p:nvPicPr>
          <p:cNvPr id="37" name="Picture 36" descr="Image result for hospitals when florence nightingalke arriv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098" y="5628631"/>
            <a:ext cx="1300604" cy="950518"/>
          </a:xfrm>
          <a:prstGeom prst="rect">
            <a:avLst/>
          </a:prstGeom>
          <a:noFill/>
          <a:ln>
            <a:noFill/>
          </a:ln>
        </p:spPr>
      </p:pic>
      <p:pic>
        <p:nvPicPr>
          <p:cNvPr id="38" name="Picture 37" descr="Image result for lady with the la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019" y="5725117"/>
            <a:ext cx="1296144" cy="757549"/>
          </a:xfrm>
          <a:prstGeom prst="rect">
            <a:avLst/>
          </a:prstGeom>
          <a:noFill/>
          <a:ln>
            <a:noFill/>
          </a:ln>
        </p:spPr>
      </p:pic>
      <p:graphicFrame>
        <p:nvGraphicFramePr>
          <p:cNvPr id="39" name="Table 38"/>
          <p:cNvGraphicFramePr>
            <a:graphicFrameLocks noGrp="1"/>
          </p:cNvGraphicFramePr>
          <p:nvPr>
            <p:extLst/>
          </p:nvPr>
        </p:nvGraphicFramePr>
        <p:xfrm>
          <a:off x="4394284" y="1504483"/>
          <a:ext cx="3285892" cy="1502626"/>
        </p:xfrm>
        <a:graphic>
          <a:graphicData uri="http://schemas.openxmlformats.org/drawingml/2006/table">
            <a:tbl>
              <a:tblPr firstRow="1" bandRow="1">
                <a:tableStyleId>{5C22544A-7EE6-4342-B048-85BDC9FD1C3A}</a:tableStyleId>
              </a:tblPr>
              <a:tblGrid>
                <a:gridCol w="3285892">
                  <a:extLst>
                    <a:ext uri="{9D8B030D-6E8A-4147-A177-3AD203B41FA5}">
                      <a16:colId xmlns:a16="http://schemas.microsoft.com/office/drawing/2014/main" val="20000"/>
                    </a:ext>
                  </a:extLst>
                </a:gridCol>
              </a:tblGrid>
              <a:tr h="320237">
                <a:tc>
                  <a:txBody>
                    <a:bodyPr/>
                    <a:lstStyle/>
                    <a:p>
                      <a:pPr algn="ctr"/>
                      <a:r>
                        <a:rPr lang="en-GB" sz="1200" dirty="0" smtClean="0">
                          <a:latin typeface="Comic Sans MS" panose="030F0702030302020204" pitchFamily="66" charset="0"/>
                        </a:rPr>
                        <a:t>Who</a:t>
                      </a:r>
                      <a:r>
                        <a:rPr lang="en-GB" sz="1200" baseline="0" dirty="0" smtClean="0">
                          <a:latin typeface="Comic Sans MS" panose="030F0702030302020204" pitchFamily="66" charset="0"/>
                        </a:rPr>
                        <a:t> are the significant people?</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2389">
                <a:tc>
                  <a:txBody>
                    <a:bodyPr/>
                    <a:lstStyle/>
                    <a:p>
                      <a:pPr marL="0" lvl="0" indent="0" algn="l">
                        <a:buFont typeface="Arial" panose="020B0604020202020204" pitchFamily="34" charset="0"/>
                        <a:buNone/>
                      </a:pPr>
                      <a:r>
                        <a:rPr lang="en-GB" sz="1200" kern="1200" dirty="0" smtClean="0">
                          <a:solidFill>
                            <a:schemeClr val="dk1"/>
                          </a:solidFill>
                          <a:effectLst/>
                          <a:latin typeface="Comic Sans MS" panose="030F0702030302020204" pitchFamily="66" charset="0"/>
                          <a:ea typeface="+mn-ea"/>
                          <a:cs typeface="+mn-cs"/>
                        </a:rPr>
                        <a:t>Florence Nightingale</a:t>
                      </a:r>
                      <a:r>
                        <a:rPr lang="en-GB" sz="1200" kern="1200" baseline="0" dirty="0" smtClean="0">
                          <a:solidFill>
                            <a:schemeClr val="dk1"/>
                          </a:solidFill>
                          <a:effectLst/>
                          <a:latin typeface="Comic Sans MS" panose="030F0702030302020204" pitchFamily="66" charset="0"/>
                          <a:ea typeface="+mn-ea"/>
                          <a:cs typeface="+mn-cs"/>
                        </a:rPr>
                        <a:t>         Mary Seacole</a:t>
                      </a:r>
                      <a:endParaRPr lang="en-GB" sz="1200" kern="1200" dirty="0">
                        <a:solidFill>
                          <a:schemeClr val="dk1"/>
                        </a:solidFill>
                        <a:effectLst/>
                        <a:latin typeface="Comic Sans MS" panose="030F0702030302020204"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40" name="Picture 39"/>
          <p:cNvPicPr>
            <a:picLocks noChangeAspect="1"/>
          </p:cNvPicPr>
          <p:nvPr/>
        </p:nvPicPr>
        <p:blipFill>
          <a:blip r:embed="rId5"/>
          <a:stretch>
            <a:fillRect/>
          </a:stretch>
        </p:blipFill>
        <p:spPr>
          <a:xfrm>
            <a:off x="4883087" y="2122754"/>
            <a:ext cx="766138" cy="749662"/>
          </a:xfrm>
          <a:prstGeom prst="rect">
            <a:avLst/>
          </a:prstGeom>
        </p:spPr>
      </p:pic>
      <p:pic>
        <p:nvPicPr>
          <p:cNvPr id="41" name="Picture 40"/>
          <p:cNvPicPr>
            <a:picLocks noChangeAspect="1"/>
          </p:cNvPicPr>
          <p:nvPr/>
        </p:nvPicPr>
        <p:blipFill>
          <a:blip r:embed="rId6"/>
          <a:stretch>
            <a:fillRect/>
          </a:stretch>
        </p:blipFill>
        <p:spPr>
          <a:xfrm>
            <a:off x="6456041" y="2122754"/>
            <a:ext cx="684041" cy="749662"/>
          </a:xfrm>
          <a:prstGeom prst="rect">
            <a:avLst/>
          </a:prstGeom>
        </p:spPr>
      </p:pic>
      <p:graphicFrame>
        <p:nvGraphicFramePr>
          <p:cNvPr id="42" name="Table 41"/>
          <p:cNvGraphicFramePr>
            <a:graphicFrameLocks noGrp="1"/>
          </p:cNvGraphicFramePr>
          <p:nvPr>
            <p:extLst/>
          </p:nvPr>
        </p:nvGraphicFramePr>
        <p:xfrm>
          <a:off x="1799829" y="5276276"/>
          <a:ext cx="5799435" cy="1269050"/>
        </p:xfrm>
        <a:graphic>
          <a:graphicData uri="http://schemas.openxmlformats.org/drawingml/2006/table">
            <a:tbl>
              <a:tblPr firstRow="1" firstCol="1" bandRow="1">
                <a:tableStyleId>{69CF1AB2-1976-4502-BF36-3FF5EA218861}</a:tableStyleId>
              </a:tblPr>
              <a:tblGrid>
                <a:gridCol w="872552">
                  <a:extLst>
                    <a:ext uri="{9D8B030D-6E8A-4147-A177-3AD203B41FA5}">
                      <a16:colId xmlns:a16="http://schemas.microsoft.com/office/drawing/2014/main" val="3599670840"/>
                    </a:ext>
                  </a:extLst>
                </a:gridCol>
                <a:gridCol w="757085">
                  <a:extLst>
                    <a:ext uri="{9D8B030D-6E8A-4147-A177-3AD203B41FA5}">
                      <a16:colId xmlns:a16="http://schemas.microsoft.com/office/drawing/2014/main" val="4003744698"/>
                    </a:ext>
                  </a:extLst>
                </a:gridCol>
                <a:gridCol w="856002">
                  <a:extLst>
                    <a:ext uri="{9D8B030D-6E8A-4147-A177-3AD203B41FA5}">
                      <a16:colId xmlns:a16="http://schemas.microsoft.com/office/drawing/2014/main" val="4253502918"/>
                    </a:ext>
                  </a:extLst>
                </a:gridCol>
                <a:gridCol w="845225">
                  <a:extLst>
                    <a:ext uri="{9D8B030D-6E8A-4147-A177-3AD203B41FA5}">
                      <a16:colId xmlns:a16="http://schemas.microsoft.com/office/drawing/2014/main" val="1603003181"/>
                    </a:ext>
                  </a:extLst>
                </a:gridCol>
                <a:gridCol w="868318">
                  <a:extLst>
                    <a:ext uri="{9D8B030D-6E8A-4147-A177-3AD203B41FA5}">
                      <a16:colId xmlns:a16="http://schemas.microsoft.com/office/drawing/2014/main" val="554369117"/>
                    </a:ext>
                  </a:extLst>
                </a:gridCol>
                <a:gridCol w="876401">
                  <a:extLst>
                    <a:ext uri="{9D8B030D-6E8A-4147-A177-3AD203B41FA5}">
                      <a16:colId xmlns:a16="http://schemas.microsoft.com/office/drawing/2014/main" val="2231929676"/>
                    </a:ext>
                  </a:extLst>
                </a:gridCol>
                <a:gridCol w="723852">
                  <a:extLst>
                    <a:ext uri="{9D8B030D-6E8A-4147-A177-3AD203B41FA5}">
                      <a16:colId xmlns:a16="http://schemas.microsoft.com/office/drawing/2014/main" val="3999795842"/>
                    </a:ext>
                  </a:extLst>
                </a:gridCol>
              </a:tblGrid>
              <a:tr h="170750">
                <a:tc gridSpan="7">
                  <a:txBody>
                    <a:bodyPr/>
                    <a:lstStyle/>
                    <a:p>
                      <a:pPr algn="ctr">
                        <a:lnSpc>
                          <a:spcPct val="107000"/>
                        </a:lnSpc>
                        <a:spcAft>
                          <a:spcPts val="800"/>
                        </a:spcAft>
                      </a:pPr>
                      <a:r>
                        <a:rPr lang="en-GB" sz="1000" dirty="0">
                          <a:effectLst/>
                        </a:rPr>
                        <a:t>Timeline</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3274854"/>
                  </a:ext>
                </a:extLst>
              </a:tr>
              <a:tr h="217809">
                <a:tc>
                  <a:txBody>
                    <a:bodyPr/>
                    <a:lstStyle/>
                    <a:p>
                      <a:pPr algn="ctr">
                        <a:lnSpc>
                          <a:spcPct val="107000"/>
                        </a:lnSpc>
                        <a:spcAft>
                          <a:spcPts val="800"/>
                        </a:spcAft>
                      </a:pPr>
                      <a:r>
                        <a:rPr lang="en-GB" sz="900" b="0" dirty="0" smtClean="0">
                          <a:effectLst/>
                          <a:latin typeface="Comic Sans MS" panose="030F0702030302020204" pitchFamily="66" charset="0"/>
                          <a:ea typeface="Calibri" panose="020F0502020204030204" pitchFamily="34" charset="0"/>
                          <a:cs typeface="Times New Roman" panose="02020603050405020304" pitchFamily="18" charset="0"/>
                        </a:rPr>
                        <a:t>1805</a:t>
                      </a:r>
                      <a:endParaRPr lang="en-GB" sz="9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900" dirty="0" smtClean="0">
                          <a:effectLst/>
                          <a:latin typeface="Comic Sans MS" panose="030F0702030302020204" pitchFamily="66" charset="0"/>
                          <a:ea typeface="Calibri" panose="020F0502020204030204" pitchFamily="34" charset="0"/>
                          <a:cs typeface="Times New Roman" panose="02020603050405020304" pitchFamily="18" charset="0"/>
                        </a:rPr>
                        <a:t>1820</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900" dirty="0" smtClean="0">
                          <a:effectLst/>
                          <a:latin typeface="Comic Sans MS" panose="030F0702030302020204" pitchFamily="66" charset="0"/>
                          <a:ea typeface="Calibri" panose="020F0502020204030204" pitchFamily="34" charset="0"/>
                          <a:cs typeface="Times New Roman" panose="02020603050405020304" pitchFamily="18" charset="0"/>
                        </a:rPr>
                        <a:t>1853</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gridSpan="2">
                  <a:txBody>
                    <a:bodyPr/>
                    <a:lstStyle/>
                    <a:p>
                      <a:pPr algn="ctr">
                        <a:lnSpc>
                          <a:spcPct val="107000"/>
                        </a:lnSpc>
                        <a:spcAft>
                          <a:spcPts val="800"/>
                        </a:spcAft>
                      </a:pPr>
                      <a:r>
                        <a:rPr lang="en-GB" sz="900" dirty="0" smtClean="0">
                          <a:effectLst/>
                          <a:latin typeface="Comic Sans MS" panose="030F0702030302020204" pitchFamily="66" charset="0"/>
                          <a:ea typeface="+mn-ea"/>
                          <a:cs typeface="+mn-cs"/>
                        </a:rPr>
                        <a:t>1854</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hMerge="1">
                  <a:txBody>
                    <a:bodyPr/>
                    <a:lstStyle/>
                    <a:p>
                      <a:pPr>
                        <a:lnSpc>
                          <a:spcPct val="107000"/>
                        </a:lnSpc>
                        <a:spcAft>
                          <a:spcPts val="800"/>
                        </a:spcAft>
                      </a:pP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gn="ctr">
                        <a:lnSpc>
                          <a:spcPct val="107000"/>
                        </a:lnSpc>
                        <a:spcAft>
                          <a:spcPts val="800"/>
                        </a:spcAft>
                      </a:pPr>
                      <a:r>
                        <a:rPr lang="en-GB" sz="900" dirty="0" smtClean="0">
                          <a:effectLst/>
                          <a:latin typeface="Comic Sans MS" panose="030F0702030302020204" pitchFamily="66" charset="0"/>
                          <a:ea typeface="Calibri" panose="020F0502020204030204" pitchFamily="34" charset="0"/>
                          <a:cs typeface="Times New Roman" panose="02020603050405020304" pitchFamily="18" charset="0"/>
                        </a:rPr>
                        <a:t>1856</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tc>
                  <a:txBody>
                    <a:bodyPr/>
                    <a:lstStyle/>
                    <a:p>
                      <a:pPr algn="ctr">
                        <a:lnSpc>
                          <a:spcPct val="107000"/>
                        </a:lnSpc>
                        <a:spcAft>
                          <a:spcPts val="800"/>
                        </a:spcAft>
                      </a:pPr>
                      <a:r>
                        <a:rPr lang="en-GB" sz="900" dirty="0" smtClean="0">
                          <a:effectLst/>
                          <a:latin typeface="Comic Sans MS" panose="030F0702030302020204" pitchFamily="66" charset="0"/>
                          <a:ea typeface="Calibri" panose="020F0502020204030204" pitchFamily="34" charset="0"/>
                          <a:cs typeface="Times New Roman" panose="02020603050405020304" pitchFamily="18" charset="0"/>
                        </a:rPr>
                        <a:t>1860</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nchor="ctr"/>
                </a:tc>
                <a:extLst>
                  <a:ext uri="{0D108BD9-81ED-4DB2-BD59-A6C34878D82A}">
                    <a16:rowId xmlns:a16="http://schemas.microsoft.com/office/drawing/2014/main" val="829396629"/>
                  </a:ext>
                </a:extLst>
              </a:tr>
              <a:tr h="553602">
                <a:tc>
                  <a:txBody>
                    <a:bodyPr/>
                    <a:lstStyle/>
                    <a:p>
                      <a:pPr>
                        <a:lnSpc>
                          <a:spcPct val="107000"/>
                        </a:lnSpc>
                        <a:spcAft>
                          <a:spcPts val="800"/>
                        </a:spcAft>
                      </a:pPr>
                      <a:r>
                        <a:rPr lang="en-GB" sz="900" b="0" dirty="0" smtClean="0">
                          <a:effectLst/>
                          <a:latin typeface="Comic Sans MS" panose="030F0702030302020204" pitchFamily="66" charset="0"/>
                          <a:ea typeface="Calibri" panose="020F0502020204030204" pitchFamily="34" charset="0"/>
                          <a:cs typeface="Times New Roman" panose="02020603050405020304" pitchFamily="18" charset="0"/>
                        </a:rPr>
                        <a:t>Mary Seacole is born</a:t>
                      </a:r>
                      <a:endParaRPr lang="en-GB" sz="9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900" dirty="0" smtClean="0">
                          <a:effectLst/>
                          <a:latin typeface="Comic Sans MS" panose="030F0702030302020204" pitchFamily="66" charset="0"/>
                          <a:ea typeface="Calibri" panose="020F0502020204030204" pitchFamily="34" charset="0"/>
                          <a:cs typeface="Times New Roman" panose="02020603050405020304" pitchFamily="18" charset="0"/>
                        </a:rPr>
                        <a:t>Florence</a:t>
                      </a:r>
                      <a:r>
                        <a:rPr lang="en-GB" sz="900" baseline="0" dirty="0" smtClean="0">
                          <a:effectLst/>
                          <a:latin typeface="Comic Sans MS" panose="030F0702030302020204" pitchFamily="66" charset="0"/>
                          <a:ea typeface="Calibri" panose="020F0502020204030204" pitchFamily="34" charset="0"/>
                          <a:cs typeface="Times New Roman" panose="02020603050405020304" pitchFamily="18" charset="0"/>
                        </a:rPr>
                        <a:t> Nightingale is born</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900" dirty="0" smtClean="0">
                          <a:effectLst/>
                          <a:latin typeface="Comic Sans MS" panose="030F0702030302020204" pitchFamily="66" charset="0"/>
                          <a:ea typeface="Calibri" panose="020F0502020204030204" pitchFamily="34" charset="0"/>
                          <a:cs typeface="Times New Roman" panose="02020603050405020304" pitchFamily="18" charset="0"/>
                        </a:rPr>
                        <a:t>Florence</a:t>
                      </a:r>
                      <a:r>
                        <a:rPr lang="en-GB" sz="900" baseline="0" dirty="0" smtClean="0">
                          <a:effectLst/>
                          <a:latin typeface="Comic Sans MS" panose="030F0702030302020204" pitchFamily="66" charset="0"/>
                          <a:ea typeface="Calibri" panose="020F0502020204030204" pitchFamily="34" charset="0"/>
                          <a:cs typeface="Times New Roman" panose="02020603050405020304" pitchFamily="18" charset="0"/>
                        </a:rPr>
                        <a:t> Nightingale becomes a nurse and the Crimean War begins</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900" dirty="0" smtClean="0">
                          <a:effectLst/>
                          <a:latin typeface="Comic Sans MS" panose="030F0702030302020204" pitchFamily="66" charset="0"/>
                          <a:ea typeface="Calibri" panose="020F0502020204030204" pitchFamily="34" charset="0"/>
                          <a:cs typeface="Times New Roman" panose="02020603050405020304" pitchFamily="18" charset="0"/>
                        </a:rPr>
                        <a:t>Florence</a:t>
                      </a:r>
                      <a:r>
                        <a:rPr lang="en-GB" sz="900" baseline="0" dirty="0" smtClean="0">
                          <a:effectLst/>
                          <a:latin typeface="Comic Sans MS" panose="030F0702030302020204" pitchFamily="66" charset="0"/>
                          <a:ea typeface="Calibri" panose="020F0502020204030204" pitchFamily="34" charset="0"/>
                          <a:cs typeface="Times New Roman" panose="02020603050405020304" pitchFamily="18" charset="0"/>
                        </a:rPr>
                        <a:t> goes to nurse soldiers in the Crimean War</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900" dirty="0" smtClean="0">
                          <a:effectLst/>
                          <a:latin typeface="Comic Sans MS" panose="030F0702030302020204" pitchFamily="66" charset="0"/>
                          <a:ea typeface="Calibri" panose="020F0502020204030204" pitchFamily="34" charset="0"/>
                          <a:cs typeface="Times New Roman" panose="02020603050405020304" pitchFamily="18" charset="0"/>
                        </a:rPr>
                        <a:t>Mar</a:t>
                      </a:r>
                      <a:r>
                        <a:rPr lang="en-GB" sz="900" baseline="0" dirty="0" smtClean="0">
                          <a:effectLst/>
                          <a:latin typeface="Comic Sans MS" panose="030F0702030302020204" pitchFamily="66" charset="0"/>
                          <a:ea typeface="Calibri" panose="020F0502020204030204" pitchFamily="34" charset="0"/>
                          <a:cs typeface="Times New Roman" panose="02020603050405020304" pitchFamily="18" charset="0"/>
                        </a:rPr>
                        <a:t>y Seacole pays for herself to travel to treat soldiers in the Crimean War</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900" dirty="0" smtClean="0">
                          <a:effectLst/>
                          <a:latin typeface="Comic Sans MS" panose="030F0702030302020204" pitchFamily="66" charset="0"/>
                          <a:ea typeface="Calibri" panose="020F0502020204030204" pitchFamily="34" charset="0"/>
                          <a:cs typeface="Times New Roman" panose="02020603050405020304" pitchFamily="18" charset="0"/>
                        </a:rPr>
                        <a:t>Crimean</a:t>
                      </a:r>
                      <a:r>
                        <a:rPr lang="en-GB" sz="900" baseline="0" dirty="0" smtClean="0">
                          <a:effectLst/>
                          <a:latin typeface="Comic Sans MS" panose="030F0702030302020204" pitchFamily="66" charset="0"/>
                          <a:ea typeface="Calibri" panose="020F0502020204030204" pitchFamily="34" charset="0"/>
                          <a:cs typeface="Times New Roman" panose="02020603050405020304" pitchFamily="18" charset="0"/>
                        </a:rPr>
                        <a:t> War ends and Mary Seacole returns to England</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900" dirty="0" smtClean="0">
                          <a:effectLst/>
                          <a:latin typeface="Comic Sans MS" panose="030F0702030302020204" pitchFamily="66" charset="0"/>
                          <a:ea typeface="Calibri" panose="020F0502020204030204" pitchFamily="34" charset="0"/>
                          <a:cs typeface="Times New Roman" panose="02020603050405020304" pitchFamily="18" charset="0"/>
                        </a:rPr>
                        <a:t>Florence Nightingale</a:t>
                      </a:r>
                      <a:r>
                        <a:rPr lang="en-GB" sz="900" baseline="0" dirty="0" smtClean="0">
                          <a:effectLst/>
                          <a:latin typeface="Comic Sans MS" panose="030F0702030302020204" pitchFamily="66" charset="0"/>
                          <a:ea typeface="Calibri" panose="020F0502020204030204" pitchFamily="34" charset="0"/>
                          <a:cs typeface="Times New Roman" panose="02020603050405020304" pitchFamily="18" charset="0"/>
                        </a:rPr>
                        <a:t> sets up her nursing school</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extLst>
                  <a:ext uri="{0D108BD9-81ED-4DB2-BD59-A6C34878D82A}">
                    <a16:rowId xmlns:a16="http://schemas.microsoft.com/office/drawing/2014/main" val="2049832112"/>
                  </a:ext>
                </a:extLst>
              </a:tr>
            </a:tbl>
          </a:graphicData>
        </a:graphic>
      </p:graphicFrame>
      <p:pic>
        <p:nvPicPr>
          <p:cNvPr id="20" name="Picture 19" descr="C:\Users\gedwards-cole\Downloads\New full logo.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9828" y="155221"/>
            <a:ext cx="1729332" cy="565995"/>
          </a:xfrm>
          <a:prstGeom prst="rect">
            <a:avLst/>
          </a:prstGeom>
          <a:noFill/>
          <a:ln>
            <a:noFill/>
          </a:ln>
        </p:spPr>
      </p:pic>
    </p:spTree>
    <p:extLst>
      <p:ext uri="{BB962C8B-B14F-4D97-AF65-F5344CB8AC3E}">
        <p14:creationId xmlns:p14="http://schemas.microsoft.com/office/powerpoint/2010/main" val="898346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7925C3F1A13A4FB641844E4B392281" ma:contentTypeVersion="" ma:contentTypeDescription="Create a new document." ma:contentTypeScope="" ma:versionID="da3014d9999452513fb530e871d592fc">
  <xsd:schema xmlns:xsd="http://www.w3.org/2001/XMLSchema" xmlns:xs="http://www.w3.org/2001/XMLSchema" xmlns:p="http://schemas.microsoft.com/office/2006/metadata/properties" xmlns:ns2="9cc22b87-2346-4de0-b904-6e681334ced1" xmlns:ns3="eb96e5b4-dd72-4ec6-ae68-5117bd2797bc" targetNamespace="http://schemas.microsoft.com/office/2006/metadata/properties" ma:root="true" ma:fieldsID="e441af7f9f186ba4ee95dc729038e0a0" ns2:_="" ns3:_="">
    <xsd:import namespace="9cc22b87-2346-4de0-b904-6e681334ced1"/>
    <xsd:import namespace="eb96e5b4-dd72-4ec6-ae68-5117bd2797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8E11C461-F8D2-41D4-8566-C29AAAACBAFF}" ma:internalName="TaxCatchAll" ma:showField="CatchAllData" ma:web="{30dc8c4c-ac65-4820-ab2b-07e5342af7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96e5b4-dd72-4ec6-ae68-5117bd2797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_x0024_Resources_x003a_core_x002c_Signoff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c22b87-2346-4de0-b904-6e681334ced1" xsi:nil="true"/>
    <lcf76f155ced4ddcb4097134ff3c332f xmlns="eb96e5b4-dd72-4ec6-ae68-5117bd2797bc">
      <Terms xmlns="http://schemas.microsoft.com/office/infopath/2007/PartnerControls"/>
    </lcf76f155ced4ddcb4097134ff3c332f>
    <_Flow_SignoffStatus xmlns="eb96e5b4-dd72-4ec6-ae68-5117bd2797bc" xsi:nil="true"/>
  </documentManagement>
</p:properties>
</file>

<file path=customXml/itemProps1.xml><?xml version="1.0" encoding="utf-8"?>
<ds:datastoreItem xmlns:ds="http://schemas.openxmlformats.org/officeDocument/2006/customXml" ds:itemID="{F7ECDE4E-3879-4B54-80A7-0D7DEBAFCADB}"/>
</file>

<file path=customXml/itemProps2.xml><?xml version="1.0" encoding="utf-8"?>
<ds:datastoreItem xmlns:ds="http://schemas.openxmlformats.org/officeDocument/2006/customXml" ds:itemID="{5B721ECC-3AEB-46C0-BBC8-B2E5499EF2DC}">
  <ds:schemaRefs>
    <ds:schemaRef ds:uri="http://schemas.microsoft.com/sharepoint/v3/contenttype/forms"/>
  </ds:schemaRefs>
</ds:datastoreItem>
</file>

<file path=customXml/itemProps3.xml><?xml version="1.0" encoding="utf-8"?>
<ds:datastoreItem xmlns:ds="http://schemas.openxmlformats.org/officeDocument/2006/customXml" ds:itemID="{50D80D58-9F60-4473-8A8A-782896FBAD2C}">
  <ds:schemaRefs>
    <ds:schemaRef ds:uri="http://schemas.microsoft.com/office/2006/metadata/properties"/>
    <ds:schemaRef ds:uri="http://schemas.microsoft.com/office/infopath/2007/PartnerControls"/>
    <ds:schemaRef ds:uri="9cc22b87-2346-4de0-b904-6e681334ced1"/>
    <ds:schemaRef ds:uri="eb96e5b4-dd72-4ec6-ae68-5117bd2797bc"/>
  </ds:schemaRefs>
</ds:datastoreItem>
</file>

<file path=docProps/app.xml><?xml version="1.0" encoding="utf-8"?>
<Properties xmlns="http://schemas.openxmlformats.org/officeDocument/2006/extended-properties" xmlns:vt="http://schemas.openxmlformats.org/officeDocument/2006/docPropsVTypes">
  <Template>TM03457475[[fn=Frame]]</Template>
  <TotalTime>262</TotalTime>
  <Words>2527</Words>
  <Application>Microsoft Office PowerPoint</Application>
  <PresentationFormat>Widescreen</PresentationFormat>
  <Paragraphs>401</Paragraphs>
  <Slides>16</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Calibri</vt:lpstr>
      <vt:lpstr>Calibri Light</vt:lpstr>
      <vt:lpstr>Century Gothic</vt:lpstr>
      <vt:lpstr>Comic Sans MS</vt:lpstr>
      <vt:lpstr>Corbel</vt:lpstr>
      <vt:lpstr>Symbol</vt:lpstr>
      <vt:lpstr>Times New Roman</vt:lpstr>
      <vt:lpstr>Wingdings 2</vt:lpstr>
      <vt:lpstr>Frame</vt:lpstr>
      <vt:lpstr>5_Office Theme</vt:lpstr>
      <vt:lpstr>Office Theme</vt:lpstr>
      <vt:lpstr>Year 2 Curriculum  Summer 1 2024 - 2025   </vt:lpstr>
      <vt:lpstr>Swallowdale Curriculum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 Knowledge Organiser: Year 2 Printing</vt:lpstr>
      <vt:lpstr>PowerPoint Presentation</vt:lpstr>
      <vt:lpstr>Year 2  Jigsaw  Unit 5   Relationships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Knowledge Organisers</dc:title>
  <dc:creator>sharries</dc:creator>
  <cp:lastModifiedBy>gedwards-cole</cp:lastModifiedBy>
  <cp:revision>117</cp:revision>
  <dcterms:created xsi:type="dcterms:W3CDTF">2021-09-06T17:58:28Z</dcterms:created>
  <dcterms:modified xsi:type="dcterms:W3CDTF">2025-04-05T19:21:12Z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0x0101001B7925C3F1A13A4FB641844E4B392281</vt:lpwstr>
  </property>
</Properties>
</file>