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 id="2147483960" r:id="rId5"/>
    <p:sldMasterId id="2147483972" r:id="rId6"/>
  </p:sldMasterIdLst>
  <p:notesMasterIdLst>
    <p:notesMasterId r:id="rId24"/>
  </p:notesMasterIdLst>
  <p:sldIdLst>
    <p:sldId id="256" r:id="rId7"/>
    <p:sldId id="257" r:id="rId8"/>
    <p:sldId id="292" r:id="rId9"/>
    <p:sldId id="293" r:id="rId10"/>
    <p:sldId id="274" r:id="rId11"/>
    <p:sldId id="273" r:id="rId12"/>
    <p:sldId id="319" r:id="rId13"/>
    <p:sldId id="311" r:id="rId14"/>
    <p:sldId id="316" r:id="rId15"/>
    <p:sldId id="317" r:id="rId16"/>
    <p:sldId id="313" r:id="rId17"/>
    <p:sldId id="318" r:id="rId18"/>
    <p:sldId id="312" r:id="rId19"/>
    <p:sldId id="314" r:id="rId20"/>
    <p:sldId id="315" r:id="rId21"/>
    <p:sldId id="310" r:id="rId22"/>
    <p:sldId id="30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079A55-E2D7-4848-B769-B950A5848156}" type="datetimeFigureOut">
              <a:rPr lang="en-GB" smtClean="0"/>
              <a:t>05/04/2025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3569F-8C62-414F-90AE-C840641443A7}" type="slidenum">
              <a:rPr lang="en-GB" smtClean="0"/>
              <a:t>‹#›</a:t>
            </a:fld>
            <a:endParaRPr lang="en-GB" dirty="0"/>
          </a:p>
        </p:txBody>
      </p:sp>
    </p:spTree>
    <p:extLst>
      <p:ext uri="{BB962C8B-B14F-4D97-AF65-F5344CB8AC3E}">
        <p14:creationId xmlns:p14="http://schemas.microsoft.com/office/powerpoint/2010/main" val="3293335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5B6131-B2BF-4AAD-9B5B-BCC589198A99}" type="slidenum">
              <a:rPr lang="en-GB" smtClean="0"/>
              <a:t>8</a:t>
            </a:fld>
            <a:endParaRPr lang="en-GB"/>
          </a:p>
        </p:txBody>
      </p:sp>
    </p:spTree>
    <p:extLst>
      <p:ext uri="{BB962C8B-B14F-4D97-AF65-F5344CB8AC3E}">
        <p14:creationId xmlns:p14="http://schemas.microsoft.com/office/powerpoint/2010/main" val="2419793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5B6131-B2BF-4AAD-9B5B-BCC589198A99}" type="slidenum">
              <a:rPr lang="en-GB" smtClean="0"/>
              <a:t>9</a:t>
            </a:fld>
            <a:endParaRPr lang="en-GB" dirty="0"/>
          </a:p>
        </p:txBody>
      </p:sp>
    </p:spTree>
    <p:extLst>
      <p:ext uri="{BB962C8B-B14F-4D97-AF65-F5344CB8AC3E}">
        <p14:creationId xmlns:p14="http://schemas.microsoft.com/office/powerpoint/2010/main" val="46024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A62736-C000-4268-803E-B3EF21E16D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928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E9F4E-7BB7-4BB1-B163-5B30B19F3C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6380FFD-20D8-4766-A0A6-C067EF9D62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B4FAC96-776A-4C89-8E9D-599B031E8F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B86FC4-BF2B-4CF0-8454-519C1E7B4CC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83302F8-0708-4922-A4BE-72248F2DD1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C71DE98-60C4-4AFA-9C78-93BDA53179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7CF6DE-5394-4E7C-95FF-24FC4D9F979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9442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14DAA-9049-479C-BF2F-66849D9A31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2166E9-9DC6-4364-B3D5-94A80FEB71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40E90C-437E-4348-B54A-2726401087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B86FC4-BF2B-4CF0-8454-519C1E7B4CC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23DF0FB-0860-4A65-92A2-CDA82A597B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3A98288-D96D-427F-91A0-8FC13C8625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7CF6DE-5394-4E7C-95FF-24FC4D9F979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283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E8E63-0824-48DC-901F-11ACF9D270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8C198A0-9A7C-4874-88BF-069085D5B8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D17FA56-6764-47FA-91A1-67B0B28B8B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B86FC4-BF2B-4CF0-8454-519C1E7B4CC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638A87F-3A76-4D14-940E-26F0348229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D47D3E2-7289-4A03-9E9B-058F1F76F2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7CF6DE-5394-4E7C-95FF-24FC4D9F979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4297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5D441-74B6-448E-A1FA-5E5F2F9DA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32F133-49B6-4E54-9121-BEF94C04BF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CC0B141-CBAF-454C-8B63-3169913A965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E000411-FF7D-421B-AA55-7911668C330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B86FC4-BF2B-4CF0-8454-519C1E7B4CC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FD80EDC2-4877-4249-AE96-3E6C15D3D4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F3688D3-BD64-4553-9185-9F9D530580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7CF6DE-5394-4E7C-95FF-24FC4D9F979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291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6894C-D561-4E7B-81A3-A56CF3B4027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F0BAB0-1EAC-4AF2-8E4D-35572B4C68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55C85D4-9351-4527-A8B7-7FD9BD0DD10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A62B6D9-E8B4-4CED-8EEF-6A57EDB99B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221BBA7-BE81-4975-B5BD-7F2531B7F83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DB5F3D-B9B4-4083-8B3E-77D1CB2B4A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B86FC4-BF2B-4CF0-8454-519C1E7B4CC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95B60F61-0F52-4BD2-801D-1706B81CC6C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4F048F0A-512D-410B-9B2A-6AB423483A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7CF6DE-5394-4E7C-95FF-24FC4D9F979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860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5B879-990A-450F-AF96-ECA154CE31F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66F5DE-8BF3-48F2-A5A4-F181D5C7A9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B86FC4-BF2B-4CF0-8454-519C1E7B4CC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E6E61CAE-E763-41B9-BB4A-0024993A061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4CD4BBE-7244-43A6-A582-C40967CD20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7CF6DE-5394-4E7C-95FF-24FC4D9F979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620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1D8620-999B-42EE-BAC4-D3CA589F78C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B86FC4-BF2B-4CF0-8454-519C1E7B4CC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CCFC2D81-4D9B-4123-AB91-4064F486E0B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EECFA83F-F8E3-4751-A76E-BF6B3DD2B9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7CF6DE-5394-4E7C-95FF-24FC4D9F979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3632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87A90-B8FB-4550-835B-02A2A6D1F5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2D61C66-FED0-4676-A348-7284D0D02E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06EC39A-7484-4E64-8F86-91A051046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F300AC-4AEC-4F3F-8A5D-07213086638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B86FC4-BF2B-4CF0-8454-519C1E7B4CC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F359DB10-CB3D-44EF-9875-F32853D37D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809B383-F6C8-47F2-AE96-77C833AE85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7CF6DE-5394-4E7C-95FF-24FC4D9F979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291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0E26E-7D15-40A1-9890-950A544AD5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13B0DE6-4B81-4F3F-8F3E-5F9C6A5AB3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C43BD2A-9E0C-4E9F-B036-D166D0A528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7D26EC-1A2F-4EE5-8EBE-29778958A0D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B86FC4-BF2B-4CF0-8454-519C1E7B4CC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B54D072-F159-4B5F-82DF-7148440A1E2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10A2702-DE85-4F5B-BE97-9773BE505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7CF6DE-5394-4E7C-95FF-24FC4D9F979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793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8D7BD-75DD-4115-8AB6-251AD959F0C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7BB60B-2F91-4480-A999-8EB25E21179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A2A72F-1A99-4FDB-84DD-279DFFDC20F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B86FC4-BF2B-4CF0-8454-519C1E7B4CC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9E73169-B031-4B95-BD29-F3699624829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70528B1-1C6E-42B5-A9F3-E8258F8595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7CF6DE-5394-4E7C-95FF-24FC4D9F979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7409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696827-4B15-4059-B726-9910ECDEBF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402900-5252-4643-B772-F657BAEA0CC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976868-475E-4B17-8780-CFDA3274089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B86FC4-BF2B-4CF0-8454-519C1E7B4CC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7519978-34A2-4311-A41D-3BD10EB37D9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C2561EB-1BBC-4193-81D2-BDF294DF8E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7CF6DE-5394-4E7C-95FF-24FC4D9F979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753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412421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724348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937318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4058181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4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888851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772803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4274503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50953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2370893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0682814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758606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4/5/2025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F4E085-1DBE-49E3-BA64-7ED36EAFDA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36F037-1D0C-48A0-A028-0F9A61E09E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DEF1E2-09BE-4D0E-AFB1-2DA1525B6C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B86FC4-BF2B-4CF0-8454-519C1E7B4CC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C61DBF0-08F1-4A04-921F-D40525EC4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E18D378-006F-481C-9789-1918C2F0F5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07CF6DE-5394-4E7C-95FF-24FC4D9F979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704553"/>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783991724"/>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43.jpeg"/><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8.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29.png"/><Relationship Id="rId3" Type="http://schemas.openxmlformats.org/officeDocument/2006/relationships/image" Target="../media/image16.png"/><Relationship Id="rId21" Type="http://schemas.openxmlformats.org/officeDocument/2006/relationships/image" Target="../media/image32.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6" Type="http://schemas.openxmlformats.org/officeDocument/2006/relationships/image" Target="../media/image8.png"/><Relationship Id="rId20" Type="http://schemas.openxmlformats.org/officeDocument/2006/relationships/image" Target="../media/image31.png"/><Relationship Id="rId1" Type="http://schemas.openxmlformats.org/officeDocument/2006/relationships/slideLayout" Target="../slideLayouts/slideLayout18.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0.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Century Gothic" panose="020B0502020202020204" pitchFamily="34" charset="0"/>
              </a:rPr>
              <a:t>Year </a:t>
            </a:r>
            <a:r>
              <a:rPr lang="en-US" dirty="0" smtClean="0">
                <a:latin typeface="Century Gothic" panose="020B0502020202020204" pitchFamily="34" charset="0"/>
              </a:rPr>
              <a:t>3 </a:t>
            </a:r>
            <a:r>
              <a:rPr lang="en-US" dirty="0">
                <a:latin typeface="Century Gothic" panose="020B0502020202020204" pitchFamily="34" charset="0"/>
              </a:rPr>
              <a:t>Curriculum</a:t>
            </a:r>
            <a:br>
              <a:rPr lang="en-US" dirty="0">
                <a:latin typeface="Century Gothic" panose="020B0502020202020204" pitchFamily="34" charset="0"/>
              </a:rPr>
            </a:br>
            <a:r>
              <a:rPr lang="en-US">
                <a:latin typeface="Century Gothic" panose="020B0502020202020204" pitchFamily="34" charset="0"/>
              </a:rPr>
              <a:t/>
            </a:r>
            <a:br>
              <a:rPr lang="en-US">
                <a:latin typeface="Century Gothic" panose="020B0502020202020204" pitchFamily="34" charset="0"/>
              </a:rPr>
            </a:br>
            <a:r>
              <a:rPr lang="en-US" sz="5400" smtClean="0">
                <a:latin typeface="Century Gothic" panose="020B0502020202020204" pitchFamily="34" charset="0"/>
              </a:rPr>
              <a:t>Summer 1 </a:t>
            </a:r>
            <a:r>
              <a:rPr lang="en-US" sz="5400" dirty="0" smtClean="0">
                <a:latin typeface="Century Gothic" panose="020B0502020202020204" pitchFamily="34" charset="0"/>
              </a:rPr>
              <a:t>2024 </a:t>
            </a:r>
            <a:r>
              <a:rPr lang="en-US" sz="5400" dirty="0">
                <a:latin typeface="Century Gothic" panose="020B0502020202020204" pitchFamily="34" charset="0"/>
              </a:rPr>
              <a:t>- </a:t>
            </a:r>
            <a:r>
              <a:rPr lang="en-US" sz="5400" dirty="0" smtClean="0">
                <a:latin typeface="Century Gothic" panose="020B0502020202020204" pitchFamily="34" charset="0"/>
              </a:rPr>
              <a:t>2025 </a:t>
            </a:r>
            <a:r>
              <a:rPr lang="en-GB" sz="5400" dirty="0">
                <a:latin typeface="Century Gothic" panose="020B0502020202020204" pitchFamily="34" charset="0"/>
              </a:rPr>
              <a:t/>
            </a:r>
            <a:br>
              <a:rPr lang="en-GB" sz="5400" dirty="0">
                <a:latin typeface="Century Gothic" panose="020B0502020202020204" pitchFamily="34" charset="0"/>
              </a:rPr>
            </a:br>
            <a:r>
              <a:rPr lang="en-US" dirty="0">
                <a:latin typeface="Century Gothic" panose="020B0502020202020204" pitchFamily="34" charset="0"/>
              </a:rPr>
              <a:t> </a:t>
            </a:r>
            <a:endParaRPr lang="en-GB" dirty="0"/>
          </a:p>
        </p:txBody>
      </p:sp>
      <p:pic>
        <p:nvPicPr>
          <p:cNvPr id="5" name="Picture 4" descr="C:\Users\gedwards-cole\Downloads\New full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2493" y="894802"/>
            <a:ext cx="2560320" cy="1059815"/>
          </a:xfrm>
          <a:prstGeom prst="rect">
            <a:avLst/>
          </a:prstGeom>
          <a:noFill/>
          <a:ln>
            <a:noFill/>
          </a:ln>
        </p:spPr>
      </p:pic>
    </p:spTree>
    <p:extLst>
      <p:ext uri="{BB962C8B-B14F-4D97-AF65-F5344CB8AC3E}">
        <p14:creationId xmlns:p14="http://schemas.microsoft.com/office/powerpoint/2010/main" val="3775093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255" y="171072"/>
            <a:ext cx="9284854" cy="500927"/>
          </a:xfrm>
        </p:spPr>
        <p:txBody>
          <a:bodyPr>
            <a:normAutofit fontScale="90000"/>
          </a:bodyPr>
          <a:lstStyle/>
          <a:p>
            <a:r>
              <a:rPr lang="en-GB" b="1" dirty="0">
                <a:solidFill>
                  <a:schemeClr val="accent1">
                    <a:lumMod val="75000"/>
                  </a:schemeClr>
                </a:solidFill>
              </a:rPr>
              <a:t>Art Knowledge Organiser: Year 3 Painting</a:t>
            </a:r>
          </a:p>
        </p:txBody>
      </p:sp>
      <p:graphicFrame>
        <p:nvGraphicFramePr>
          <p:cNvPr id="5" name="Content Placeholder 4"/>
          <p:cNvGraphicFramePr>
            <a:graphicFrameLocks noGrp="1"/>
          </p:cNvGraphicFramePr>
          <p:nvPr>
            <p:ph idx="1"/>
            <p:extLst/>
          </p:nvPr>
        </p:nvGraphicFramePr>
        <p:xfrm>
          <a:off x="293255" y="4143471"/>
          <a:ext cx="6501655" cy="2560320"/>
        </p:xfrm>
        <a:graphic>
          <a:graphicData uri="http://schemas.openxmlformats.org/drawingml/2006/table">
            <a:tbl>
              <a:tblPr firstRow="1" bandRow="1">
                <a:tableStyleId>{5C22544A-7EE6-4342-B048-85BDC9FD1C3A}</a:tableStyleId>
              </a:tblPr>
              <a:tblGrid>
                <a:gridCol w="1852486">
                  <a:extLst>
                    <a:ext uri="{9D8B030D-6E8A-4147-A177-3AD203B41FA5}">
                      <a16:colId xmlns:a16="http://schemas.microsoft.com/office/drawing/2014/main" val="560957573"/>
                    </a:ext>
                  </a:extLst>
                </a:gridCol>
                <a:gridCol w="4649169">
                  <a:extLst>
                    <a:ext uri="{9D8B030D-6E8A-4147-A177-3AD203B41FA5}">
                      <a16:colId xmlns:a16="http://schemas.microsoft.com/office/drawing/2014/main" val="1591671439"/>
                    </a:ext>
                  </a:extLst>
                </a:gridCol>
              </a:tblGrid>
              <a:tr h="357534">
                <a:tc>
                  <a:txBody>
                    <a:bodyPr/>
                    <a:lstStyle/>
                    <a:p>
                      <a:r>
                        <a:rPr lang="en-GB" dirty="0"/>
                        <a:t>Vocabulary</a:t>
                      </a:r>
                    </a:p>
                  </a:txBody>
                  <a:tcPr/>
                </a:tc>
                <a:tc>
                  <a:txBody>
                    <a:bodyPr/>
                    <a:lstStyle/>
                    <a:p>
                      <a:r>
                        <a:rPr lang="en-GB" dirty="0"/>
                        <a:t>Definition</a:t>
                      </a:r>
                    </a:p>
                  </a:txBody>
                  <a:tcPr/>
                </a:tc>
                <a:extLst>
                  <a:ext uri="{0D108BD9-81ED-4DB2-BD59-A6C34878D82A}">
                    <a16:rowId xmlns:a16="http://schemas.microsoft.com/office/drawing/2014/main" val="2214325248"/>
                  </a:ext>
                </a:extLst>
              </a:tr>
              <a:tr h="1152000">
                <a:tc>
                  <a:txBody>
                    <a:bodyPr/>
                    <a:lstStyle/>
                    <a:p>
                      <a:r>
                        <a:rPr lang="en-US" dirty="0">
                          <a:solidFill>
                            <a:schemeClr val="accent1">
                              <a:lumMod val="75000"/>
                            </a:schemeClr>
                          </a:solidFill>
                        </a:rPr>
                        <a:t>Impressionism</a:t>
                      </a:r>
                    </a:p>
                  </a:txBody>
                  <a:tcPr anchor="ctr"/>
                </a:tc>
                <a:tc>
                  <a:txBody>
                    <a:bodyPr/>
                    <a:lstStyle/>
                    <a:p>
                      <a:r>
                        <a:rPr lang="en-GB" sz="1800" dirty="0">
                          <a:solidFill>
                            <a:schemeClr val="accent1">
                              <a:lumMod val="75000"/>
                            </a:schemeClr>
                          </a:solidFill>
                        </a:rPr>
                        <a:t>A style of painting developed in France which aims to create an impression, rather than a photo realistic image, by using quick unblended brush strokes.</a:t>
                      </a:r>
                    </a:p>
                  </a:txBody>
                  <a:tcPr anchor="ctr"/>
                </a:tc>
                <a:extLst>
                  <a:ext uri="{0D108BD9-81ED-4DB2-BD59-A6C34878D82A}">
                    <a16:rowId xmlns:a16="http://schemas.microsoft.com/office/drawing/2014/main" val="4245871450"/>
                  </a:ext>
                </a:extLst>
              </a:tr>
              <a:tr h="362765">
                <a:tc>
                  <a:txBody>
                    <a:bodyPr/>
                    <a:lstStyle/>
                    <a:p>
                      <a:r>
                        <a:rPr lang="en-GB" dirty="0">
                          <a:solidFill>
                            <a:schemeClr val="accent1">
                              <a:lumMod val="75000"/>
                            </a:schemeClr>
                          </a:solidFill>
                        </a:rPr>
                        <a:t>impasto</a:t>
                      </a:r>
                    </a:p>
                  </a:txBody>
                  <a:tcPr anchor="ctr"/>
                </a:tc>
                <a:tc>
                  <a:txBody>
                    <a:bodyPr/>
                    <a:lstStyle/>
                    <a:p>
                      <a:r>
                        <a:rPr lang="en-GB" dirty="0">
                          <a:solidFill>
                            <a:schemeClr val="accent1">
                              <a:lumMod val="75000"/>
                            </a:schemeClr>
                          </a:solidFill>
                        </a:rPr>
                        <a:t>Using thick paint to create texture.</a:t>
                      </a:r>
                    </a:p>
                  </a:txBody>
                  <a:tcPr anchor="ctr"/>
                </a:tc>
                <a:extLst>
                  <a:ext uri="{0D108BD9-81ED-4DB2-BD59-A6C34878D82A}">
                    <a16:rowId xmlns:a16="http://schemas.microsoft.com/office/drawing/2014/main" val="3583736503"/>
                  </a:ext>
                </a:extLst>
              </a:tr>
              <a:tr h="612000">
                <a:tc>
                  <a:txBody>
                    <a:bodyPr/>
                    <a:lstStyle/>
                    <a:p>
                      <a:r>
                        <a:rPr lang="en-GB" dirty="0">
                          <a:solidFill>
                            <a:schemeClr val="accent1">
                              <a:lumMod val="75000"/>
                            </a:schemeClr>
                          </a:solidFill>
                        </a:rPr>
                        <a:t>tertiary colours</a:t>
                      </a:r>
                    </a:p>
                  </a:txBody>
                  <a:tcPr anchor="ctr"/>
                </a:tc>
                <a:tc>
                  <a:txBody>
                    <a:bodyPr/>
                    <a:lstStyle/>
                    <a:p>
                      <a:r>
                        <a:rPr lang="en-GB" dirty="0">
                          <a:solidFill>
                            <a:schemeClr val="accent1">
                              <a:lumMod val="75000"/>
                            </a:schemeClr>
                          </a:solidFill>
                        </a:rPr>
                        <a:t>Colours that are made by mixing secondary colours</a:t>
                      </a:r>
                    </a:p>
                  </a:txBody>
                  <a:tcPr anchor="ctr"/>
                </a:tc>
                <a:extLst>
                  <a:ext uri="{0D108BD9-81ED-4DB2-BD59-A6C34878D82A}">
                    <a16:rowId xmlns:a16="http://schemas.microsoft.com/office/drawing/2014/main" val="42142854"/>
                  </a:ext>
                </a:extLst>
              </a:tr>
            </a:tbl>
          </a:graphicData>
        </a:graphic>
      </p:graphicFrame>
      <p:sp>
        <p:nvSpPr>
          <p:cNvPr id="6" name="TextBox 5"/>
          <p:cNvSpPr txBox="1"/>
          <p:nvPr/>
        </p:nvSpPr>
        <p:spPr>
          <a:xfrm>
            <a:off x="293255" y="741754"/>
            <a:ext cx="6463479" cy="369332"/>
          </a:xfrm>
          <a:prstGeom prst="rect">
            <a:avLst/>
          </a:prstGeom>
          <a:ln w="28575">
            <a:solidFill>
              <a:srgbClr val="4472C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solidFill>
                  <a:schemeClr val="accent1">
                    <a:lumMod val="75000"/>
                  </a:schemeClr>
                </a:solidFill>
              </a:rPr>
              <a:t>I will begin to explore painting techniques. </a:t>
            </a:r>
          </a:p>
        </p:txBody>
      </p:sp>
      <p:sp>
        <p:nvSpPr>
          <p:cNvPr id="7" name="TextBox 6"/>
          <p:cNvSpPr txBox="1"/>
          <p:nvPr/>
        </p:nvSpPr>
        <p:spPr>
          <a:xfrm>
            <a:off x="312342" y="1250595"/>
            <a:ext cx="6463479" cy="2862322"/>
          </a:xfrm>
          <a:prstGeom prst="rect">
            <a:avLst/>
          </a:prstGeom>
          <a:noFill/>
          <a:ln w="28575">
            <a:solidFill>
              <a:srgbClr val="4472C4"/>
            </a:solidFill>
          </a:ln>
        </p:spPr>
        <p:txBody>
          <a:bodyPr wrap="square" lIns="91440" tIns="45720" rIns="91440" bIns="45720" rtlCol="0" anchor="t">
            <a:spAutoFit/>
          </a:bodyPr>
          <a:lstStyle/>
          <a:p>
            <a:r>
              <a:rPr lang="en-GB" dirty="0">
                <a:solidFill>
                  <a:schemeClr val="accent1">
                    <a:lumMod val="75000"/>
                  </a:schemeClr>
                </a:solidFill>
              </a:rPr>
              <a:t>During my art lessons I will:</a:t>
            </a:r>
          </a:p>
          <a:p>
            <a:pPr marL="285750" indent="-285750" fontAlgn="base">
              <a:buFont typeface="Arial" panose="020B0604020202020204" pitchFamily="34" charset="0"/>
              <a:buChar char="•"/>
            </a:pPr>
            <a:r>
              <a:rPr lang="en-GB" dirty="0">
                <a:solidFill>
                  <a:schemeClr val="accent1">
                    <a:lumMod val="75000"/>
                  </a:schemeClr>
                </a:solidFill>
              </a:rPr>
              <a:t>Use a number of brush techniques with thin/thick brushes, to produce shapes, textures, patterns and lines. </a:t>
            </a:r>
          </a:p>
          <a:p>
            <a:pPr marL="285750" indent="-285750" fontAlgn="base">
              <a:buFont typeface="Arial" panose="020B0604020202020204" pitchFamily="34" charset="0"/>
              <a:buChar char="•"/>
            </a:pPr>
            <a:r>
              <a:rPr lang="en-GB" dirty="0">
                <a:solidFill>
                  <a:schemeClr val="accent1">
                    <a:lumMod val="75000"/>
                  </a:schemeClr>
                </a:solidFill>
              </a:rPr>
              <a:t>Make notes in my sketchbook of how artists have used paint and techniques to produce pattern, colour, texture, tone, shape, space, form and line. </a:t>
            </a:r>
          </a:p>
          <a:p>
            <a:pPr marL="285750" indent="-285750" fontAlgn="base">
              <a:buFont typeface="Arial" panose="020B0604020202020204" pitchFamily="34" charset="0"/>
              <a:buChar char="•"/>
            </a:pPr>
            <a:r>
              <a:rPr lang="en-GB" dirty="0">
                <a:solidFill>
                  <a:schemeClr val="accent1">
                    <a:lumMod val="75000"/>
                  </a:schemeClr>
                </a:solidFill>
              </a:rPr>
              <a:t>Look at and respond to the work of different artists. </a:t>
            </a:r>
          </a:p>
          <a:p>
            <a:pPr marL="285750" indent="-285750" fontAlgn="base">
              <a:buFont typeface="Arial" panose="020B0604020202020204" pitchFamily="34" charset="0"/>
              <a:buChar char="•"/>
            </a:pPr>
            <a:r>
              <a:rPr lang="en-GB" dirty="0">
                <a:solidFill>
                  <a:schemeClr val="accent1">
                    <a:lumMod val="75000"/>
                  </a:schemeClr>
                </a:solidFill>
              </a:rPr>
              <a:t>Mix tertiary colours (mixing secondary colours). </a:t>
            </a:r>
          </a:p>
          <a:p>
            <a:pPr marL="285750" indent="-285750" fontAlgn="base">
              <a:buFont typeface="Arial" panose="020B0604020202020204" pitchFamily="34" charset="0"/>
              <a:buChar char="•"/>
            </a:pPr>
            <a:r>
              <a:rPr lang="en-GB" dirty="0">
                <a:solidFill>
                  <a:schemeClr val="accent1">
                    <a:lumMod val="75000"/>
                  </a:schemeClr>
                </a:solidFill>
              </a:rPr>
              <a:t>Experiment with ways of applying paint and using techniques of other painters.</a:t>
            </a:r>
          </a:p>
        </p:txBody>
      </p:sp>
      <p:sp>
        <p:nvSpPr>
          <p:cNvPr id="9" name="TextBox 8"/>
          <p:cNvSpPr txBox="1"/>
          <p:nvPr/>
        </p:nvSpPr>
        <p:spPr>
          <a:xfrm>
            <a:off x="6994236" y="1399244"/>
            <a:ext cx="4904509" cy="5078313"/>
          </a:xfrm>
          <a:prstGeom prst="rect">
            <a:avLst/>
          </a:prstGeom>
          <a:noFill/>
          <a:ln w="28575">
            <a:solidFill>
              <a:srgbClr val="4472C4"/>
            </a:solidFill>
          </a:ln>
        </p:spPr>
        <p:txBody>
          <a:bodyPr wrap="square" lIns="91440" tIns="45720" rIns="91440" bIns="45720" rtlCol="0" anchor="t">
            <a:spAutoFit/>
          </a:bodyPr>
          <a:lstStyle/>
          <a:p>
            <a:r>
              <a:rPr lang="en-GB" u="sng" dirty="0">
                <a:solidFill>
                  <a:schemeClr val="accent1">
                    <a:lumMod val="75000"/>
                  </a:schemeClr>
                </a:solidFill>
              </a:rPr>
              <a:t>Artist Focus: Vincent Van Gough</a:t>
            </a: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r>
              <a:rPr lang="en-GB" dirty="0">
                <a:solidFill>
                  <a:schemeClr val="accent1">
                    <a:lumMod val="75000"/>
                  </a:schemeClr>
                </a:solidFill>
              </a:rPr>
              <a:t>Vincent Van Gough (1853–1890) was a Dutch artist who painted landscapes, portraits and still life using a colourful and impressionistic style. Even though Van Gough was not considered a good artist whilst he was alive, many people now think he is one of the greatest painters in the world and an important influence on modern art</a:t>
            </a:r>
            <a:r>
              <a:rPr lang="en-GB" dirty="0"/>
              <a:t>.</a:t>
            </a:r>
            <a:endParaRPr lang="en-GB" dirty="0">
              <a:solidFill>
                <a:schemeClr val="accent1">
                  <a:lumMod val="75000"/>
                </a:schemeClr>
              </a:solidFill>
              <a:cs typeface="Calibri"/>
            </a:endParaRPr>
          </a:p>
        </p:txBody>
      </p:sp>
      <p:pic>
        <p:nvPicPr>
          <p:cNvPr id="2052" name="Picture 4" descr="Vincent van Gogh: 8 things you didn't know about the painter | Vogue France">
            <a:extLst>
              <a:ext uri="{FF2B5EF4-FFF2-40B4-BE49-F238E27FC236}">
                <a16:creationId xmlns:a16="http://schemas.microsoft.com/office/drawing/2014/main" id="{3307D729-03F5-4A1A-9F60-050E42F7B3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1204" y="1863746"/>
            <a:ext cx="2318861" cy="23188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incent van Gogh: A Life in Letters review — Van Gogh in his own words |  Saturday Review | The Times">
            <a:extLst>
              <a:ext uri="{FF2B5EF4-FFF2-40B4-BE49-F238E27FC236}">
                <a16:creationId xmlns:a16="http://schemas.microsoft.com/office/drawing/2014/main" id="{9ED4AAAD-DEF4-4DFB-8165-CD4F3B006B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7567" y="1863746"/>
            <a:ext cx="1934885" cy="24186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gedwards-cole\Downloads\New full logo.JPG">
            <a:extLst>
              <a:ext uri="{FF2B5EF4-FFF2-40B4-BE49-F238E27FC236}">
                <a16:creationId xmlns:a16="http://schemas.microsoft.com/office/drawing/2014/main" id="{B069CE93-F4D5-4900-BA82-C36F80609A4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5654" y="176761"/>
            <a:ext cx="2718484" cy="1068877"/>
          </a:xfrm>
          <a:prstGeom prst="rect">
            <a:avLst/>
          </a:prstGeom>
          <a:noFill/>
          <a:ln>
            <a:noFill/>
          </a:ln>
        </p:spPr>
      </p:pic>
    </p:spTree>
    <p:extLst>
      <p:ext uri="{BB962C8B-B14F-4D97-AF65-F5344CB8AC3E}">
        <p14:creationId xmlns:p14="http://schemas.microsoft.com/office/powerpoint/2010/main" val="1956265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66787" y="223837"/>
            <a:ext cx="10258425" cy="6410325"/>
          </a:xfrm>
          <a:prstGeom prst="rect">
            <a:avLst/>
          </a:prstGeom>
        </p:spPr>
      </p:pic>
    </p:spTree>
    <p:extLst>
      <p:ext uri="{BB962C8B-B14F-4D97-AF65-F5344CB8AC3E}">
        <p14:creationId xmlns:p14="http://schemas.microsoft.com/office/powerpoint/2010/main" val="2124997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791" y="66162"/>
            <a:ext cx="11137970" cy="556336"/>
          </a:xfrm>
          <a:solidFill>
            <a:schemeClr val="accent1">
              <a:lumMod val="75000"/>
            </a:schemeClr>
          </a:solidFill>
        </p:spPr>
        <p:txBody>
          <a:bodyPr>
            <a:normAutofit fontScale="90000"/>
          </a:bodyPr>
          <a:lstStyle/>
          <a:p>
            <a:r>
              <a:rPr lang="en-GB" sz="3600" b="1" dirty="0" smtClean="0">
                <a:solidFill>
                  <a:schemeClr val="bg1"/>
                </a:solidFill>
                <a:latin typeface="Comic Sans MS" panose="030F0702030302020204" pitchFamily="66" charset="0"/>
              </a:rPr>
              <a:t>Year 3  Jigsaw  Unit </a:t>
            </a:r>
            <a:r>
              <a:rPr lang="en-GB" sz="3600" b="1" dirty="0">
                <a:solidFill>
                  <a:schemeClr val="bg1"/>
                </a:solidFill>
                <a:latin typeface="Comic Sans MS" panose="030F0702030302020204" pitchFamily="66" charset="0"/>
              </a:rPr>
              <a:t>5</a:t>
            </a:r>
            <a:r>
              <a:rPr lang="en-GB" sz="3600" b="1" dirty="0" smtClean="0">
                <a:solidFill>
                  <a:schemeClr val="bg1"/>
                </a:solidFill>
                <a:latin typeface="Comic Sans MS" panose="030F0702030302020204" pitchFamily="66" charset="0"/>
              </a:rPr>
              <a:t>  Relationships</a:t>
            </a:r>
            <a:endParaRPr lang="en-GB" sz="3600" b="1" dirty="0">
              <a:solidFill>
                <a:schemeClr val="bg1"/>
              </a:solidFill>
              <a:latin typeface="Comic Sans MS" panose="030F0702030302020204" pitchFamily="66" charset="0"/>
            </a:endParaRPr>
          </a:p>
        </p:txBody>
      </p:sp>
      <p:graphicFrame>
        <p:nvGraphicFramePr>
          <p:cNvPr id="5" name="Table 4"/>
          <p:cNvGraphicFramePr>
            <a:graphicFrameLocks noGrp="1"/>
          </p:cNvGraphicFramePr>
          <p:nvPr>
            <p:extLst/>
          </p:nvPr>
        </p:nvGraphicFramePr>
        <p:xfrm>
          <a:off x="3491067" y="2723217"/>
          <a:ext cx="8558693" cy="2848222"/>
        </p:xfrm>
        <a:graphic>
          <a:graphicData uri="http://schemas.openxmlformats.org/drawingml/2006/table">
            <a:tbl>
              <a:tblPr firstRow="1" bandRow="1">
                <a:tableStyleId>{5C22544A-7EE6-4342-B048-85BDC9FD1C3A}</a:tableStyleId>
              </a:tblPr>
              <a:tblGrid>
                <a:gridCol w="1407504">
                  <a:extLst>
                    <a:ext uri="{9D8B030D-6E8A-4147-A177-3AD203B41FA5}">
                      <a16:colId xmlns:a16="http://schemas.microsoft.com/office/drawing/2014/main" val="1135586835"/>
                    </a:ext>
                  </a:extLst>
                </a:gridCol>
                <a:gridCol w="7151189">
                  <a:extLst>
                    <a:ext uri="{9D8B030D-6E8A-4147-A177-3AD203B41FA5}">
                      <a16:colId xmlns:a16="http://schemas.microsoft.com/office/drawing/2014/main" val="1662273146"/>
                    </a:ext>
                  </a:extLst>
                </a:gridCol>
              </a:tblGrid>
              <a:tr h="320254">
                <a:tc gridSpan="2">
                  <a:txBody>
                    <a:bodyPr/>
                    <a:lstStyle/>
                    <a:p>
                      <a:pPr algn="ctr"/>
                      <a:r>
                        <a:rPr lang="en-GB" sz="1600" dirty="0" smtClean="0">
                          <a:solidFill>
                            <a:schemeClr val="bg1"/>
                          </a:solidFill>
                          <a:latin typeface="Comic Sans MS" panose="030F0702030302020204" pitchFamily="66" charset="0"/>
                        </a:rPr>
                        <a:t> I will understand</a:t>
                      </a:r>
                      <a:r>
                        <a:rPr lang="en-GB" sz="1600" baseline="0" dirty="0" smtClean="0">
                          <a:solidFill>
                            <a:schemeClr val="bg1"/>
                          </a:solidFill>
                          <a:latin typeface="Comic Sans MS" panose="030F0702030302020204" pitchFamily="66" charset="0"/>
                        </a:rPr>
                        <a:t> this vocabulary…</a:t>
                      </a:r>
                      <a:endParaRPr lang="en-GB" sz="1600" dirty="0">
                        <a:solidFill>
                          <a:schemeClr val="bg1"/>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rgbClr val="0070C0"/>
                    </a:solidFill>
                  </a:tcPr>
                </a:tc>
                <a:tc hMerge="1">
                  <a:txBody>
                    <a:bodyPr/>
                    <a:lstStyle/>
                    <a:p>
                      <a:endParaRPr lang="en-GB" dirty="0"/>
                    </a:p>
                  </a:txBody>
                  <a:tcPr/>
                </a:tc>
                <a:extLst>
                  <a:ext uri="{0D108BD9-81ED-4DB2-BD59-A6C34878D82A}">
                    <a16:rowId xmlns:a16="http://schemas.microsoft.com/office/drawing/2014/main" val="1182568733"/>
                  </a:ext>
                </a:extLst>
              </a:tr>
              <a:tr h="268476">
                <a:tc>
                  <a:txBody>
                    <a:bodyPr/>
                    <a:lstStyle/>
                    <a:p>
                      <a:r>
                        <a:rPr lang="en-GB" sz="1200" b="1" dirty="0" smtClean="0">
                          <a:solidFill>
                            <a:srgbClr val="0070C0"/>
                          </a:solidFill>
                          <a:latin typeface="Comic Sans MS" panose="030F0702030302020204" pitchFamily="66" charset="0"/>
                        </a:rPr>
                        <a:t>responsibilities</a:t>
                      </a:r>
                      <a:endParaRPr lang="en-GB" sz="1200" b="1"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rgbClr val="0070C0"/>
                          </a:solidFill>
                          <a:latin typeface="Comic Sans MS" panose="030F0702030302020204" pitchFamily="66" charset="0"/>
                        </a:rPr>
                        <a:t>A duty to deal with or take care of somebody or something.</a:t>
                      </a:r>
                      <a:endParaRPr lang="en-GB" sz="1100" b="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4724483"/>
                  </a:ext>
                </a:extLst>
              </a:tr>
              <a:tr h="312637">
                <a:tc>
                  <a:txBody>
                    <a:bodyPr/>
                    <a:lstStyle/>
                    <a:p>
                      <a:r>
                        <a:rPr lang="en-GB" sz="1200" b="1" dirty="0" smtClean="0">
                          <a:solidFill>
                            <a:srgbClr val="0070C0"/>
                          </a:solidFill>
                          <a:latin typeface="Comic Sans MS" panose="030F0702030302020204" pitchFamily="66" charset="0"/>
                        </a:rPr>
                        <a:t>differences</a:t>
                      </a:r>
                      <a:endParaRPr lang="en-GB" sz="1200" b="1"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rgbClr val="0070C0"/>
                          </a:solidFill>
                          <a:latin typeface="Comic Sans MS" panose="030F0702030302020204" pitchFamily="66" charset="0"/>
                        </a:rPr>
                        <a:t>The way in which two people or things are not like each other or differences of opinion.</a:t>
                      </a:r>
                      <a:endParaRPr lang="en-GB" sz="1100" b="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3405176"/>
                  </a:ext>
                </a:extLst>
              </a:tr>
              <a:tr h="317424">
                <a:tc>
                  <a:txBody>
                    <a:bodyPr/>
                    <a:lstStyle/>
                    <a:p>
                      <a:r>
                        <a:rPr lang="en-GB" sz="1200" b="1" dirty="0" smtClean="0">
                          <a:solidFill>
                            <a:srgbClr val="0070C0"/>
                          </a:solidFill>
                          <a:latin typeface="Comic Sans MS" panose="030F0702030302020204" pitchFamily="66" charset="0"/>
                        </a:rPr>
                        <a:t>conflict</a:t>
                      </a:r>
                      <a:endParaRPr lang="en-GB" sz="1200" b="1"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rgbClr val="0070C0"/>
                          </a:solidFill>
                          <a:latin typeface="Comic Sans MS" panose="030F0702030302020204" pitchFamily="66" charset="0"/>
                        </a:rPr>
                        <a:t>A situation in which people, groups or countries disagree strongly or are involved in a serious argument.</a:t>
                      </a:r>
                      <a:endParaRPr lang="en-GB" sz="1100" b="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1554997"/>
                  </a:ext>
                </a:extLst>
              </a:tr>
              <a:tr h="262026">
                <a:tc>
                  <a:txBody>
                    <a:bodyPr/>
                    <a:lstStyle/>
                    <a:p>
                      <a:r>
                        <a:rPr lang="en-GB" sz="1200" b="1" dirty="0" smtClean="0">
                          <a:solidFill>
                            <a:srgbClr val="0070C0"/>
                          </a:solidFill>
                          <a:latin typeface="Comic Sans MS" panose="030F0702030302020204" pitchFamily="66" charset="0"/>
                        </a:rPr>
                        <a:t>solution</a:t>
                      </a:r>
                      <a:endParaRPr lang="en-GB" sz="1200" b="1"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rgbClr val="0070C0"/>
                          </a:solidFill>
                          <a:latin typeface="Comic Sans MS" panose="030F0702030302020204" pitchFamily="66" charset="0"/>
                        </a:rPr>
                        <a:t>A way of solving a problem or dealing with a difficult situation.</a:t>
                      </a:r>
                      <a:endParaRPr lang="en-GB" sz="1100" b="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5662383"/>
                  </a:ext>
                </a:extLst>
              </a:tr>
              <a:tr h="262026">
                <a:tc>
                  <a:txBody>
                    <a:bodyPr/>
                    <a:lstStyle/>
                    <a:p>
                      <a:r>
                        <a:rPr lang="en-GB" sz="1200" b="1" dirty="0" smtClean="0">
                          <a:solidFill>
                            <a:srgbClr val="0070C0"/>
                          </a:solidFill>
                          <a:latin typeface="Comic Sans MS" panose="030F0702030302020204" pitchFamily="66" charset="0"/>
                        </a:rPr>
                        <a:t>unsafe</a:t>
                      </a:r>
                      <a:endParaRPr lang="en-GB" sz="1200" b="1"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rgbClr val="0070C0"/>
                          </a:solidFill>
                          <a:latin typeface="Comic Sans MS" panose="030F0702030302020204" pitchFamily="66" charset="0"/>
                        </a:rPr>
                        <a:t>In danger of being harmed.</a:t>
                      </a:r>
                      <a:endParaRPr lang="en-GB" sz="1100" b="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6625860"/>
                  </a:ext>
                </a:extLst>
              </a:tr>
              <a:tr h="262026">
                <a:tc>
                  <a:txBody>
                    <a:bodyPr/>
                    <a:lstStyle/>
                    <a:p>
                      <a:r>
                        <a:rPr lang="en-GB" sz="1200" b="1" dirty="0" smtClean="0">
                          <a:solidFill>
                            <a:srgbClr val="0070C0"/>
                          </a:solidFill>
                          <a:latin typeface="Comic Sans MS" panose="030F0702030302020204" pitchFamily="66" charset="0"/>
                        </a:rPr>
                        <a:t>communications</a:t>
                      </a:r>
                      <a:endParaRPr lang="en-GB" sz="1200" b="1"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rgbClr val="0070C0"/>
                          </a:solidFill>
                          <a:latin typeface="Comic Sans MS" panose="030F0702030302020204" pitchFamily="66" charset="0"/>
                        </a:rPr>
                        <a:t>Methods of sending information, especially phones, radio, computers</a:t>
                      </a:r>
                      <a:endParaRPr lang="en-GB" sz="1100" b="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0636757"/>
                  </a:ext>
                </a:extLst>
              </a:tr>
              <a:tr h="407597">
                <a:tc>
                  <a:txBody>
                    <a:bodyPr/>
                    <a:lstStyle/>
                    <a:p>
                      <a:r>
                        <a:rPr lang="en-GB" sz="1200" b="1" dirty="0" smtClean="0">
                          <a:solidFill>
                            <a:srgbClr val="0070C0"/>
                          </a:solidFill>
                          <a:latin typeface="Comic Sans MS" panose="030F0702030302020204" pitchFamily="66" charset="0"/>
                        </a:rPr>
                        <a:t>inequality</a:t>
                      </a:r>
                      <a:endParaRPr lang="en-GB" sz="1200" b="1"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rgbClr val="0070C0"/>
                          </a:solidFill>
                          <a:latin typeface="Comic Sans MS" panose="030F0702030302020204" pitchFamily="66" charset="0"/>
                        </a:rPr>
                        <a:t>The unfair</a:t>
                      </a:r>
                      <a:r>
                        <a:rPr lang="en-GB" sz="1100" b="0" baseline="0" dirty="0" smtClean="0">
                          <a:solidFill>
                            <a:srgbClr val="0070C0"/>
                          </a:solidFill>
                          <a:latin typeface="Comic Sans MS" panose="030F0702030302020204" pitchFamily="66" charset="0"/>
                        </a:rPr>
                        <a:t> difference between groups of people in society, when some have more wealth, status or opportunities than others.</a:t>
                      </a:r>
                      <a:endParaRPr lang="en-GB" sz="1100" b="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9927459"/>
                  </a:ext>
                </a:extLst>
              </a:tr>
              <a:tr h="358881">
                <a:tc>
                  <a:txBody>
                    <a:bodyPr/>
                    <a:lstStyle/>
                    <a:p>
                      <a:r>
                        <a:rPr lang="en-GB" sz="1200" b="1" dirty="0" smtClean="0">
                          <a:solidFill>
                            <a:srgbClr val="0070C0"/>
                          </a:solidFill>
                          <a:latin typeface="Comic Sans MS" panose="030F0702030302020204" pitchFamily="66" charset="0"/>
                        </a:rPr>
                        <a:t>deprivation</a:t>
                      </a:r>
                      <a:endParaRPr lang="en-GB" sz="1200" b="1"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rgbClr val="0070C0"/>
                          </a:solidFill>
                          <a:latin typeface="Comic Sans MS" panose="030F0702030302020204" pitchFamily="66" charset="0"/>
                        </a:rPr>
                        <a:t>The fact of not having</a:t>
                      </a:r>
                      <a:r>
                        <a:rPr lang="en-GB" sz="1100" b="0" baseline="0" dirty="0" smtClean="0">
                          <a:solidFill>
                            <a:srgbClr val="0070C0"/>
                          </a:solidFill>
                          <a:latin typeface="Comic Sans MS" panose="030F0702030302020204" pitchFamily="66" charset="0"/>
                        </a:rPr>
                        <a:t> something you need, like enough food, money or a home.</a:t>
                      </a:r>
                      <a:endParaRPr lang="en-GB" sz="1100" b="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0948951"/>
                  </a:ext>
                </a:extLst>
              </a:tr>
            </a:tbl>
          </a:graphicData>
        </a:graphic>
      </p:graphicFrame>
      <p:graphicFrame>
        <p:nvGraphicFramePr>
          <p:cNvPr id="10" name="Table 9"/>
          <p:cNvGraphicFramePr>
            <a:graphicFrameLocks noGrp="1"/>
          </p:cNvGraphicFramePr>
          <p:nvPr>
            <p:extLst/>
          </p:nvPr>
        </p:nvGraphicFramePr>
        <p:xfrm>
          <a:off x="6108300" y="5644468"/>
          <a:ext cx="5933596" cy="1124338"/>
        </p:xfrm>
        <a:graphic>
          <a:graphicData uri="http://schemas.openxmlformats.org/drawingml/2006/table">
            <a:tbl>
              <a:tblPr firstRow="1" bandRow="1">
                <a:tableStyleId>{5C22544A-7EE6-4342-B048-85BDC9FD1C3A}</a:tableStyleId>
              </a:tblPr>
              <a:tblGrid>
                <a:gridCol w="5933596">
                  <a:extLst>
                    <a:ext uri="{9D8B030D-6E8A-4147-A177-3AD203B41FA5}">
                      <a16:colId xmlns:a16="http://schemas.microsoft.com/office/drawing/2014/main" val="3504397740"/>
                    </a:ext>
                  </a:extLst>
                </a:gridCol>
              </a:tblGrid>
              <a:tr h="322210">
                <a:tc>
                  <a:txBody>
                    <a:bodyPr/>
                    <a:lstStyle/>
                    <a:p>
                      <a:r>
                        <a:rPr lang="en-GB" sz="1600" dirty="0" smtClean="0">
                          <a:latin typeface="Comic Sans MS" panose="030F0702030302020204" pitchFamily="66" charset="0"/>
                        </a:rPr>
                        <a:t>I can answer these reflective questions…</a:t>
                      </a:r>
                      <a:endParaRPr lang="en-GB" sz="1600" dirty="0">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rgbClr val="0070C0"/>
                    </a:solidFill>
                  </a:tcPr>
                </a:tc>
                <a:extLst>
                  <a:ext uri="{0D108BD9-81ED-4DB2-BD59-A6C34878D82A}">
                    <a16:rowId xmlns:a16="http://schemas.microsoft.com/office/drawing/2014/main" val="105845680"/>
                  </a:ext>
                </a:extLst>
              </a:tr>
              <a:tr h="248981">
                <a:tc>
                  <a:txBody>
                    <a:bodyPr/>
                    <a:lstStyle/>
                    <a:p>
                      <a:r>
                        <a:rPr lang="en-GB" sz="1100" dirty="0" smtClean="0">
                          <a:solidFill>
                            <a:srgbClr val="0070C0"/>
                          </a:solidFill>
                          <a:latin typeface="Comic Sans MS" panose="030F0702030302020204" pitchFamily="66" charset="0"/>
                        </a:rPr>
                        <a:t>Are there some jobs only suitable for women and some for men? Why?</a:t>
                      </a:r>
                      <a:endParaRPr lang="en-GB" sz="1100"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118416211"/>
                  </a:ext>
                </a:extLst>
              </a:tr>
              <a:tr h="248981">
                <a:tc>
                  <a:txBody>
                    <a:bodyPr/>
                    <a:lstStyle/>
                    <a:p>
                      <a:r>
                        <a:rPr lang="en-GB" sz="1100" dirty="0" smtClean="0">
                          <a:solidFill>
                            <a:srgbClr val="0070C0"/>
                          </a:solidFill>
                          <a:latin typeface="Comic Sans MS" panose="030F0702030302020204" pitchFamily="66" charset="0"/>
                        </a:rPr>
                        <a:t>In what ways could you solve a problem?</a:t>
                      </a:r>
                      <a:endParaRPr lang="en-GB" sz="1100"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021246642"/>
                  </a:ext>
                </a:extLst>
              </a:tr>
              <a:tr h="270898">
                <a:tc>
                  <a:txBody>
                    <a:bodyPr/>
                    <a:lstStyle/>
                    <a:p>
                      <a:r>
                        <a:rPr lang="en-GB" sz="1100" dirty="0" smtClean="0">
                          <a:solidFill>
                            <a:srgbClr val="0070C0"/>
                          </a:solidFill>
                          <a:latin typeface="Comic Sans MS" panose="030F0702030302020204" pitchFamily="66" charset="0"/>
                        </a:rPr>
                        <a:t>Who will keep you safe and help you if you need it?</a:t>
                      </a:r>
                      <a:endParaRPr lang="en-GB" sz="1100"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446943410"/>
                  </a:ext>
                </a:extLst>
              </a:tr>
            </a:tbl>
          </a:graphicData>
        </a:graphic>
      </p:graphicFrame>
      <p:graphicFrame>
        <p:nvGraphicFramePr>
          <p:cNvPr id="12" name="Table 11"/>
          <p:cNvGraphicFramePr>
            <a:graphicFrameLocks noGrp="1"/>
          </p:cNvGraphicFramePr>
          <p:nvPr>
            <p:extLst/>
          </p:nvPr>
        </p:nvGraphicFramePr>
        <p:xfrm>
          <a:off x="165067" y="699421"/>
          <a:ext cx="11884693" cy="1956022"/>
        </p:xfrm>
        <a:graphic>
          <a:graphicData uri="http://schemas.openxmlformats.org/drawingml/2006/table">
            <a:tbl>
              <a:tblPr firstRow="1" bandRow="1">
                <a:tableStyleId>{5C22544A-7EE6-4342-B048-85BDC9FD1C3A}</a:tableStyleId>
              </a:tblPr>
              <a:tblGrid>
                <a:gridCol w="3892583">
                  <a:extLst>
                    <a:ext uri="{9D8B030D-6E8A-4147-A177-3AD203B41FA5}">
                      <a16:colId xmlns:a16="http://schemas.microsoft.com/office/drawing/2014/main" val="3076617395"/>
                    </a:ext>
                  </a:extLst>
                </a:gridCol>
                <a:gridCol w="4332003">
                  <a:extLst>
                    <a:ext uri="{9D8B030D-6E8A-4147-A177-3AD203B41FA5}">
                      <a16:colId xmlns:a16="http://schemas.microsoft.com/office/drawing/2014/main" val="18530659"/>
                    </a:ext>
                  </a:extLst>
                </a:gridCol>
                <a:gridCol w="3660107">
                  <a:extLst>
                    <a:ext uri="{9D8B030D-6E8A-4147-A177-3AD203B41FA5}">
                      <a16:colId xmlns:a16="http://schemas.microsoft.com/office/drawing/2014/main" val="2950434606"/>
                    </a:ext>
                  </a:extLst>
                </a:gridCol>
              </a:tblGrid>
              <a:tr h="223143">
                <a:tc>
                  <a:txBody>
                    <a:bodyPr/>
                    <a:lstStyle/>
                    <a:p>
                      <a:pPr algn="l"/>
                      <a:r>
                        <a:rPr lang="en-GB" sz="1600" dirty="0" smtClean="0">
                          <a:latin typeface="Comic Sans MS" panose="030F0702030302020204" pitchFamily="66" charset="0"/>
                        </a:rPr>
                        <a:t>I have already learnt to…</a:t>
                      </a:r>
                      <a:endParaRPr lang="en-GB" sz="1600" dirty="0">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accent1">
                        <a:lumMod val="75000"/>
                      </a:schemeClr>
                    </a:solidFill>
                  </a:tcPr>
                </a:tc>
                <a:tc>
                  <a:txBody>
                    <a:bodyPr/>
                    <a:lstStyle/>
                    <a:p>
                      <a:pPr algn="l"/>
                      <a:r>
                        <a:rPr lang="en-GB" sz="1600" dirty="0" smtClean="0">
                          <a:latin typeface="Comic Sans MS" panose="030F0702030302020204" pitchFamily="66" charset="0"/>
                        </a:rPr>
                        <a:t>Now I will learn to…</a:t>
                      </a:r>
                      <a:endParaRPr lang="en-GB" sz="1600" dirty="0">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accent1">
                        <a:lumMod val="75000"/>
                      </a:schemeClr>
                    </a:solidFill>
                  </a:tcPr>
                </a:tc>
                <a:tc>
                  <a:txBody>
                    <a:bodyPr/>
                    <a:lstStyle/>
                    <a:p>
                      <a:r>
                        <a:rPr lang="en-GB" sz="1600" dirty="0" smtClean="0">
                          <a:latin typeface="Comic Sans MS" panose="030F0702030302020204" pitchFamily="66" charset="0"/>
                        </a:rPr>
                        <a:t>Next I will learn to…</a:t>
                      </a:r>
                      <a:endParaRPr lang="en-GB" sz="1600" dirty="0">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051087613"/>
                  </a:ext>
                </a:extLst>
              </a:tr>
              <a:tr h="396851">
                <a:tc>
                  <a:txBody>
                    <a:bodyPr/>
                    <a:lstStyle/>
                    <a:p>
                      <a:r>
                        <a:rPr lang="en-GB" sz="1100" dirty="0" smtClean="0">
                          <a:solidFill>
                            <a:srgbClr val="0070C0"/>
                          </a:solidFill>
                          <a:latin typeface="Comic Sans MS" panose="030F0702030302020204" pitchFamily="66" charset="0"/>
                        </a:rPr>
                        <a:t>I understand there are lots of forms of physical contact within</a:t>
                      </a:r>
                      <a:r>
                        <a:rPr lang="en-GB" sz="1100" baseline="0" dirty="0" smtClean="0">
                          <a:solidFill>
                            <a:srgbClr val="0070C0"/>
                          </a:solidFill>
                          <a:latin typeface="Comic Sans MS" panose="030F0702030302020204" pitchFamily="66" charset="0"/>
                        </a:rPr>
                        <a:t> a family and some of this is acceptable and some is not.</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a:txBody>
                    <a:bodyPr/>
                    <a:lstStyle/>
                    <a:p>
                      <a:r>
                        <a:rPr lang="en-GB" sz="1100" dirty="0" smtClean="0">
                          <a:solidFill>
                            <a:srgbClr val="0070C0"/>
                          </a:solidFill>
                          <a:latin typeface="Comic Sans MS" panose="030F0702030302020204" pitchFamily="66" charset="0"/>
                        </a:rPr>
                        <a:t>I can identify the roles and responsibilities of each member</a:t>
                      </a:r>
                      <a:r>
                        <a:rPr lang="en-GB" sz="1100" baseline="0" dirty="0" smtClean="0">
                          <a:solidFill>
                            <a:srgbClr val="0070C0"/>
                          </a:solidFill>
                          <a:latin typeface="Comic Sans MS" panose="030F0702030302020204" pitchFamily="66" charset="0"/>
                        </a:rPr>
                        <a:t> of my family and can reflect on the expectations for males and females.</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a:txBody>
                    <a:bodyPr/>
                    <a:lstStyle/>
                    <a:p>
                      <a:r>
                        <a:rPr lang="en-GB" sz="1100" dirty="0" smtClean="0">
                          <a:solidFill>
                            <a:srgbClr val="0070C0"/>
                          </a:solidFill>
                          <a:latin typeface="Comic Sans MS" panose="030F0702030302020204" pitchFamily="66" charset="0"/>
                        </a:rPr>
                        <a:t>I can identify the web of relationships I am proud of, starting from those closest</a:t>
                      </a:r>
                      <a:r>
                        <a:rPr lang="en-GB" sz="1100" baseline="0" dirty="0" smtClean="0">
                          <a:solidFill>
                            <a:srgbClr val="0070C0"/>
                          </a:solidFill>
                          <a:latin typeface="Comic Sans MS" panose="030F0702030302020204" pitchFamily="66" charset="0"/>
                        </a:rPr>
                        <a:t> to me and including those more distant.</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773050085"/>
                  </a:ext>
                </a:extLst>
              </a:tr>
              <a:tr h="396851">
                <a:tc>
                  <a:txBody>
                    <a:bodyPr/>
                    <a:lstStyle/>
                    <a:p>
                      <a:r>
                        <a:rPr lang="en-GB" sz="1100" dirty="0" smtClean="0">
                          <a:solidFill>
                            <a:srgbClr val="0070C0"/>
                          </a:solidFill>
                          <a:latin typeface="Comic Sans MS" panose="030F0702030302020204" pitchFamily="66" charset="0"/>
                        </a:rPr>
                        <a:t>I understand sometimes it is good to keep a</a:t>
                      </a:r>
                      <a:r>
                        <a:rPr lang="en-GB" sz="1100" baseline="0" dirty="0" smtClean="0">
                          <a:solidFill>
                            <a:srgbClr val="0070C0"/>
                          </a:solidFill>
                          <a:latin typeface="Comic Sans MS" panose="030F0702030302020204" pitchFamily="66" charset="0"/>
                        </a:rPr>
                        <a:t> secret and sometimes it is not.</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a:txBody>
                    <a:bodyPr/>
                    <a:lstStyle/>
                    <a:p>
                      <a:r>
                        <a:rPr lang="en-GB" sz="1100" dirty="0" smtClean="0">
                          <a:solidFill>
                            <a:srgbClr val="0070C0"/>
                          </a:solidFill>
                          <a:latin typeface="Comic Sans MS" panose="030F0702030302020204" pitchFamily="66" charset="0"/>
                        </a:rPr>
                        <a:t>I know and can use some strategies for keeping myself safe.</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a:txBody>
                    <a:bodyPr/>
                    <a:lstStyle/>
                    <a:p>
                      <a:r>
                        <a:rPr lang="en-GB" sz="1100" dirty="0" smtClean="0">
                          <a:solidFill>
                            <a:srgbClr val="0070C0"/>
                          </a:solidFill>
                          <a:latin typeface="Comic Sans MS" panose="030F0702030302020204" pitchFamily="66" charset="0"/>
                        </a:rPr>
                        <a:t>I can explain different points of view on an animal rights issue.</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583358430"/>
                  </a:ext>
                </a:extLst>
              </a:tr>
              <a:tr h="599662">
                <a:tc>
                  <a:txBody>
                    <a:bodyPr/>
                    <a:lstStyle/>
                    <a:p>
                      <a:r>
                        <a:rPr lang="en-GB" sz="1100" dirty="0" smtClean="0">
                          <a:solidFill>
                            <a:srgbClr val="0070C0"/>
                          </a:solidFill>
                          <a:latin typeface="Comic Sans MS" panose="030F0702030302020204" pitchFamily="66" charset="0"/>
                        </a:rPr>
                        <a:t>I recognise and appreciate people who can help me in my family, my school and my community.</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a:txBody>
                    <a:bodyPr/>
                    <a:lstStyle/>
                    <a:p>
                      <a:r>
                        <a:rPr lang="en-GB" sz="1100" dirty="0" smtClean="0">
                          <a:solidFill>
                            <a:srgbClr val="0070C0"/>
                          </a:solidFill>
                          <a:latin typeface="Comic Sans MS" panose="030F0702030302020204" pitchFamily="66" charset="0"/>
                        </a:rPr>
                        <a:t>I understand how my needs and rights are shared by children around the world and can identify how our lives may be different.</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a:txBody>
                    <a:bodyPr/>
                    <a:lstStyle/>
                    <a:p>
                      <a:r>
                        <a:rPr lang="en-GB" sz="1100" dirty="0" smtClean="0">
                          <a:solidFill>
                            <a:srgbClr val="0070C0"/>
                          </a:solidFill>
                          <a:latin typeface="Comic Sans MS" panose="030F0702030302020204" pitchFamily="66" charset="0"/>
                        </a:rPr>
                        <a:t>I know how to show love and appreciation to the people and animals who are special to me.</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440247267"/>
                  </a:ext>
                </a:extLst>
              </a:tr>
            </a:tbl>
          </a:graphicData>
        </a:graphic>
      </p:graphicFrame>
      <p:graphicFrame>
        <p:nvGraphicFramePr>
          <p:cNvPr id="13" name="Table 12"/>
          <p:cNvGraphicFramePr>
            <a:graphicFrameLocks noGrp="1"/>
          </p:cNvGraphicFramePr>
          <p:nvPr>
            <p:extLst/>
          </p:nvPr>
        </p:nvGraphicFramePr>
        <p:xfrm>
          <a:off x="165067" y="2698724"/>
          <a:ext cx="3231276" cy="4070082"/>
        </p:xfrm>
        <a:graphic>
          <a:graphicData uri="http://schemas.openxmlformats.org/drawingml/2006/table">
            <a:tbl>
              <a:tblPr firstRow="1" bandRow="1">
                <a:tableStyleId>{5C22544A-7EE6-4342-B048-85BDC9FD1C3A}</a:tableStyleId>
              </a:tblPr>
              <a:tblGrid>
                <a:gridCol w="3231276">
                  <a:extLst>
                    <a:ext uri="{9D8B030D-6E8A-4147-A177-3AD203B41FA5}">
                      <a16:colId xmlns:a16="http://schemas.microsoft.com/office/drawing/2014/main" val="2704570955"/>
                    </a:ext>
                  </a:extLst>
                </a:gridCol>
              </a:tblGrid>
              <a:tr h="4070082">
                <a:tc>
                  <a:txBody>
                    <a:bodyPr/>
                    <a:lstStyle/>
                    <a:p>
                      <a:endParaRPr lang="en-GB" dirty="0"/>
                    </a:p>
                  </a:txBody>
                  <a:tcPr>
                    <a:solidFill>
                      <a:srgbClr val="0070C0"/>
                    </a:solidFill>
                  </a:tcPr>
                </a:tc>
                <a:extLst>
                  <a:ext uri="{0D108BD9-81ED-4DB2-BD59-A6C34878D82A}">
                    <a16:rowId xmlns:a16="http://schemas.microsoft.com/office/drawing/2014/main" val="550401838"/>
                  </a:ext>
                </a:extLst>
              </a:tr>
            </a:tbl>
          </a:graphicData>
        </a:graphic>
      </p:graphicFrame>
      <p:pic>
        <p:nvPicPr>
          <p:cNvPr id="14" name="Picture 13"/>
          <p:cNvPicPr>
            <a:picLocks noChangeAspect="1"/>
          </p:cNvPicPr>
          <p:nvPr/>
        </p:nvPicPr>
        <p:blipFill>
          <a:blip r:embed="rId2"/>
          <a:stretch>
            <a:fillRect/>
          </a:stretch>
        </p:blipFill>
        <p:spPr>
          <a:xfrm>
            <a:off x="253191" y="2792477"/>
            <a:ext cx="3045179" cy="3812794"/>
          </a:xfrm>
          <a:prstGeom prst="rect">
            <a:avLst/>
          </a:prstGeom>
        </p:spPr>
      </p:pic>
      <p:graphicFrame>
        <p:nvGraphicFramePr>
          <p:cNvPr id="15" name="Table 14"/>
          <p:cNvGraphicFramePr>
            <a:graphicFrameLocks noGrp="1"/>
          </p:cNvGraphicFramePr>
          <p:nvPr>
            <p:extLst/>
          </p:nvPr>
        </p:nvGraphicFramePr>
        <p:xfrm>
          <a:off x="3491067" y="5628140"/>
          <a:ext cx="2550504" cy="1140666"/>
        </p:xfrm>
        <a:graphic>
          <a:graphicData uri="http://schemas.openxmlformats.org/drawingml/2006/table">
            <a:tbl>
              <a:tblPr firstRow="1" bandRow="1">
                <a:tableStyleId>{5C22544A-7EE6-4342-B048-85BDC9FD1C3A}</a:tableStyleId>
              </a:tblPr>
              <a:tblGrid>
                <a:gridCol w="2550504">
                  <a:extLst>
                    <a:ext uri="{9D8B030D-6E8A-4147-A177-3AD203B41FA5}">
                      <a16:colId xmlns:a16="http://schemas.microsoft.com/office/drawing/2014/main" val="1954797492"/>
                    </a:ext>
                  </a:extLst>
                </a:gridCol>
              </a:tblGrid>
              <a:tr h="1140666">
                <a:tc>
                  <a:txBody>
                    <a:bodyPr/>
                    <a:lstStyle/>
                    <a:p>
                      <a:endParaRPr lang="en-GB" dirty="0"/>
                    </a:p>
                  </a:txBody>
                  <a:tcPr>
                    <a:solidFill>
                      <a:srgbClr val="0070C0"/>
                    </a:solidFill>
                  </a:tcPr>
                </a:tc>
                <a:extLst>
                  <a:ext uri="{0D108BD9-81ED-4DB2-BD59-A6C34878D82A}">
                    <a16:rowId xmlns:a16="http://schemas.microsoft.com/office/drawing/2014/main" val="308652699"/>
                  </a:ext>
                </a:extLst>
              </a:tr>
            </a:tbl>
          </a:graphicData>
        </a:graphic>
      </p:graphicFrame>
      <p:pic>
        <p:nvPicPr>
          <p:cNvPr id="6" name="Picture 5"/>
          <p:cNvPicPr>
            <a:picLocks noChangeAspect="1"/>
          </p:cNvPicPr>
          <p:nvPr/>
        </p:nvPicPr>
        <p:blipFill>
          <a:blip r:embed="rId3"/>
          <a:stretch>
            <a:fillRect/>
          </a:stretch>
        </p:blipFill>
        <p:spPr>
          <a:xfrm>
            <a:off x="3614945" y="5726358"/>
            <a:ext cx="2263341" cy="944229"/>
          </a:xfrm>
          <a:prstGeom prst="rect">
            <a:avLst/>
          </a:prstGeom>
        </p:spPr>
      </p:pic>
      <p:pic>
        <p:nvPicPr>
          <p:cNvPr id="11" name="Picture 10"/>
          <p:cNvPicPr>
            <a:picLocks noChangeAspect="1"/>
          </p:cNvPicPr>
          <p:nvPr/>
        </p:nvPicPr>
        <p:blipFill>
          <a:blip r:embed="rId4"/>
          <a:stretch>
            <a:fillRect/>
          </a:stretch>
        </p:blipFill>
        <p:spPr>
          <a:xfrm>
            <a:off x="165067" y="24804"/>
            <a:ext cx="631478" cy="636156"/>
          </a:xfrm>
          <a:prstGeom prst="rect">
            <a:avLst/>
          </a:prstGeom>
        </p:spPr>
      </p:pic>
    </p:spTree>
    <p:extLst>
      <p:ext uri="{BB962C8B-B14F-4D97-AF65-F5344CB8AC3E}">
        <p14:creationId xmlns:p14="http://schemas.microsoft.com/office/powerpoint/2010/main" val="1277829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4861" y="168852"/>
            <a:ext cx="9294495" cy="440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800" dirty="0" smtClean="0">
                <a:effectLst/>
                <a:ea typeface="Calibri" panose="020F0502020204030204" pitchFamily="34" charset="0"/>
                <a:cs typeface="Times New Roman" panose="02020603050405020304" pitchFamily="18" charset="0"/>
              </a:rPr>
              <a:t>Year </a:t>
            </a:r>
            <a:r>
              <a:rPr lang="en-GB" dirty="0" smtClean="0">
                <a:ea typeface="Calibri" panose="020F0502020204030204" pitchFamily="34" charset="0"/>
                <a:cs typeface="Times New Roman" panose="02020603050405020304" pitchFamily="18" charset="0"/>
              </a:rPr>
              <a:t>3 </a:t>
            </a:r>
            <a:r>
              <a:rPr lang="en-GB" dirty="0">
                <a:ea typeface="Calibri" panose="020F0502020204030204" pitchFamily="34" charset="0"/>
                <a:cs typeface="Times New Roman" panose="02020603050405020304" pitchFamily="18" charset="0"/>
              </a:rPr>
              <a:t>Computing Knowledge </a:t>
            </a:r>
            <a:r>
              <a:rPr lang="en-GB" dirty="0" smtClean="0">
                <a:ea typeface="Calibri" panose="020F0502020204030204" pitchFamily="34" charset="0"/>
                <a:cs typeface="Times New Roman" panose="02020603050405020304" pitchFamily="18" charset="0"/>
              </a:rPr>
              <a:t>Organiser</a:t>
            </a:r>
            <a:r>
              <a:rPr lang="en-GB" sz="1100" dirty="0" smtClean="0">
                <a:ea typeface="Calibri" panose="020F0502020204030204" pitchFamily="34" charset="0"/>
                <a:cs typeface="Times New Roman" panose="02020603050405020304" pitchFamily="18" charset="0"/>
              </a:rPr>
              <a:t>:  </a:t>
            </a:r>
            <a:r>
              <a:rPr lang="en-GB" dirty="0" smtClean="0">
                <a:ea typeface="Calibri" panose="020F0502020204030204" pitchFamily="34" charset="0"/>
                <a:cs typeface="Times New Roman" panose="02020603050405020304" pitchFamily="18" charset="0"/>
              </a:rPr>
              <a:t>Desktop Publishing</a:t>
            </a:r>
            <a:endParaRPr lang="en-GB" sz="1100" dirty="0">
              <a:effectLst/>
              <a:ea typeface="Calibri" panose="020F0502020204030204" pitchFamily="34" charset="0"/>
              <a:cs typeface="Times New Roman" panose="02020603050405020304" pitchFamily="18" charset="0"/>
            </a:endParaRPr>
          </a:p>
        </p:txBody>
      </p:sp>
      <p:sp>
        <p:nvSpPr>
          <p:cNvPr id="7" name="TextBox 6"/>
          <p:cNvSpPr txBox="1"/>
          <p:nvPr/>
        </p:nvSpPr>
        <p:spPr>
          <a:xfrm>
            <a:off x="3503894" y="749568"/>
            <a:ext cx="4647329" cy="5262979"/>
          </a:xfrm>
          <a:prstGeom prst="rect">
            <a:avLst/>
          </a:prstGeom>
          <a:noFill/>
          <a:ln w="19050">
            <a:solidFill>
              <a:schemeClr val="accent5"/>
            </a:solidFill>
          </a:ln>
        </p:spPr>
        <p:txBody>
          <a:bodyPr wrap="square" rtlCol="0">
            <a:spAutoFit/>
          </a:bodyPr>
          <a:lstStyle/>
          <a:p>
            <a:pPr algn="ctr">
              <a:lnSpc>
                <a:spcPct val="150000"/>
              </a:lnSpc>
            </a:pPr>
            <a:r>
              <a:rPr lang="en-GB" sz="1400" b="1" dirty="0" smtClean="0">
                <a:solidFill>
                  <a:schemeClr val="accent5"/>
                </a:solidFill>
              </a:rPr>
              <a:t>What will I learn?</a:t>
            </a:r>
          </a:p>
          <a:p>
            <a:pPr marL="285750" indent="-285750">
              <a:lnSpc>
                <a:spcPct val="150000"/>
              </a:lnSpc>
              <a:buFont typeface="Arial" panose="020B0604020202020204" pitchFamily="34" charset="0"/>
              <a:buChar char="•"/>
            </a:pPr>
            <a:r>
              <a:rPr lang="en-GB" sz="1400" dirty="0" smtClean="0"/>
              <a:t>I </a:t>
            </a:r>
            <a:r>
              <a:rPr lang="en-GB" sz="1400" dirty="0"/>
              <a:t>will become familiar with the term ‘text’ and ‘images’ and understand that they can be used to communicate </a:t>
            </a:r>
            <a:r>
              <a:rPr lang="en-GB" sz="1400" dirty="0" smtClean="0"/>
              <a:t>messages</a:t>
            </a:r>
          </a:p>
          <a:p>
            <a:pPr marL="285750" indent="-285750">
              <a:lnSpc>
                <a:spcPct val="150000"/>
              </a:lnSpc>
              <a:buFont typeface="Arial" panose="020B0604020202020204" pitchFamily="34" charset="0"/>
              <a:buChar char="•"/>
            </a:pPr>
            <a:r>
              <a:rPr lang="en-GB" sz="1400" dirty="0" smtClean="0"/>
              <a:t>I </a:t>
            </a:r>
            <a:r>
              <a:rPr lang="en-GB" sz="1400" dirty="0"/>
              <a:t>will use desktop publishing software and make careful choices about font size, colour and type to edit and improve premade </a:t>
            </a:r>
            <a:r>
              <a:rPr lang="en-GB" sz="1400" dirty="0" smtClean="0"/>
              <a:t>documents</a:t>
            </a:r>
          </a:p>
          <a:p>
            <a:pPr marL="285750" indent="-285750">
              <a:lnSpc>
                <a:spcPct val="150000"/>
              </a:lnSpc>
              <a:buFont typeface="Arial" panose="020B0604020202020204" pitchFamily="34" charset="0"/>
              <a:buChar char="•"/>
            </a:pPr>
            <a:r>
              <a:rPr lang="en-GB" sz="1400" dirty="0" smtClean="0"/>
              <a:t>I </a:t>
            </a:r>
            <a:r>
              <a:rPr lang="en-GB" sz="1400" dirty="0"/>
              <a:t>will be introduced to the terms ‘templates’, ‘orientation’, and ‘placeholders’ and begin to understand how these can support you in making your own template for a magazine </a:t>
            </a:r>
            <a:r>
              <a:rPr lang="en-GB" sz="1400" dirty="0" smtClean="0"/>
              <a:t>cover</a:t>
            </a:r>
          </a:p>
          <a:p>
            <a:pPr marL="285750" indent="-285750">
              <a:lnSpc>
                <a:spcPct val="150000"/>
              </a:lnSpc>
              <a:buFont typeface="Arial" panose="020B0604020202020204" pitchFamily="34" charset="0"/>
              <a:buChar char="•"/>
            </a:pPr>
            <a:r>
              <a:rPr lang="en-GB" sz="1400" dirty="0" smtClean="0"/>
              <a:t>I </a:t>
            </a:r>
            <a:r>
              <a:rPr lang="en-GB" sz="1400" dirty="0"/>
              <a:t>will start to add text and images to create your own pieces of work using desktop publishing </a:t>
            </a:r>
            <a:r>
              <a:rPr lang="en-GB" sz="1400" dirty="0" smtClean="0"/>
              <a:t>software</a:t>
            </a:r>
          </a:p>
          <a:p>
            <a:pPr marL="285750" indent="-285750">
              <a:lnSpc>
                <a:spcPct val="150000"/>
              </a:lnSpc>
              <a:buFont typeface="Arial" panose="020B0604020202020204" pitchFamily="34" charset="0"/>
              <a:buChar char="•"/>
            </a:pPr>
            <a:r>
              <a:rPr lang="en-GB" sz="1400" dirty="0" smtClean="0"/>
              <a:t>I </a:t>
            </a:r>
            <a:r>
              <a:rPr lang="en-GB" sz="1400" dirty="0"/>
              <a:t>will look at a range of page layouts thinking carefully about the purpose of these and evaluate how and why desktop publishing is used in the real </a:t>
            </a:r>
            <a:r>
              <a:rPr lang="en-GB" sz="1400" dirty="0" smtClean="0"/>
              <a:t>world</a:t>
            </a:r>
            <a:endParaRPr lang="en-GB" sz="1400" dirty="0"/>
          </a:p>
        </p:txBody>
      </p:sp>
      <p:sp>
        <p:nvSpPr>
          <p:cNvPr id="11" name="TextBox 10"/>
          <p:cNvSpPr txBox="1"/>
          <p:nvPr/>
        </p:nvSpPr>
        <p:spPr>
          <a:xfrm>
            <a:off x="130967" y="749568"/>
            <a:ext cx="3272545" cy="3647152"/>
          </a:xfrm>
          <a:prstGeom prst="rect">
            <a:avLst/>
          </a:prstGeom>
          <a:noFill/>
          <a:ln w="19050">
            <a:solidFill>
              <a:schemeClr val="accent5"/>
            </a:solidFill>
          </a:ln>
        </p:spPr>
        <p:txBody>
          <a:bodyPr wrap="square" rtlCol="0">
            <a:spAutoFit/>
          </a:bodyPr>
          <a:lstStyle/>
          <a:p>
            <a:pPr algn="ctr">
              <a:lnSpc>
                <a:spcPct val="150000"/>
              </a:lnSpc>
            </a:pPr>
            <a:r>
              <a:rPr lang="en-GB" sz="1400" b="1" dirty="0" smtClean="0">
                <a:solidFill>
                  <a:schemeClr val="accent5"/>
                </a:solidFill>
              </a:rPr>
              <a:t>What should I already know?</a:t>
            </a:r>
          </a:p>
          <a:p>
            <a:pPr marL="285750" indent="-285750">
              <a:lnSpc>
                <a:spcPct val="150000"/>
              </a:lnSpc>
              <a:buFont typeface="Arial" panose="020B0604020202020204" pitchFamily="34" charset="0"/>
              <a:buChar char="•"/>
            </a:pPr>
            <a:r>
              <a:rPr lang="en-GB" sz="1400" dirty="0"/>
              <a:t>h</a:t>
            </a:r>
            <a:r>
              <a:rPr lang="en-GB" sz="1400" dirty="0" smtClean="0"/>
              <a:t>ow to </a:t>
            </a:r>
            <a:r>
              <a:rPr lang="en-GB" sz="1400" dirty="0"/>
              <a:t>use a computer to create and edit </a:t>
            </a:r>
            <a:r>
              <a:rPr lang="en-GB" sz="1400" dirty="0" smtClean="0"/>
              <a:t>text</a:t>
            </a:r>
          </a:p>
          <a:p>
            <a:pPr marL="285750" indent="-285750">
              <a:lnSpc>
                <a:spcPct val="150000"/>
              </a:lnSpc>
              <a:buFont typeface="Arial" panose="020B0604020202020204" pitchFamily="34" charset="0"/>
              <a:buChar char="•"/>
            </a:pPr>
            <a:r>
              <a:rPr lang="en-GB" sz="1400" dirty="0"/>
              <a:t>more skilled at using a keyboard and mouse to enter and edit </a:t>
            </a:r>
            <a:r>
              <a:rPr lang="en-GB" sz="1400" dirty="0" smtClean="0"/>
              <a:t>text</a:t>
            </a:r>
          </a:p>
          <a:p>
            <a:pPr marL="285750" indent="-285750">
              <a:lnSpc>
                <a:spcPct val="150000"/>
              </a:lnSpc>
              <a:buFont typeface="Arial" panose="020B0604020202020204" pitchFamily="34" charset="0"/>
              <a:buChar char="•"/>
            </a:pPr>
            <a:r>
              <a:rPr lang="en-GB" sz="1400" dirty="0"/>
              <a:t>that different devices can be used to capture photographs and gained experience capturing, editing, and improving </a:t>
            </a:r>
            <a:r>
              <a:rPr lang="en-GB" sz="1400" dirty="0" smtClean="0"/>
              <a:t>photos</a:t>
            </a:r>
          </a:p>
          <a:p>
            <a:pPr marL="285750" indent="-285750">
              <a:lnSpc>
                <a:spcPct val="150000"/>
              </a:lnSpc>
              <a:buFont typeface="Arial" panose="020B0604020202020204" pitchFamily="34" charset="0"/>
              <a:buChar char="•"/>
            </a:pPr>
            <a:r>
              <a:rPr lang="en-GB" sz="1400" dirty="0"/>
              <a:t>recognise that images you see may not be real</a:t>
            </a:r>
          </a:p>
        </p:txBody>
      </p:sp>
      <p:pic>
        <p:nvPicPr>
          <p:cNvPr id="16" name="Picture 15"/>
          <p:cNvPicPr>
            <a:picLocks noChangeAspect="1"/>
          </p:cNvPicPr>
          <p:nvPr/>
        </p:nvPicPr>
        <p:blipFill>
          <a:blip r:embed="rId2">
            <a:duotone>
              <a:schemeClr val="accent5">
                <a:shade val="45000"/>
                <a:satMod val="135000"/>
              </a:schemeClr>
              <a:prstClr val="white"/>
            </a:duotone>
          </a:blip>
          <a:stretch>
            <a:fillRect/>
          </a:stretch>
        </p:blipFill>
        <p:spPr>
          <a:xfrm>
            <a:off x="10669356" y="75191"/>
            <a:ext cx="651322" cy="651322"/>
          </a:xfrm>
          <a:prstGeom prst="rect">
            <a:avLst/>
          </a:prstGeom>
        </p:spPr>
      </p:pic>
      <p:graphicFrame>
        <p:nvGraphicFramePr>
          <p:cNvPr id="2" name="Table 1"/>
          <p:cNvGraphicFramePr>
            <a:graphicFrameLocks noGrp="1"/>
          </p:cNvGraphicFramePr>
          <p:nvPr>
            <p:extLst/>
          </p:nvPr>
        </p:nvGraphicFramePr>
        <p:xfrm>
          <a:off x="8315762" y="749568"/>
          <a:ext cx="3230265" cy="4888070"/>
        </p:xfrm>
        <a:graphic>
          <a:graphicData uri="http://schemas.openxmlformats.org/drawingml/2006/table">
            <a:tbl>
              <a:tblPr firstRow="1" bandRow="1">
                <a:tableStyleId>{5940675A-B579-460E-94D1-54222C63F5DA}</a:tableStyleId>
              </a:tblPr>
              <a:tblGrid>
                <a:gridCol w="967576">
                  <a:extLst>
                    <a:ext uri="{9D8B030D-6E8A-4147-A177-3AD203B41FA5}">
                      <a16:colId xmlns:a16="http://schemas.microsoft.com/office/drawing/2014/main" val="1490082340"/>
                    </a:ext>
                  </a:extLst>
                </a:gridCol>
                <a:gridCol w="2262689">
                  <a:extLst>
                    <a:ext uri="{9D8B030D-6E8A-4147-A177-3AD203B41FA5}">
                      <a16:colId xmlns:a16="http://schemas.microsoft.com/office/drawing/2014/main" val="810744333"/>
                    </a:ext>
                  </a:extLst>
                </a:gridCol>
              </a:tblGrid>
              <a:tr h="423906">
                <a:tc gridSpan="2">
                  <a:txBody>
                    <a:bodyPr/>
                    <a:lstStyle/>
                    <a:p>
                      <a:pPr algn="ctr"/>
                      <a:r>
                        <a:rPr lang="en-GB" dirty="0" smtClean="0">
                          <a:solidFill>
                            <a:schemeClr val="bg1"/>
                          </a:solidFill>
                        </a:rPr>
                        <a:t>Key Vocabulary</a:t>
                      </a:r>
                      <a:endParaRPr lang="en-GB" dirty="0">
                        <a:solidFill>
                          <a:schemeClr val="bg1"/>
                        </a:solidFill>
                      </a:endParaRPr>
                    </a:p>
                  </a:txBody>
                  <a:tcPr>
                    <a:solidFill>
                      <a:schemeClr val="accent1"/>
                    </a:solidFill>
                  </a:tcPr>
                </a:tc>
                <a:tc hMerge="1">
                  <a:txBody>
                    <a:bodyPr/>
                    <a:lstStyle/>
                    <a:p>
                      <a:endParaRPr lang="en-GB" dirty="0"/>
                    </a:p>
                  </a:txBody>
                  <a:tcPr/>
                </a:tc>
                <a:extLst>
                  <a:ext uri="{0D108BD9-81ED-4DB2-BD59-A6C34878D82A}">
                    <a16:rowId xmlns:a16="http://schemas.microsoft.com/office/drawing/2014/main" val="4203808881"/>
                  </a:ext>
                </a:extLst>
              </a:tr>
              <a:tr h="6078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5"/>
                          </a:solidFill>
                        </a:rPr>
                        <a:t>text</a:t>
                      </a:r>
                      <a:endParaRPr lang="en-GB" sz="1400" b="1" dirty="0" smtClean="0">
                        <a:solidFill>
                          <a:schemeClr val="accent5"/>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the words you can see on screen </a:t>
                      </a:r>
                      <a:endParaRPr lang="en-GB" sz="1400" dirty="0" smtClean="0"/>
                    </a:p>
                  </a:txBody>
                  <a:tcPr anchor="ctr"/>
                </a:tc>
                <a:extLst>
                  <a:ext uri="{0D108BD9-81ED-4DB2-BD59-A6C34878D82A}">
                    <a16:rowId xmlns:a16="http://schemas.microsoft.com/office/drawing/2014/main" val="3031241793"/>
                  </a:ext>
                </a:extLst>
              </a:tr>
              <a:tr h="8478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5"/>
                          </a:solidFill>
                        </a:rPr>
                        <a:t>format</a:t>
                      </a:r>
                    </a:p>
                  </a:txBody>
                  <a:tcPr anchor="ctr"/>
                </a:tc>
                <a:tc>
                  <a:txBody>
                    <a:bodyPr/>
                    <a:lstStyle/>
                    <a:p>
                      <a:pPr>
                        <a:lnSpc>
                          <a:spcPct val="100000"/>
                        </a:lnSpc>
                      </a:pPr>
                      <a:r>
                        <a:rPr lang="en-US" sz="1400" dirty="0" smtClean="0"/>
                        <a:t>the ways images, text and objects are arranged on a screen </a:t>
                      </a:r>
                    </a:p>
                  </a:txBody>
                  <a:tcPr anchor="ctr"/>
                </a:tc>
                <a:extLst>
                  <a:ext uri="{0D108BD9-81ED-4DB2-BD59-A6C34878D82A}">
                    <a16:rowId xmlns:a16="http://schemas.microsoft.com/office/drawing/2014/main" val="846354910"/>
                  </a:ext>
                </a:extLst>
              </a:tr>
              <a:tr h="6005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5"/>
                          </a:solidFill>
                        </a:rPr>
                        <a:t>textbox</a:t>
                      </a:r>
                    </a:p>
                  </a:txBody>
                  <a:tcPr anchor="ctr"/>
                </a:tc>
                <a:tc>
                  <a:txBody>
                    <a:bodyPr/>
                    <a:lstStyle/>
                    <a:p>
                      <a:pPr>
                        <a:lnSpc>
                          <a:spcPct val="100000"/>
                        </a:lnSpc>
                      </a:pPr>
                      <a:r>
                        <a:rPr lang="en-US" sz="1400" dirty="0" smtClean="0"/>
                        <a:t>a box that you can input into a document and add words to</a:t>
                      </a:r>
                      <a:endParaRPr lang="en-GB" sz="1400" dirty="0" smtClean="0"/>
                    </a:p>
                  </a:txBody>
                  <a:tcPr anchor="ctr"/>
                </a:tc>
                <a:extLst>
                  <a:ext uri="{0D108BD9-81ED-4DB2-BD59-A6C34878D82A}">
                    <a16:rowId xmlns:a16="http://schemas.microsoft.com/office/drawing/2014/main" val="325059617"/>
                  </a:ext>
                </a:extLst>
              </a:tr>
              <a:tr h="6005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smtClean="0">
                          <a:solidFill>
                            <a:schemeClr val="accent5"/>
                          </a:solidFill>
                        </a:rPr>
                        <a:t>outline</a:t>
                      </a:r>
                      <a:endParaRPr lang="en-US" sz="1400" b="1" dirty="0" smtClean="0">
                        <a:solidFill>
                          <a:schemeClr val="accent5"/>
                        </a:solidFill>
                      </a:endParaRPr>
                    </a:p>
                  </a:txBody>
                  <a:tcPr anchor="ctr"/>
                </a:tc>
                <a:tc>
                  <a:txBody>
                    <a:bodyPr/>
                    <a:lstStyle/>
                    <a:p>
                      <a:pPr>
                        <a:lnSpc>
                          <a:spcPct val="100000"/>
                        </a:lnSpc>
                      </a:pPr>
                      <a:r>
                        <a:rPr lang="en-US" sz="1400" dirty="0" smtClean="0"/>
                        <a:t>a</a:t>
                      </a:r>
                      <a:r>
                        <a:rPr lang="en-US" sz="1400" baseline="0" dirty="0" smtClean="0"/>
                        <a:t> </a:t>
                      </a:r>
                      <a:r>
                        <a:rPr lang="en-US" sz="1400" dirty="0" smtClean="0"/>
                        <a:t>line you can add to a shape or text box</a:t>
                      </a:r>
                      <a:endParaRPr lang="en-GB" sz="1400" dirty="0" smtClean="0"/>
                    </a:p>
                  </a:txBody>
                  <a:tcPr anchor="ctr"/>
                </a:tc>
                <a:extLst>
                  <a:ext uri="{0D108BD9-81ED-4DB2-BD59-A6C34878D82A}">
                    <a16:rowId xmlns:a16="http://schemas.microsoft.com/office/drawing/2014/main" val="3092745866"/>
                  </a:ext>
                </a:extLst>
              </a:tr>
              <a:tr h="4539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5"/>
                          </a:solidFill>
                        </a:rPr>
                        <a:t>object</a:t>
                      </a:r>
                    </a:p>
                  </a:txBody>
                  <a:tcPr anchor="ctr"/>
                </a:tc>
                <a:tc>
                  <a:txBody>
                    <a:bodyPr/>
                    <a:lstStyle/>
                    <a:p>
                      <a:pPr>
                        <a:lnSpc>
                          <a:spcPct val="100000"/>
                        </a:lnSpc>
                      </a:pPr>
                      <a:r>
                        <a:rPr lang="en-US" sz="1400" dirty="0" smtClean="0"/>
                        <a:t>an object in publishing software can be a file, a chart or a spreadsheet for example </a:t>
                      </a:r>
                      <a:endParaRPr lang="en-GB" sz="1400" dirty="0" smtClean="0"/>
                    </a:p>
                  </a:txBody>
                  <a:tcPr anchor="ctr"/>
                </a:tc>
                <a:extLst>
                  <a:ext uri="{0D108BD9-81ED-4DB2-BD59-A6C34878D82A}">
                    <a16:rowId xmlns:a16="http://schemas.microsoft.com/office/drawing/2014/main" val="3833261666"/>
                  </a:ext>
                </a:extLst>
              </a:tr>
              <a:tr h="4539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5"/>
                          </a:solidFill>
                        </a:rPr>
                        <a:t>layout</a:t>
                      </a:r>
                    </a:p>
                  </a:txBody>
                  <a:tcPr anchor="ctr"/>
                </a:tc>
                <a:tc>
                  <a:txBody>
                    <a:bodyPr/>
                    <a:lstStyle/>
                    <a:p>
                      <a:pPr>
                        <a:lnSpc>
                          <a:spcPct val="100000"/>
                        </a:lnSpc>
                      </a:pPr>
                      <a:r>
                        <a:rPr lang="en-US" sz="1400" dirty="0" smtClean="0"/>
                        <a:t>the plan or design or arrangement of something laid out</a:t>
                      </a:r>
                      <a:endParaRPr lang="en-GB" sz="1400" dirty="0" smtClean="0"/>
                    </a:p>
                  </a:txBody>
                  <a:tcPr anchor="ctr"/>
                </a:tc>
                <a:extLst>
                  <a:ext uri="{0D108BD9-81ED-4DB2-BD59-A6C34878D82A}">
                    <a16:rowId xmlns:a16="http://schemas.microsoft.com/office/drawing/2014/main" val="1607118914"/>
                  </a:ext>
                </a:extLst>
              </a:tr>
            </a:tbl>
          </a:graphicData>
        </a:graphic>
      </p:graphicFrame>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130967" y="4531468"/>
            <a:ext cx="3272545" cy="1843206"/>
          </a:xfrm>
          <a:prstGeom prst="rect">
            <a:avLst/>
          </a:prstGeom>
        </p:spPr>
      </p:pic>
      <p:pic>
        <p:nvPicPr>
          <p:cNvPr id="9" name="Picture 8"/>
          <p:cNvPicPr>
            <a:picLocks noChangeAspect="1"/>
          </p:cNvPicPr>
          <p:nvPr/>
        </p:nvPicPr>
        <p:blipFill>
          <a:blip r:embed="rId4">
            <a:extLst/>
          </a:blip>
          <a:stretch>
            <a:fillRect/>
          </a:stretch>
        </p:blipFill>
        <p:spPr>
          <a:xfrm>
            <a:off x="833322" y="134558"/>
            <a:ext cx="499043" cy="499043"/>
          </a:xfrm>
          <a:prstGeom prst="rect">
            <a:avLst/>
          </a:prstGeom>
        </p:spPr>
      </p:pic>
    </p:spTree>
    <p:extLst>
      <p:ext uri="{BB962C8B-B14F-4D97-AF65-F5344CB8AC3E}">
        <p14:creationId xmlns:p14="http://schemas.microsoft.com/office/powerpoint/2010/main" val="2498912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4037" y="223837"/>
            <a:ext cx="8543925" cy="6410325"/>
          </a:xfrm>
          <a:prstGeom prst="rect">
            <a:avLst/>
          </a:prstGeom>
        </p:spPr>
      </p:pic>
    </p:spTree>
    <p:extLst>
      <p:ext uri="{BB962C8B-B14F-4D97-AF65-F5344CB8AC3E}">
        <p14:creationId xmlns:p14="http://schemas.microsoft.com/office/powerpoint/2010/main" val="3485184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3562" y="242887"/>
            <a:ext cx="8524875" cy="6372225"/>
          </a:xfrm>
          <a:prstGeom prst="rect">
            <a:avLst/>
          </a:prstGeom>
        </p:spPr>
      </p:pic>
    </p:spTree>
    <p:extLst>
      <p:ext uri="{BB962C8B-B14F-4D97-AF65-F5344CB8AC3E}">
        <p14:creationId xmlns:p14="http://schemas.microsoft.com/office/powerpoint/2010/main" val="328351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2256" y="-27384"/>
            <a:ext cx="9135745" cy="1103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GB">
              <a:solidFill>
                <a:prstClr val="white"/>
              </a:solidFill>
              <a:latin typeface="Calibri"/>
            </a:endParaRPr>
          </a:p>
        </p:txBody>
      </p:sp>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8408" y="195104"/>
            <a:ext cx="747712" cy="7477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latin typeface="Calibri"/>
            </a:endParaRPr>
          </a:p>
        </p:txBody>
      </p:sp>
      <p:sp>
        <p:nvSpPr>
          <p:cNvPr id="6" name="Rectangle 5"/>
          <p:cNvSpPr>
            <a:spLocks noChangeArrowheads="1"/>
          </p:cNvSpPr>
          <p:nvPr/>
        </p:nvSpPr>
        <p:spPr bwMode="auto">
          <a:xfrm>
            <a:off x="3687458" y="10926"/>
            <a:ext cx="481708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9pPr>
          </a:lstStyle>
          <a:p>
            <a:pPr algn="ctr" defTabSz="914400"/>
            <a:r>
              <a:rPr lang="en-GB" altLang="en-US" sz="2600" dirty="0">
                <a:solidFill>
                  <a:srgbClr val="FFFFFF"/>
                </a:solidFill>
                <a:latin typeface="Calibri" pitchFamily="34" charset="0"/>
                <a:ea typeface="Calibri" pitchFamily="34" charset="0"/>
                <a:cs typeface="Times New Roman" pitchFamily="18" charset="0"/>
              </a:rPr>
              <a:t>FRENCH KNOWLEDGE ORGANISER</a:t>
            </a:r>
          </a:p>
          <a:p>
            <a:pPr algn="ctr" defTabSz="914400"/>
            <a:r>
              <a:rPr lang="en-US" altLang="en-US" sz="2600" dirty="0">
                <a:solidFill>
                  <a:srgbClr val="FFFFFF"/>
                </a:solidFill>
                <a:latin typeface="Calibri" pitchFamily="34" charset="0"/>
                <a:ea typeface="Calibri" pitchFamily="34" charset="0"/>
                <a:cs typeface="Times New Roman" pitchFamily="18" charset="0"/>
              </a:rPr>
              <a:t>Core Unit 3</a:t>
            </a:r>
            <a:endParaRPr lang="en-GB" altLang="en-US" sz="2600" dirty="0">
              <a:solidFill>
                <a:srgbClr val="FFFFFF"/>
              </a:solidFill>
              <a:latin typeface="Calibri" pitchFamily="34" charset="0"/>
              <a:ea typeface="Calibri" pitchFamily="34" charset="0"/>
              <a:cs typeface="Times New Roman" pitchFamily="18" charset="0"/>
            </a:endParaRPr>
          </a:p>
        </p:txBody>
      </p:sp>
      <p:graphicFrame>
        <p:nvGraphicFramePr>
          <p:cNvPr id="7" name="Table 6"/>
          <p:cNvGraphicFramePr>
            <a:graphicFrameLocks noGrp="1"/>
          </p:cNvGraphicFramePr>
          <p:nvPr>
            <p:extLst/>
          </p:nvPr>
        </p:nvGraphicFramePr>
        <p:xfrm>
          <a:off x="1649250" y="1167586"/>
          <a:ext cx="2646551" cy="2177882"/>
        </p:xfrm>
        <a:graphic>
          <a:graphicData uri="http://schemas.openxmlformats.org/drawingml/2006/table">
            <a:tbl>
              <a:tblPr firstRow="1" bandRow="1">
                <a:tableStyleId>{5C22544A-7EE6-4342-B048-85BDC9FD1C3A}</a:tableStyleId>
              </a:tblPr>
              <a:tblGrid>
                <a:gridCol w="2646551">
                  <a:extLst>
                    <a:ext uri="{9D8B030D-6E8A-4147-A177-3AD203B41FA5}">
                      <a16:colId xmlns:a16="http://schemas.microsoft.com/office/drawing/2014/main" val="20000"/>
                    </a:ext>
                  </a:extLst>
                </a:gridCol>
              </a:tblGrid>
              <a:tr h="230633">
                <a:tc>
                  <a:txBody>
                    <a:bodyPr/>
                    <a:lstStyle/>
                    <a:p>
                      <a:pPr algn="ctr"/>
                      <a:r>
                        <a:rPr lang="en-GB" dirty="0"/>
                        <a:t>Prior Learning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812122">
                <a:tc>
                  <a:txBody>
                    <a:bodyPr/>
                    <a:lstStyle/>
                    <a:p>
                      <a:r>
                        <a:rPr lang="en-US" sz="1400" b="0" i="0" u="none" strike="noStrike" kern="1200" baseline="0" dirty="0">
                          <a:solidFill>
                            <a:schemeClr val="dk1"/>
                          </a:solidFill>
                          <a:latin typeface="+mj-lt"/>
                          <a:ea typeface="+mn-ea"/>
                          <a:cs typeface="+mn-cs"/>
                        </a:rPr>
                        <a:t>I will already know:</a:t>
                      </a:r>
                    </a:p>
                    <a:p>
                      <a:endParaRPr lang="en-US" sz="1200" b="0" i="0" u="none" strike="noStrike" kern="1200" baseline="0" dirty="0">
                        <a:solidFill>
                          <a:schemeClr val="dk1"/>
                        </a:solidFill>
                        <a:latin typeface="+mj-lt"/>
                        <a:ea typeface="+mn-ea"/>
                        <a:cs typeface="+mn-cs"/>
                      </a:endParaRPr>
                    </a:p>
                    <a:p>
                      <a:pPr marL="285750" lvl="0" indent="-285750">
                        <a:lnSpc>
                          <a:spcPct val="150000"/>
                        </a:lnSpc>
                        <a:buFont typeface="Arial" panose="020B0604020202020204" pitchFamily="34" charset="0"/>
                        <a:buChar char="•"/>
                      </a:pPr>
                      <a:r>
                        <a:rPr lang="en-GB" sz="1400" kern="1200" dirty="0">
                          <a:solidFill>
                            <a:schemeClr val="dk1"/>
                          </a:solidFill>
                          <a:effectLst/>
                          <a:latin typeface="+mn-lt"/>
                          <a:ea typeface="+mn-ea"/>
                          <a:cs typeface="+mn-cs"/>
                        </a:rPr>
                        <a:t>French numbers up to 20</a:t>
                      </a:r>
                    </a:p>
                    <a:p>
                      <a:pPr marL="285750" lvl="0" indent="-285750">
                        <a:lnSpc>
                          <a:spcPct val="100000"/>
                        </a:lnSpc>
                        <a:buFont typeface="Arial" panose="020B0604020202020204" pitchFamily="34" charset="0"/>
                        <a:buChar char="•"/>
                      </a:pPr>
                      <a:r>
                        <a:rPr lang="en-GB" sz="1400" kern="1200" dirty="0">
                          <a:solidFill>
                            <a:schemeClr val="dk1"/>
                          </a:solidFill>
                          <a:effectLst/>
                          <a:latin typeface="+mn-lt"/>
                          <a:ea typeface="+mn-ea"/>
                          <a:cs typeface="+mn-cs"/>
                        </a:rPr>
                        <a:t>The song 'Head, Shoulders, Knees and Toes'</a:t>
                      </a:r>
                    </a:p>
                    <a:p>
                      <a:pPr marL="285750" indent="-285750">
                        <a:lnSpc>
                          <a:spcPct val="100000"/>
                        </a:lnSpc>
                        <a:buFont typeface="Arial" panose="020B0604020202020204" pitchFamily="34" charset="0"/>
                        <a:buChar char="•"/>
                      </a:pPr>
                      <a:r>
                        <a:rPr lang="en-GB" sz="1400" kern="1200" dirty="0">
                          <a:solidFill>
                            <a:schemeClr val="dk1"/>
                          </a:solidFill>
                          <a:effectLst/>
                          <a:latin typeface="+mn-lt"/>
                          <a:ea typeface="+mn-ea"/>
                          <a:cs typeface="+mn-cs"/>
                        </a:rPr>
                        <a:t>The tune of 'Happy Birthday to You'</a:t>
                      </a:r>
                      <a:endParaRPr lang="en-US" sz="1400" b="0" i="0" u="none" strike="noStrike" kern="1200" baseline="0" dirty="0">
                        <a:solidFill>
                          <a:schemeClr val="dk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5" name="Table 24"/>
          <p:cNvGraphicFramePr>
            <a:graphicFrameLocks noGrp="1"/>
          </p:cNvGraphicFramePr>
          <p:nvPr>
            <p:extLst/>
          </p:nvPr>
        </p:nvGraphicFramePr>
        <p:xfrm>
          <a:off x="7571107" y="1167587"/>
          <a:ext cx="2952328" cy="2673823"/>
        </p:xfrm>
        <a:graphic>
          <a:graphicData uri="http://schemas.openxmlformats.org/drawingml/2006/table">
            <a:tbl>
              <a:tblPr firstRow="1" bandRow="1">
                <a:tableStyleId>{5C22544A-7EE6-4342-B048-85BDC9FD1C3A}</a:tableStyleId>
              </a:tblPr>
              <a:tblGrid>
                <a:gridCol w="2952328">
                  <a:extLst>
                    <a:ext uri="{9D8B030D-6E8A-4147-A177-3AD203B41FA5}">
                      <a16:colId xmlns:a16="http://schemas.microsoft.com/office/drawing/2014/main" val="20000"/>
                    </a:ext>
                  </a:extLst>
                </a:gridCol>
              </a:tblGrid>
              <a:tr h="325296">
                <a:tc>
                  <a:txBody>
                    <a:bodyPr/>
                    <a:lstStyle/>
                    <a:p>
                      <a:pPr algn="ctr"/>
                      <a:r>
                        <a:rPr lang="en-GB" dirty="0"/>
                        <a:t>Key Learning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308063">
                <a:tc>
                  <a:txBody>
                    <a:bodyPr/>
                    <a:lstStyle/>
                    <a:p>
                      <a:pPr marL="0" indent="0">
                        <a:buFont typeface="Arial" panose="020B0604020202020204" pitchFamily="34" charset="0"/>
                        <a:buNone/>
                      </a:pPr>
                      <a:r>
                        <a:rPr lang="en-US" sz="1400" b="0" i="0" u="none" strike="noStrike" kern="1200" baseline="0" dirty="0">
                          <a:solidFill>
                            <a:schemeClr val="dk1"/>
                          </a:solidFill>
                          <a:latin typeface="+mn-lt"/>
                          <a:ea typeface="+mn-ea"/>
                          <a:cs typeface="+mn-cs"/>
                        </a:rPr>
                        <a:t>I will: </a:t>
                      </a:r>
                    </a:p>
                    <a:p>
                      <a:pPr marL="0" indent="0">
                        <a:buFont typeface="Arial" panose="020B0604020202020204" pitchFamily="34" charset="0"/>
                        <a:buNone/>
                      </a:pPr>
                      <a:endParaRPr lang="en-US" sz="1400" b="0" i="0" u="none" strike="noStrike" kern="1200" baseline="0" dirty="0">
                        <a:solidFill>
                          <a:schemeClr val="dk1"/>
                        </a:solidFill>
                        <a:latin typeface="+mn-lt"/>
                        <a:ea typeface="+mn-ea"/>
                        <a:cs typeface="+mn-cs"/>
                      </a:endParaRPr>
                    </a:p>
                    <a:p>
                      <a:pPr marL="285750" lvl="0" indent="-285750">
                        <a:buFont typeface="Arial" panose="020B0604020202020204" pitchFamily="34" charset="0"/>
                        <a:buChar char="•"/>
                      </a:pPr>
                      <a:r>
                        <a:rPr lang="en-GB" sz="1400" kern="1200" dirty="0">
                          <a:solidFill>
                            <a:schemeClr val="dk1"/>
                          </a:solidFill>
                          <a:effectLst/>
                          <a:latin typeface="+mn-lt"/>
                          <a:ea typeface="+mn-ea"/>
                          <a:cs typeface="+mn-cs"/>
                        </a:rPr>
                        <a:t>Sing along and do the actions to a French song, with a visual aid.</a:t>
                      </a:r>
                    </a:p>
                    <a:p>
                      <a:pPr marL="285750" lvl="0" indent="-285750">
                        <a:buFont typeface="Arial" panose="020B0604020202020204" pitchFamily="34" charset="0"/>
                        <a:buChar char="•"/>
                      </a:pPr>
                      <a:r>
                        <a:rPr lang="en-GB" sz="1400" kern="1200" dirty="0">
                          <a:solidFill>
                            <a:schemeClr val="dk1"/>
                          </a:solidFill>
                          <a:effectLst/>
                          <a:latin typeface="+mn-lt"/>
                          <a:ea typeface="+mn-ea"/>
                          <a:cs typeface="+mn-cs"/>
                        </a:rPr>
                        <a:t>Recognise most of the French body parts when they’re spoken.  </a:t>
                      </a:r>
                    </a:p>
                    <a:p>
                      <a:pPr marL="285750" lvl="0" indent="-285750">
                        <a:buFont typeface="Arial" panose="020B0604020202020204" pitchFamily="34" charset="0"/>
                        <a:buChar char="•"/>
                      </a:pPr>
                      <a:r>
                        <a:rPr lang="en-GB" sz="1400" kern="1200" dirty="0">
                          <a:solidFill>
                            <a:schemeClr val="dk1"/>
                          </a:solidFill>
                          <a:effectLst/>
                          <a:latin typeface="+mn-lt"/>
                          <a:ea typeface="+mn-ea"/>
                          <a:cs typeface="+mn-cs"/>
                        </a:rPr>
                        <a:t>Read the numbers 11-20 with some help.</a:t>
                      </a:r>
                    </a:p>
                    <a:p>
                      <a:pPr marL="285750" lvl="0" indent="-285750">
                        <a:buFont typeface="Arial" panose="020B0604020202020204" pitchFamily="34" charset="0"/>
                        <a:buChar char="•"/>
                      </a:pPr>
                      <a:r>
                        <a:rPr lang="en-GB" sz="1400" kern="1200" dirty="0">
                          <a:solidFill>
                            <a:schemeClr val="dk1"/>
                          </a:solidFill>
                          <a:effectLst/>
                          <a:latin typeface="+mn-lt"/>
                          <a:ea typeface="+mn-ea"/>
                          <a:cs typeface="+mn-cs"/>
                        </a:rPr>
                        <a:t>Say the name of the month I was born with some help.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 name="Table 1"/>
          <p:cNvGraphicFramePr>
            <a:graphicFrameLocks noGrp="1"/>
          </p:cNvGraphicFramePr>
          <p:nvPr>
            <p:extLst/>
          </p:nvPr>
        </p:nvGraphicFramePr>
        <p:xfrm>
          <a:off x="1670635" y="3443599"/>
          <a:ext cx="2651246" cy="2016224"/>
        </p:xfrm>
        <a:graphic>
          <a:graphicData uri="http://schemas.openxmlformats.org/drawingml/2006/table">
            <a:tbl>
              <a:tblPr firstRow="1" bandRow="1">
                <a:tableStyleId>{5C22544A-7EE6-4342-B048-85BDC9FD1C3A}</a:tableStyleId>
              </a:tblPr>
              <a:tblGrid>
                <a:gridCol w="2651246">
                  <a:extLst>
                    <a:ext uri="{9D8B030D-6E8A-4147-A177-3AD203B41FA5}">
                      <a16:colId xmlns:a16="http://schemas.microsoft.com/office/drawing/2014/main" val="1271491243"/>
                    </a:ext>
                  </a:extLst>
                </a:gridCol>
              </a:tblGrid>
              <a:tr h="414060">
                <a:tc>
                  <a:txBody>
                    <a:bodyPr/>
                    <a:lstStyle/>
                    <a:p>
                      <a:pPr algn="ctr"/>
                      <a:r>
                        <a:rPr lang="en-GB" dirty="0"/>
                        <a:t>Grammar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4139072"/>
                  </a:ext>
                </a:extLst>
              </a:tr>
              <a:tr h="1602164">
                <a:tc>
                  <a:txBody>
                    <a:bodyPr/>
                    <a:lstStyle/>
                    <a:p>
                      <a:pPr marL="0" indent="0">
                        <a:buFont typeface="Arial" panose="020B0604020202020204" pitchFamily="34" charset="0"/>
                        <a:buNone/>
                      </a:pPr>
                      <a:endParaRPr lang="en-US" sz="1400" b="0" i="0" u="none" strike="noStrike" kern="1200" baseline="0" dirty="0">
                        <a:solidFill>
                          <a:schemeClr val="dk1"/>
                        </a:solidFill>
                        <a:latin typeface="+mj-lt"/>
                        <a:ea typeface="+mn-ea"/>
                        <a:cs typeface="+mn-cs"/>
                      </a:endParaRPr>
                    </a:p>
                    <a:p>
                      <a:pPr marL="285750" marR="0" lvl="0" indent="-285750" algn="l" rtl="0" eaLnBrk="1" fontAlgn="auto" latinLnBrk="0" hangingPunct="1">
                        <a:lnSpc>
                          <a:spcPct val="150000"/>
                        </a:lnSpc>
                        <a:spcBef>
                          <a:spcPts val="0"/>
                        </a:spcBef>
                        <a:spcAft>
                          <a:spcPts val="0"/>
                        </a:spcAft>
                        <a:buClrTx/>
                        <a:buSzTx/>
                        <a:buFont typeface="Arial"/>
                        <a:buChar char="•"/>
                      </a:pPr>
                      <a:r>
                        <a:rPr lang="en-GB" sz="1400" kern="1200" baseline="0" dirty="0">
                          <a:solidFill>
                            <a:schemeClr val="dk1"/>
                          </a:solidFill>
                          <a:effectLst/>
                          <a:latin typeface="+mn-lt"/>
                          <a:ea typeface="+mn-ea"/>
                          <a:cs typeface="+mn-cs"/>
                        </a:rPr>
                        <a:t>Ce </a:t>
                      </a:r>
                      <a:r>
                        <a:rPr lang="en-GB" sz="1400" kern="1200" baseline="0" dirty="0" err="1">
                          <a:solidFill>
                            <a:schemeClr val="dk1"/>
                          </a:solidFill>
                          <a:effectLst/>
                          <a:latin typeface="+mn-lt"/>
                          <a:ea typeface="+mn-ea"/>
                          <a:cs typeface="+mn-cs"/>
                        </a:rPr>
                        <a:t>sont</a:t>
                      </a:r>
                      <a:r>
                        <a:rPr lang="en-GB" sz="1400" kern="1200" baseline="0" dirty="0">
                          <a:solidFill>
                            <a:schemeClr val="dk1"/>
                          </a:solidFill>
                          <a:effectLst/>
                          <a:latin typeface="+mn-lt"/>
                          <a:ea typeface="+mn-ea"/>
                          <a:cs typeface="+mn-cs"/>
                        </a:rPr>
                        <a:t> - they are </a:t>
                      </a:r>
                    </a:p>
                    <a:p>
                      <a:pPr marL="285750" marR="0" lvl="0" indent="-285750" algn="l" rtl="0" eaLnBrk="1" fontAlgn="auto" latinLnBrk="0" hangingPunct="1">
                        <a:lnSpc>
                          <a:spcPct val="150000"/>
                        </a:lnSpc>
                        <a:spcBef>
                          <a:spcPts val="0"/>
                        </a:spcBef>
                        <a:spcAft>
                          <a:spcPts val="0"/>
                        </a:spcAft>
                        <a:buClrTx/>
                        <a:buSzTx/>
                        <a:buFont typeface="Arial" panose="020B0604020202020204" pitchFamily="34" charset="0"/>
                        <a:buChar char="•"/>
                      </a:pPr>
                      <a:r>
                        <a:rPr lang="en-US" sz="1400" b="0" i="0" u="none" strike="noStrike" kern="1200" baseline="0" dirty="0">
                          <a:solidFill>
                            <a:schemeClr val="dk1"/>
                          </a:solidFill>
                          <a:effectLst/>
                          <a:latin typeface="+mn-lt"/>
                          <a:ea typeface="+mn-ea"/>
                          <a:cs typeface="+mn-cs"/>
                        </a:rPr>
                        <a:t>I</a:t>
                      </a:r>
                      <a:r>
                        <a:rPr lang="en-GB" sz="1400" b="0" i="0" u="none" strike="noStrike" kern="1200" baseline="0" dirty="0">
                          <a:solidFill>
                            <a:schemeClr val="dk1"/>
                          </a:solidFill>
                          <a:effectLst/>
                          <a:latin typeface="+mn-lt"/>
                          <a:ea typeface="+mn-ea"/>
                          <a:cs typeface="+mn-cs"/>
                        </a:rPr>
                        <a:t>l y a - there is </a:t>
                      </a:r>
                      <a:endParaRPr lang="en-US" sz="1400" b="0" i="0" u="none" strike="noStrike" kern="1200" baseline="0" dirty="0">
                        <a:solidFill>
                          <a:schemeClr val="dk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6121943"/>
                  </a:ext>
                </a:extLst>
              </a:tr>
            </a:tbl>
          </a:graphicData>
        </a:graphic>
      </p:graphicFrame>
      <p:graphicFrame>
        <p:nvGraphicFramePr>
          <p:cNvPr id="11" name="Table 10"/>
          <p:cNvGraphicFramePr>
            <a:graphicFrameLocks noGrp="1"/>
          </p:cNvGraphicFramePr>
          <p:nvPr>
            <p:extLst/>
          </p:nvPr>
        </p:nvGraphicFramePr>
        <p:xfrm>
          <a:off x="4375728" y="1166091"/>
          <a:ext cx="3113507" cy="1085801"/>
        </p:xfrm>
        <a:graphic>
          <a:graphicData uri="http://schemas.openxmlformats.org/drawingml/2006/table">
            <a:tbl>
              <a:tblPr firstRow="1" bandRow="1">
                <a:tableStyleId>{5940675A-B579-460E-94D1-54222C63F5DA}</a:tableStyleId>
              </a:tblPr>
              <a:tblGrid>
                <a:gridCol w="1565588">
                  <a:extLst>
                    <a:ext uri="{9D8B030D-6E8A-4147-A177-3AD203B41FA5}">
                      <a16:colId xmlns:a16="http://schemas.microsoft.com/office/drawing/2014/main" val="1791004951"/>
                    </a:ext>
                  </a:extLst>
                </a:gridCol>
                <a:gridCol w="1547919">
                  <a:extLst>
                    <a:ext uri="{9D8B030D-6E8A-4147-A177-3AD203B41FA5}">
                      <a16:colId xmlns:a16="http://schemas.microsoft.com/office/drawing/2014/main" val="2855605919"/>
                    </a:ext>
                  </a:extLst>
                </a:gridCol>
              </a:tblGrid>
              <a:tr h="41208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i="0" dirty="0">
                          <a:solidFill>
                            <a:schemeClr val="bg1"/>
                          </a:solidFill>
                        </a:rPr>
                        <a:t>Key Vocabulary</a:t>
                      </a:r>
                    </a:p>
                  </a:txBody>
                  <a:tcPr anchor="ctr">
                    <a:solidFill>
                      <a:srgbClr val="4F81BD"/>
                    </a:solidFill>
                  </a:tcPr>
                </a:tc>
                <a:tc hMerge="1">
                  <a:txBody>
                    <a:bodyPr/>
                    <a:lstStyle/>
                    <a:p>
                      <a:endParaRPr lang="en-GB" dirty="0"/>
                    </a:p>
                  </a:txBody>
                  <a:tcPr>
                    <a:solidFill>
                      <a:srgbClr val="4F81BD"/>
                    </a:solidFill>
                  </a:tcPr>
                </a:tc>
                <a:extLst>
                  <a:ext uri="{0D108BD9-81ED-4DB2-BD59-A6C34878D82A}">
                    <a16:rowId xmlns:a16="http://schemas.microsoft.com/office/drawing/2014/main" val="354706368"/>
                  </a:ext>
                </a:extLst>
              </a:tr>
              <a:tr h="329045">
                <a:tc>
                  <a:txBody>
                    <a:bodyPr/>
                    <a:lstStyle/>
                    <a:p>
                      <a:pPr algn="l"/>
                      <a:r>
                        <a:rPr lang="en-US" sz="1400" i="0" dirty="0">
                          <a:latin typeface="+mn-lt"/>
                        </a:rPr>
                        <a:t>Il a… </a:t>
                      </a:r>
                      <a:endParaRPr lang="en-GB" sz="1400" i="0">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He has…</a:t>
                      </a:r>
                      <a:endParaRPr lang="en-GB" sz="1400" b="0" i="0" u="none" strike="noStrike" kern="1200" baseline="0">
                        <a:solidFill>
                          <a:schemeClr val="dk1"/>
                        </a:solidFill>
                        <a:latin typeface="+mn-lt"/>
                        <a:ea typeface="+mn-ea"/>
                        <a:cs typeface="+mn-cs"/>
                      </a:endParaRPr>
                    </a:p>
                  </a:txBody>
                  <a:tcPr anchor="ctr"/>
                </a:tc>
                <a:extLst>
                  <a:ext uri="{0D108BD9-81ED-4DB2-BD59-A6C34878D82A}">
                    <a16:rowId xmlns:a16="http://schemas.microsoft.com/office/drawing/2014/main" val="3418330472"/>
                  </a:ext>
                </a:extLst>
              </a:tr>
              <a:tr h="344674">
                <a:tc>
                  <a:txBody>
                    <a:bodyPr/>
                    <a:lstStyle/>
                    <a:p>
                      <a:pPr algn="l"/>
                      <a:r>
                        <a:rPr lang="en-US" sz="1400" i="0" dirty="0">
                          <a:latin typeface="+mn-lt"/>
                        </a:rPr>
                        <a:t>Ella</a:t>
                      </a:r>
                      <a:r>
                        <a:rPr lang="en-US" sz="1400" i="0" baseline="0" dirty="0">
                          <a:latin typeface="+mn-lt"/>
                        </a:rPr>
                        <a:t> a… </a:t>
                      </a:r>
                      <a:endParaRPr lang="en-GB" sz="1400" i="0">
                        <a:latin typeface="+mn-lt"/>
                      </a:endParaRPr>
                    </a:p>
                  </a:txBody>
                  <a:tcPr anchor="ctr"/>
                </a:tc>
                <a:tc>
                  <a:txBody>
                    <a:bodyPr/>
                    <a:lstStyle/>
                    <a:p>
                      <a:pPr marL="0" marR="0" indent="0" algn="l" rtl="0" eaLnBrk="1" fontAlgn="auto" latinLnBrk="0" hangingPunct="1">
                        <a:lnSpc>
                          <a:spcPct val="100000"/>
                        </a:lnSpc>
                        <a:spcBef>
                          <a:spcPts val="0"/>
                        </a:spcBef>
                        <a:spcAft>
                          <a:spcPts val="0"/>
                        </a:spcAft>
                        <a:buClrTx/>
                        <a:buSzTx/>
                        <a:buFontTx/>
                        <a:buNone/>
                      </a:pPr>
                      <a:r>
                        <a:rPr lang="en-US" sz="1400" b="0" i="0" u="none" strike="noStrike" kern="1200" baseline="0" dirty="0">
                          <a:solidFill>
                            <a:schemeClr val="dk1"/>
                          </a:solidFill>
                          <a:latin typeface="+mn-lt"/>
                          <a:ea typeface="+mn-ea"/>
                          <a:cs typeface="+mn-cs"/>
                        </a:rPr>
                        <a:t>She has… </a:t>
                      </a:r>
                      <a:endParaRPr lang="en-GB" sz="1400" b="0" i="0" u="none" strike="noStrike" kern="1200" baseline="0">
                        <a:solidFill>
                          <a:schemeClr val="dk1"/>
                        </a:solidFill>
                        <a:latin typeface="+mn-lt"/>
                        <a:ea typeface="+mn-ea"/>
                        <a:cs typeface="+mn-cs"/>
                      </a:endParaRPr>
                    </a:p>
                  </a:txBody>
                  <a:tcPr anchor="ctr"/>
                </a:tc>
                <a:extLst>
                  <a:ext uri="{0D108BD9-81ED-4DB2-BD59-A6C34878D82A}">
                    <a16:rowId xmlns:a16="http://schemas.microsoft.com/office/drawing/2014/main" val="2940194354"/>
                  </a:ext>
                </a:extLst>
              </a:tr>
            </a:tbl>
          </a:graphicData>
        </a:graphic>
      </p:graphicFrame>
      <p:pic>
        <p:nvPicPr>
          <p:cNvPr id="10" name="Picture 9"/>
          <p:cNvPicPr>
            <a:picLocks noChangeAspect="1"/>
          </p:cNvPicPr>
          <p:nvPr/>
        </p:nvPicPr>
        <p:blipFill>
          <a:blip r:embed="rId4"/>
          <a:stretch>
            <a:fillRect/>
          </a:stretch>
        </p:blipFill>
        <p:spPr>
          <a:xfrm>
            <a:off x="8207927" y="3885704"/>
            <a:ext cx="2379137" cy="2922714"/>
          </a:xfrm>
          <a:prstGeom prst="rect">
            <a:avLst/>
          </a:prstGeom>
        </p:spPr>
      </p:pic>
      <p:sp>
        <p:nvSpPr>
          <p:cNvPr id="8" name="Rectangle 7"/>
          <p:cNvSpPr/>
          <p:nvPr/>
        </p:nvSpPr>
        <p:spPr>
          <a:xfrm>
            <a:off x="4555537" y="2801552"/>
            <a:ext cx="1080120" cy="378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r>
              <a:rPr lang="en-US" sz="1400" dirty="0">
                <a:solidFill>
                  <a:prstClr val="black"/>
                </a:solidFill>
                <a:latin typeface="Calibri"/>
              </a:rPr>
              <a:t>la tête</a:t>
            </a:r>
            <a:endParaRPr lang="en-GB" sz="1400">
              <a:solidFill>
                <a:prstClr val="black"/>
              </a:solidFill>
              <a:latin typeface="Calibri"/>
              <a:cs typeface="Calibri"/>
            </a:endParaRPr>
          </a:p>
        </p:txBody>
      </p:sp>
      <p:sp>
        <p:nvSpPr>
          <p:cNvPr id="17" name="Rectangle 16"/>
          <p:cNvSpPr/>
          <p:nvPr/>
        </p:nvSpPr>
        <p:spPr>
          <a:xfrm>
            <a:off x="3814071" y="4768658"/>
            <a:ext cx="977598" cy="3901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r>
              <a:rPr lang="en-US" sz="1600" dirty="0">
                <a:solidFill>
                  <a:prstClr val="black"/>
                </a:solidFill>
                <a:latin typeface="Calibri"/>
              </a:rPr>
              <a:t>les </a:t>
            </a:r>
            <a:r>
              <a:rPr lang="lt-LT" sz="1600" dirty="0">
                <a:solidFill>
                  <a:prstClr val="black"/>
                </a:solidFill>
                <a:latin typeface="Calibri"/>
              </a:rPr>
              <a:t>é</a:t>
            </a:r>
            <a:r>
              <a:rPr lang="en-US" sz="1600" dirty="0" err="1">
                <a:solidFill>
                  <a:prstClr val="black"/>
                </a:solidFill>
                <a:latin typeface="Calibri"/>
              </a:rPr>
              <a:t>paules</a:t>
            </a:r>
            <a:endParaRPr lang="en-GB" sz="1600">
              <a:solidFill>
                <a:prstClr val="black"/>
              </a:solidFill>
              <a:latin typeface="Calibri"/>
              <a:cs typeface="Calibri"/>
            </a:endParaRPr>
          </a:p>
        </p:txBody>
      </p:sp>
      <p:sp>
        <p:nvSpPr>
          <p:cNvPr id="20" name="Rectangle 19"/>
          <p:cNvSpPr/>
          <p:nvPr/>
        </p:nvSpPr>
        <p:spPr>
          <a:xfrm>
            <a:off x="4407072" y="5692886"/>
            <a:ext cx="977598" cy="3901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r>
              <a:rPr lang="en-US" sz="1400" dirty="0">
                <a:solidFill>
                  <a:prstClr val="black"/>
                </a:solidFill>
                <a:latin typeface="Calibri"/>
              </a:rPr>
              <a:t>les </a:t>
            </a:r>
            <a:r>
              <a:rPr lang="en-US" sz="1400" dirty="0" err="1">
                <a:solidFill>
                  <a:prstClr val="black"/>
                </a:solidFill>
                <a:latin typeface="Calibri"/>
              </a:rPr>
              <a:t>genoux</a:t>
            </a:r>
            <a:endParaRPr lang="en-GB" sz="1400">
              <a:solidFill>
                <a:prstClr val="black"/>
              </a:solidFill>
              <a:latin typeface="Calibri"/>
              <a:cs typeface="Calibri"/>
            </a:endParaRPr>
          </a:p>
        </p:txBody>
      </p:sp>
      <p:sp>
        <p:nvSpPr>
          <p:cNvPr id="22" name="Rectangle 21"/>
          <p:cNvSpPr/>
          <p:nvPr/>
        </p:nvSpPr>
        <p:spPr>
          <a:xfrm>
            <a:off x="6595739" y="6180235"/>
            <a:ext cx="977598" cy="3901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r>
              <a:rPr lang="en-US" sz="1400" dirty="0">
                <a:solidFill>
                  <a:prstClr val="black"/>
                </a:solidFill>
                <a:latin typeface="Calibri"/>
              </a:rPr>
              <a:t>les </a:t>
            </a:r>
            <a:r>
              <a:rPr lang="en-US" sz="1400" dirty="0" err="1">
                <a:solidFill>
                  <a:prstClr val="black"/>
                </a:solidFill>
                <a:latin typeface="Calibri"/>
              </a:rPr>
              <a:t>pieds</a:t>
            </a:r>
            <a:endParaRPr lang="en-GB" sz="1400">
              <a:solidFill>
                <a:prstClr val="black"/>
              </a:solidFill>
              <a:latin typeface="Calibri"/>
              <a:cs typeface="Calibri"/>
            </a:endParaRPr>
          </a:p>
        </p:txBody>
      </p:sp>
      <p:sp>
        <p:nvSpPr>
          <p:cNvPr id="26" name="Rectangle 25"/>
          <p:cNvSpPr/>
          <p:nvPr/>
        </p:nvSpPr>
        <p:spPr>
          <a:xfrm>
            <a:off x="6567980" y="3698267"/>
            <a:ext cx="1080120" cy="378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r>
              <a:rPr lang="en-US" sz="1400" dirty="0">
                <a:solidFill>
                  <a:prstClr val="black"/>
                </a:solidFill>
                <a:latin typeface="Calibri"/>
              </a:rPr>
              <a:t>le </a:t>
            </a:r>
            <a:r>
              <a:rPr lang="en-US" sz="1400" dirty="0" err="1">
                <a:solidFill>
                  <a:prstClr val="black"/>
                </a:solidFill>
                <a:latin typeface="Calibri"/>
              </a:rPr>
              <a:t>nez</a:t>
            </a:r>
            <a:endParaRPr lang="en-GB" sz="1400" dirty="0">
              <a:solidFill>
                <a:prstClr val="black"/>
              </a:solidFill>
              <a:latin typeface="Calibri"/>
            </a:endParaRPr>
          </a:p>
        </p:txBody>
      </p:sp>
      <p:sp>
        <p:nvSpPr>
          <p:cNvPr id="28" name="Rectangle 27"/>
          <p:cNvSpPr/>
          <p:nvPr/>
        </p:nvSpPr>
        <p:spPr>
          <a:xfrm>
            <a:off x="6277778" y="2879101"/>
            <a:ext cx="1080120" cy="378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r>
              <a:rPr lang="en-US" sz="1400" dirty="0">
                <a:solidFill>
                  <a:prstClr val="black"/>
                </a:solidFill>
                <a:latin typeface="Calibri"/>
              </a:rPr>
              <a:t>les </a:t>
            </a:r>
            <a:r>
              <a:rPr lang="en-US" sz="1400" dirty="0" err="1">
                <a:solidFill>
                  <a:prstClr val="black"/>
                </a:solidFill>
                <a:latin typeface="Calibri"/>
              </a:rPr>
              <a:t>yeux</a:t>
            </a:r>
            <a:endParaRPr lang="en-GB" sz="1400" dirty="0">
              <a:solidFill>
                <a:prstClr val="black"/>
              </a:solidFill>
              <a:latin typeface="Calibri"/>
            </a:endParaRPr>
          </a:p>
        </p:txBody>
      </p:sp>
      <p:sp>
        <p:nvSpPr>
          <p:cNvPr id="34" name="Rectangle 33"/>
          <p:cNvSpPr/>
          <p:nvPr/>
        </p:nvSpPr>
        <p:spPr>
          <a:xfrm>
            <a:off x="6762602" y="4340813"/>
            <a:ext cx="1080120" cy="378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r>
              <a:rPr lang="en-US" sz="1400" dirty="0">
                <a:solidFill>
                  <a:prstClr val="black"/>
                </a:solidFill>
                <a:latin typeface="Calibri"/>
              </a:rPr>
              <a:t>les </a:t>
            </a:r>
            <a:r>
              <a:rPr lang="en-US" sz="1400" dirty="0" err="1">
                <a:solidFill>
                  <a:prstClr val="black"/>
                </a:solidFill>
                <a:latin typeface="Calibri"/>
              </a:rPr>
              <a:t>oreilles</a:t>
            </a:r>
            <a:endParaRPr lang="en-GB" sz="1400">
              <a:solidFill>
                <a:prstClr val="black"/>
              </a:solidFill>
              <a:latin typeface="Calibri"/>
              <a:cs typeface="Calibri"/>
            </a:endParaRPr>
          </a:p>
        </p:txBody>
      </p:sp>
      <p:sp>
        <p:nvSpPr>
          <p:cNvPr id="35" name="Rectangle 34"/>
          <p:cNvSpPr/>
          <p:nvPr/>
        </p:nvSpPr>
        <p:spPr>
          <a:xfrm>
            <a:off x="3860187" y="3960766"/>
            <a:ext cx="1080120" cy="378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r>
              <a:rPr lang="en-US" sz="1400" dirty="0">
                <a:solidFill>
                  <a:prstClr val="black"/>
                </a:solidFill>
                <a:latin typeface="Calibri"/>
              </a:rPr>
              <a:t>la bouche</a:t>
            </a:r>
            <a:endParaRPr lang="en-GB" sz="1400">
              <a:solidFill>
                <a:prstClr val="black"/>
              </a:solidFill>
              <a:latin typeface="Calibri"/>
              <a:cs typeface="Calibri"/>
            </a:endParaRPr>
          </a:p>
        </p:txBody>
      </p:sp>
      <p:pic>
        <p:nvPicPr>
          <p:cNvPr id="32" name="Picture 31" descr="Niño Dibujos Animados Personajes · Gráficos vectoriales ..."/>
          <p:cNvPicPr>
            <a:picLocks noChangeAspect="1"/>
          </p:cNvPicPr>
          <p:nvPr/>
        </p:nvPicPr>
        <p:blipFill rotWithShape="1">
          <a:blip r:embed="rId5">
            <a:extLst>
              <a:ext uri="{28A0092B-C50C-407E-A947-70E740481C1C}">
                <a14:useLocalDpi xmlns:a14="http://schemas.microsoft.com/office/drawing/2010/main" val="0"/>
              </a:ext>
            </a:extLst>
          </a:blip>
          <a:srcRect l="50832" t="3800"/>
          <a:stretch/>
        </p:blipFill>
        <p:spPr>
          <a:xfrm>
            <a:off x="4849711" y="3432742"/>
            <a:ext cx="1960178" cy="3041144"/>
          </a:xfrm>
          <a:prstGeom prst="rect">
            <a:avLst/>
          </a:prstGeom>
        </p:spPr>
      </p:pic>
      <p:cxnSp>
        <p:nvCxnSpPr>
          <p:cNvPr id="37" name="Straight Arrow Connector 36"/>
          <p:cNvCxnSpPr>
            <a:cxnSpLocks/>
          </p:cNvCxnSpPr>
          <p:nvPr/>
        </p:nvCxnSpPr>
        <p:spPr>
          <a:xfrm>
            <a:off x="5564254" y="3182358"/>
            <a:ext cx="0" cy="36583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1" name="Straight Arrow Connector 40"/>
          <p:cNvCxnSpPr/>
          <p:nvPr/>
        </p:nvCxnSpPr>
        <p:spPr>
          <a:xfrm flipH="1">
            <a:off x="5550980" y="3257125"/>
            <a:ext cx="726799" cy="108368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3" name="Straight Arrow Connector 42"/>
          <p:cNvCxnSpPr/>
          <p:nvPr/>
        </p:nvCxnSpPr>
        <p:spPr>
          <a:xfrm flipH="1">
            <a:off x="5844501" y="4015355"/>
            <a:ext cx="794052" cy="54184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6" name="Straight Arrow Connector 45"/>
          <p:cNvCxnSpPr/>
          <p:nvPr/>
        </p:nvCxnSpPr>
        <p:spPr>
          <a:xfrm flipH="1" flipV="1">
            <a:off x="6638553" y="4393380"/>
            <a:ext cx="128310" cy="17798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8" name="Straight Arrow Connector 47"/>
          <p:cNvCxnSpPr/>
          <p:nvPr/>
        </p:nvCxnSpPr>
        <p:spPr>
          <a:xfrm flipH="1" flipV="1">
            <a:off x="6006432" y="6380304"/>
            <a:ext cx="583489" cy="916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0" name="Straight Arrow Connector 49"/>
          <p:cNvCxnSpPr/>
          <p:nvPr/>
        </p:nvCxnSpPr>
        <p:spPr>
          <a:xfrm>
            <a:off x="5420624" y="5887952"/>
            <a:ext cx="194587" cy="19506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2" name="Straight Arrow Connector 51"/>
          <p:cNvCxnSpPr/>
          <p:nvPr/>
        </p:nvCxnSpPr>
        <p:spPr>
          <a:xfrm>
            <a:off x="4970684" y="4327245"/>
            <a:ext cx="614930" cy="40313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5" name="Straight Arrow Connector 54"/>
          <p:cNvCxnSpPr/>
          <p:nvPr/>
        </p:nvCxnSpPr>
        <p:spPr>
          <a:xfrm flipV="1">
            <a:off x="4803278" y="4993460"/>
            <a:ext cx="559511" cy="1792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pic>
        <p:nvPicPr>
          <p:cNvPr id="30" name="Picture 29" descr="C:\Users\gedwards-cole\Downloads\New full logo.JPG">
            <a:extLst>
              <a:ext uri="{FF2B5EF4-FFF2-40B4-BE49-F238E27FC236}">
                <a16:creationId xmlns:a16="http://schemas.microsoft.com/office/drawing/2014/main" id="{FFD09328-B9C2-4A6F-889F-D16360C77A9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3352" y="156679"/>
            <a:ext cx="2003322" cy="761804"/>
          </a:xfrm>
          <a:prstGeom prst="rect">
            <a:avLst/>
          </a:prstGeom>
          <a:noFill/>
          <a:ln>
            <a:noFill/>
          </a:ln>
        </p:spPr>
      </p:pic>
    </p:spTree>
    <p:extLst>
      <p:ext uri="{BB962C8B-B14F-4D97-AF65-F5344CB8AC3E}">
        <p14:creationId xmlns:p14="http://schemas.microsoft.com/office/powerpoint/2010/main" val="4275668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09975" y="129867"/>
            <a:ext cx="4841298" cy="6705476"/>
          </a:xfrm>
          <a:prstGeom prst="rect">
            <a:avLst/>
          </a:prstGeom>
        </p:spPr>
      </p:pic>
    </p:spTree>
    <p:extLst>
      <p:ext uri="{BB962C8B-B14F-4D97-AF65-F5344CB8AC3E}">
        <p14:creationId xmlns:p14="http://schemas.microsoft.com/office/powerpoint/2010/main" val="519047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Swallowdale Curriculum </a:t>
            </a:r>
            <a:endParaRPr lang="en-GB" dirty="0"/>
          </a:p>
        </p:txBody>
      </p:sp>
      <p:sp>
        <p:nvSpPr>
          <p:cNvPr id="3" name="Content Placeholder 2"/>
          <p:cNvSpPr>
            <a:spLocks noGrp="1"/>
          </p:cNvSpPr>
          <p:nvPr>
            <p:ph idx="1"/>
          </p:nvPr>
        </p:nvSpPr>
        <p:spPr/>
        <p:txBody>
          <a:bodyPr>
            <a:normAutofit/>
          </a:bodyPr>
          <a:lstStyle/>
          <a:p>
            <a:pPr marL="0" indent="0">
              <a:buNone/>
            </a:pPr>
            <a:r>
              <a:rPr lang="en-US" dirty="0" smtClean="0"/>
              <a:t>Dear Families, </a:t>
            </a:r>
          </a:p>
          <a:p>
            <a:pPr marL="0" indent="0">
              <a:buNone/>
            </a:pPr>
            <a:r>
              <a:rPr lang="en-US" dirty="0" smtClean="0"/>
              <a:t>This </a:t>
            </a:r>
            <a:r>
              <a:rPr lang="en-US" dirty="0"/>
              <a:t>booklet contains the Long Term Plan, information for English, </a:t>
            </a:r>
            <a:r>
              <a:rPr lang="en-US" dirty="0" err="1"/>
              <a:t>maths</a:t>
            </a:r>
            <a:r>
              <a:rPr lang="en-US" dirty="0"/>
              <a:t> and the knowledge organisers which outline the units of work that your child will be covering in our wider curriculum this half term. These will show you the main elements of learning for your child and we hope you find them useful. </a:t>
            </a:r>
          </a:p>
          <a:p>
            <a:pPr marL="0" indent="0">
              <a:buNone/>
            </a:pPr>
            <a:r>
              <a:rPr lang="en-US" dirty="0"/>
              <a:t>Please note that history and geography, art, and design and technology are taught in alternate half terms. </a:t>
            </a:r>
          </a:p>
          <a:p>
            <a:pPr marL="0" indent="0">
              <a:buNone/>
            </a:pPr>
            <a:r>
              <a:rPr lang="en-US" dirty="0"/>
              <a:t>To support your child’s learning at home please read with them regularly and sign your child’s reading diary. </a:t>
            </a:r>
          </a:p>
          <a:p>
            <a:pPr marL="0" indent="0">
              <a:buNone/>
            </a:pPr>
            <a:r>
              <a:rPr lang="en-US" dirty="0"/>
              <a:t>More information about our curriculum can be found on the school’s website.   </a:t>
            </a:r>
            <a:endParaRPr lang="en-US" dirty="0" smtClean="0"/>
          </a:p>
          <a:p>
            <a:pPr marL="0" indent="0">
              <a:buNone/>
            </a:pPr>
            <a:r>
              <a:rPr lang="en-US" dirty="0" smtClean="0"/>
              <a:t>Thank you for your support. </a:t>
            </a:r>
            <a:endParaRPr lang="en-GB" dirty="0"/>
          </a:p>
        </p:txBody>
      </p:sp>
    </p:spTree>
    <p:extLst>
      <p:ext uri="{BB962C8B-B14F-4D97-AF65-F5344CB8AC3E}">
        <p14:creationId xmlns:p14="http://schemas.microsoft.com/office/powerpoint/2010/main" val="3385618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58662" y="151746"/>
            <a:ext cx="1212129" cy="84084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400069353"/>
              </p:ext>
            </p:extLst>
          </p:nvPr>
        </p:nvGraphicFramePr>
        <p:xfrm>
          <a:off x="193427" y="1127245"/>
          <a:ext cx="11653517" cy="5567680"/>
        </p:xfrm>
        <a:graphic>
          <a:graphicData uri="http://schemas.openxmlformats.org/drawingml/2006/table">
            <a:tbl>
              <a:tblPr firstRow="1" bandRow="1">
                <a:tableStyleId>{5940675A-B579-460E-94D1-54222C63F5DA}</a:tableStyleId>
              </a:tblPr>
              <a:tblGrid>
                <a:gridCol w="1594193">
                  <a:extLst>
                    <a:ext uri="{9D8B030D-6E8A-4147-A177-3AD203B41FA5}">
                      <a16:colId xmlns:a16="http://schemas.microsoft.com/office/drawing/2014/main" val="4230393319"/>
                    </a:ext>
                  </a:extLst>
                </a:gridCol>
                <a:gridCol w="1676554">
                  <a:extLst>
                    <a:ext uri="{9D8B030D-6E8A-4147-A177-3AD203B41FA5}">
                      <a16:colId xmlns:a16="http://schemas.microsoft.com/office/drawing/2014/main" val="3698574282"/>
                    </a:ext>
                  </a:extLst>
                </a:gridCol>
                <a:gridCol w="1676554">
                  <a:extLst>
                    <a:ext uri="{9D8B030D-6E8A-4147-A177-3AD203B41FA5}">
                      <a16:colId xmlns:a16="http://schemas.microsoft.com/office/drawing/2014/main" val="1643086541"/>
                    </a:ext>
                  </a:extLst>
                </a:gridCol>
                <a:gridCol w="1676554">
                  <a:extLst>
                    <a:ext uri="{9D8B030D-6E8A-4147-A177-3AD203B41FA5}">
                      <a16:colId xmlns:a16="http://schemas.microsoft.com/office/drawing/2014/main" val="1745789947"/>
                    </a:ext>
                  </a:extLst>
                </a:gridCol>
                <a:gridCol w="1676554">
                  <a:extLst>
                    <a:ext uri="{9D8B030D-6E8A-4147-A177-3AD203B41FA5}">
                      <a16:colId xmlns:a16="http://schemas.microsoft.com/office/drawing/2014/main" val="868569044"/>
                    </a:ext>
                  </a:extLst>
                </a:gridCol>
                <a:gridCol w="1676554">
                  <a:extLst>
                    <a:ext uri="{9D8B030D-6E8A-4147-A177-3AD203B41FA5}">
                      <a16:colId xmlns:a16="http://schemas.microsoft.com/office/drawing/2014/main" val="2300933576"/>
                    </a:ext>
                  </a:extLst>
                </a:gridCol>
                <a:gridCol w="1676554">
                  <a:extLst>
                    <a:ext uri="{9D8B030D-6E8A-4147-A177-3AD203B41FA5}">
                      <a16:colId xmlns:a16="http://schemas.microsoft.com/office/drawing/2014/main" val="210165020"/>
                    </a:ext>
                  </a:extLst>
                </a:gridCol>
              </a:tblGrid>
              <a:tr h="0">
                <a:tc>
                  <a:txBody>
                    <a:bodyPr/>
                    <a:lstStyle/>
                    <a:p>
                      <a:endParaRPr lang="en-GB" sz="1100" dirty="0">
                        <a:latin typeface="Comic Sans MS" panose="030F0702030302020204" pitchFamily="66" charset="0"/>
                      </a:endParaRPr>
                    </a:p>
                  </a:txBody>
                  <a:tcPr/>
                </a:tc>
                <a:tc>
                  <a:txBody>
                    <a:bodyPr/>
                    <a:lstStyle/>
                    <a:p>
                      <a:pPr algn="ctr"/>
                      <a:r>
                        <a:rPr lang="en-GB" sz="1100" b="1" dirty="0" smtClean="0">
                          <a:solidFill>
                            <a:srgbClr val="0070C0"/>
                          </a:solidFill>
                          <a:latin typeface="Comic Sans MS" panose="030F0702030302020204" pitchFamily="66" charset="0"/>
                        </a:rPr>
                        <a:t>Autumn</a:t>
                      </a:r>
                      <a:r>
                        <a:rPr lang="en-GB" sz="1100" b="1" baseline="0" dirty="0" smtClean="0">
                          <a:solidFill>
                            <a:srgbClr val="0070C0"/>
                          </a:solidFill>
                          <a:latin typeface="Comic Sans MS" panose="030F0702030302020204" pitchFamily="66" charset="0"/>
                        </a:rPr>
                        <a:t> 1</a:t>
                      </a:r>
                      <a:endParaRPr lang="en-GB" sz="1100" b="1" dirty="0">
                        <a:solidFill>
                          <a:srgbClr val="0070C0"/>
                        </a:solidFill>
                        <a:latin typeface="Comic Sans MS" panose="030F0702030302020204" pitchFamily="66" charset="0"/>
                      </a:endParaRPr>
                    </a:p>
                  </a:txBody>
                  <a:tcPr/>
                </a:tc>
                <a:tc>
                  <a:txBody>
                    <a:bodyPr/>
                    <a:lstStyle/>
                    <a:p>
                      <a:pPr algn="ctr"/>
                      <a:r>
                        <a:rPr lang="en-GB" sz="1100" b="1" dirty="0" smtClean="0">
                          <a:solidFill>
                            <a:srgbClr val="0070C0"/>
                          </a:solidFill>
                          <a:latin typeface="Comic Sans MS" panose="030F0702030302020204" pitchFamily="66" charset="0"/>
                        </a:rPr>
                        <a:t>Autumn</a:t>
                      </a:r>
                      <a:r>
                        <a:rPr lang="en-GB" sz="1100" b="1" baseline="0" dirty="0" smtClean="0">
                          <a:solidFill>
                            <a:srgbClr val="0070C0"/>
                          </a:solidFill>
                          <a:latin typeface="Comic Sans MS" panose="030F0702030302020204" pitchFamily="66" charset="0"/>
                        </a:rPr>
                        <a:t> 2</a:t>
                      </a:r>
                      <a:endParaRPr lang="en-GB" sz="1100" b="1" dirty="0">
                        <a:solidFill>
                          <a:srgbClr val="0070C0"/>
                        </a:solidFill>
                        <a:latin typeface="Comic Sans MS" panose="030F0702030302020204" pitchFamily="66" charset="0"/>
                      </a:endParaRPr>
                    </a:p>
                  </a:txBody>
                  <a:tcPr/>
                </a:tc>
                <a:tc>
                  <a:txBody>
                    <a:bodyPr/>
                    <a:lstStyle/>
                    <a:p>
                      <a:pPr algn="ctr"/>
                      <a:r>
                        <a:rPr lang="en-GB" sz="1100" b="1" baseline="0" dirty="0" smtClean="0">
                          <a:solidFill>
                            <a:srgbClr val="0070C0"/>
                          </a:solidFill>
                          <a:latin typeface="Comic Sans MS" panose="030F0702030302020204" pitchFamily="66" charset="0"/>
                        </a:rPr>
                        <a:t>Spring 1</a:t>
                      </a:r>
                      <a:endParaRPr lang="en-GB" sz="1100" b="1" dirty="0">
                        <a:solidFill>
                          <a:srgbClr val="0070C0"/>
                        </a:solidFill>
                        <a:latin typeface="Comic Sans MS" panose="030F0702030302020204" pitchFamily="66" charset="0"/>
                      </a:endParaRPr>
                    </a:p>
                  </a:txBody>
                  <a:tcPr/>
                </a:tc>
                <a:tc>
                  <a:txBody>
                    <a:bodyPr/>
                    <a:lstStyle/>
                    <a:p>
                      <a:pPr algn="ctr"/>
                      <a:r>
                        <a:rPr lang="en-GB" sz="1100" b="1" baseline="0" dirty="0" smtClean="0">
                          <a:solidFill>
                            <a:srgbClr val="0070C0"/>
                          </a:solidFill>
                          <a:latin typeface="Comic Sans MS" panose="030F0702030302020204" pitchFamily="66" charset="0"/>
                        </a:rPr>
                        <a:t>Spring 2</a:t>
                      </a:r>
                      <a:endParaRPr lang="en-GB" sz="1100" b="1" dirty="0">
                        <a:solidFill>
                          <a:srgbClr val="0070C0"/>
                        </a:solidFill>
                        <a:latin typeface="Comic Sans MS" panose="030F0702030302020204" pitchFamily="66" charset="0"/>
                      </a:endParaRPr>
                    </a:p>
                  </a:txBody>
                  <a:tcPr/>
                </a:tc>
                <a:tc>
                  <a:txBody>
                    <a:bodyPr/>
                    <a:lstStyle/>
                    <a:p>
                      <a:pPr algn="ctr"/>
                      <a:r>
                        <a:rPr lang="en-GB" sz="1100" b="1" baseline="0" dirty="0" smtClean="0">
                          <a:solidFill>
                            <a:srgbClr val="0070C0"/>
                          </a:solidFill>
                          <a:latin typeface="Comic Sans MS" panose="030F0702030302020204" pitchFamily="66" charset="0"/>
                        </a:rPr>
                        <a:t>Summer 1</a:t>
                      </a:r>
                      <a:endParaRPr lang="en-GB" sz="1100" b="1" dirty="0">
                        <a:solidFill>
                          <a:srgbClr val="0070C0"/>
                        </a:solidFill>
                        <a:latin typeface="Comic Sans MS" panose="030F0702030302020204" pitchFamily="66" charset="0"/>
                      </a:endParaRPr>
                    </a:p>
                  </a:txBody>
                  <a:tcPr/>
                </a:tc>
                <a:tc>
                  <a:txBody>
                    <a:bodyPr/>
                    <a:lstStyle/>
                    <a:p>
                      <a:pPr algn="ctr"/>
                      <a:r>
                        <a:rPr lang="en-GB" sz="1100" b="1" baseline="0" dirty="0" smtClean="0">
                          <a:solidFill>
                            <a:srgbClr val="0070C0"/>
                          </a:solidFill>
                          <a:latin typeface="Comic Sans MS" panose="030F0702030302020204" pitchFamily="66" charset="0"/>
                        </a:rPr>
                        <a:t>Summer 2</a:t>
                      </a:r>
                      <a:endParaRPr lang="en-GB" sz="1100" b="1" dirty="0">
                        <a:solidFill>
                          <a:srgbClr val="0070C0"/>
                        </a:solidFill>
                        <a:latin typeface="Comic Sans MS" panose="030F0702030302020204" pitchFamily="66" charset="0"/>
                      </a:endParaRPr>
                    </a:p>
                  </a:txBody>
                  <a:tcPr/>
                </a:tc>
                <a:extLst>
                  <a:ext uri="{0D108BD9-81ED-4DB2-BD59-A6C34878D82A}">
                    <a16:rowId xmlns:a16="http://schemas.microsoft.com/office/drawing/2014/main" val="1325302289"/>
                  </a:ext>
                </a:extLst>
              </a:tr>
              <a:tr h="370840">
                <a:tc>
                  <a:txBody>
                    <a:bodyPr/>
                    <a:lstStyle/>
                    <a:p>
                      <a:r>
                        <a:rPr lang="en-GB" sz="1100" b="1" dirty="0" smtClean="0">
                          <a:solidFill>
                            <a:srgbClr val="0070C0"/>
                          </a:solidFill>
                          <a:latin typeface="Comic Sans MS" panose="030F0702030302020204" pitchFamily="66" charset="0"/>
                        </a:rPr>
                        <a:t>English</a:t>
                      </a:r>
                      <a:r>
                        <a:rPr lang="en-GB" sz="1100" dirty="0" smtClean="0">
                          <a:solidFill>
                            <a:srgbClr val="0070C0"/>
                          </a:solidFill>
                          <a:latin typeface="Comic Sans MS" panose="030F0702030302020204" pitchFamily="66" charset="0"/>
                        </a:rPr>
                        <a:t/>
                      </a:r>
                      <a:br>
                        <a:rPr lang="en-GB" sz="1100" dirty="0" smtClean="0">
                          <a:solidFill>
                            <a:srgbClr val="0070C0"/>
                          </a:solidFill>
                          <a:latin typeface="Comic Sans MS" panose="030F0702030302020204" pitchFamily="66" charset="0"/>
                        </a:rPr>
                      </a:br>
                      <a:endParaRPr lang="en-GB" sz="1100" b="1" dirty="0">
                        <a:solidFill>
                          <a:srgbClr val="0070C0"/>
                        </a:solidFill>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Reading </a:t>
                      </a:r>
                    </a:p>
                    <a:p>
                      <a:pPr algn="ctr"/>
                      <a:r>
                        <a:rPr lang="en-GB" sz="1100" dirty="0" smtClean="0">
                          <a:latin typeface="Comic Sans MS" panose="030F0702030302020204" pitchFamily="66" charset="0"/>
                        </a:rPr>
                        <a:t>Writing including </a:t>
                      </a:r>
                    </a:p>
                    <a:p>
                      <a:pPr algn="ctr"/>
                      <a:r>
                        <a:rPr lang="en-GB" sz="1100" dirty="0" smtClean="0">
                          <a:latin typeface="Comic Sans MS" panose="030F0702030302020204" pitchFamily="66" charset="0"/>
                        </a:rPr>
                        <a:t>grammar, spelling and punctuation</a:t>
                      </a:r>
                    </a:p>
                  </a:txBody>
                  <a:tcPr anchor="ctr"/>
                </a:tc>
                <a:tc>
                  <a:txBody>
                    <a:bodyPr/>
                    <a:lstStyle/>
                    <a:p>
                      <a:pPr algn="ctr"/>
                      <a:r>
                        <a:rPr lang="en-GB" sz="1100" dirty="0" smtClean="0">
                          <a:solidFill>
                            <a:schemeClr val="tx1"/>
                          </a:solidFill>
                          <a:latin typeface="Comic Sans MS" panose="030F0702030302020204" pitchFamily="66" charset="0"/>
                        </a:rPr>
                        <a:t>Reading </a:t>
                      </a:r>
                    </a:p>
                    <a:p>
                      <a:pPr algn="ctr"/>
                      <a:r>
                        <a:rPr lang="en-GB" sz="1100" dirty="0" smtClean="0">
                          <a:solidFill>
                            <a:schemeClr val="tx1"/>
                          </a:solidFill>
                          <a:latin typeface="Comic Sans MS" panose="030F0702030302020204" pitchFamily="66" charset="0"/>
                        </a:rPr>
                        <a:t>Writing including </a:t>
                      </a:r>
                    </a:p>
                    <a:p>
                      <a:pPr algn="ctr"/>
                      <a:r>
                        <a:rPr lang="en-GB" sz="1100" dirty="0" smtClean="0">
                          <a:solidFill>
                            <a:schemeClr val="tx1"/>
                          </a:solidFill>
                          <a:latin typeface="Comic Sans MS" panose="030F0702030302020204" pitchFamily="66" charset="0"/>
                        </a:rPr>
                        <a:t>grammar, spelling and punctuation</a:t>
                      </a:r>
                    </a:p>
                  </a:txBody>
                  <a:tcPr anchor="ctr"/>
                </a:tc>
                <a:tc>
                  <a:txBody>
                    <a:bodyPr/>
                    <a:lstStyle/>
                    <a:p>
                      <a:pPr algn="ctr"/>
                      <a:r>
                        <a:rPr lang="en-GB" sz="1100" dirty="0" smtClean="0">
                          <a:latin typeface="Comic Sans MS" panose="030F0702030302020204" pitchFamily="66" charset="0"/>
                        </a:rPr>
                        <a:t>Reading </a:t>
                      </a:r>
                    </a:p>
                    <a:p>
                      <a:pPr algn="ctr"/>
                      <a:r>
                        <a:rPr lang="en-GB" sz="1100" dirty="0" smtClean="0">
                          <a:latin typeface="Comic Sans MS" panose="030F0702030302020204" pitchFamily="66" charset="0"/>
                        </a:rPr>
                        <a:t>Writing including </a:t>
                      </a:r>
                    </a:p>
                    <a:p>
                      <a:pPr algn="ctr"/>
                      <a:r>
                        <a:rPr lang="en-GB" sz="1100" dirty="0" smtClean="0">
                          <a:latin typeface="Comic Sans MS" panose="030F0702030302020204" pitchFamily="66" charset="0"/>
                        </a:rPr>
                        <a:t>grammar, spelling and punctuation</a:t>
                      </a:r>
                    </a:p>
                  </a:txBody>
                  <a:tcPr anchor="ctr"/>
                </a:tc>
                <a:tc>
                  <a:txBody>
                    <a:bodyPr/>
                    <a:lstStyle/>
                    <a:p>
                      <a:pPr algn="ctr"/>
                      <a:r>
                        <a:rPr lang="en-GB" sz="1100" dirty="0" smtClean="0">
                          <a:latin typeface="Comic Sans MS" panose="030F0702030302020204" pitchFamily="66" charset="0"/>
                        </a:rPr>
                        <a:t>Reading </a:t>
                      </a:r>
                    </a:p>
                    <a:p>
                      <a:pPr algn="ctr"/>
                      <a:r>
                        <a:rPr lang="en-GB" sz="1100" dirty="0" smtClean="0">
                          <a:latin typeface="Comic Sans MS" panose="030F0702030302020204" pitchFamily="66" charset="0"/>
                        </a:rPr>
                        <a:t>Writing including </a:t>
                      </a:r>
                    </a:p>
                    <a:p>
                      <a:pPr algn="ctr"/>
                      <a:r>
                        <a:rPr lang="en-GB" sz="1100" dirty="0" smtClean="0">
                          <a:latin typeface="Comic Sans MS" panose="030F0702030302020204" pitchFamily="66" charset="0"/>
                        </a:rPr>
                        <a:t>grammar, spelling and punctuation</a:t>
                      </a:r>
                    </a:p>
                  </a:txBody>
                  <a:tcPr anchor="ctr"/>
                </a:tc>
                <a:tc>
                  <a:txBody>
                    <a:bodyPr/>
                    <a:lstStyle/>
                    <a:p>
                      <a:pPr algn="ctr"/>
                      <a:r>
                        <a:rPr lang="en-GB" sz="1100" dirty="0" smtClean="0">
                          <a:latin typeface="Comic Sans MS" panose="030F0702030302020204" pitchFamily="66" charset="0"/>
                        </a:rPr>
                        <a:t>Reading </a:t>
                      </a:r>
                    </a:p>
                    <a:p>
                      <a:pPr algn="ctr"/>
                      <a:r>
                        <a:rPr lang="en-GB" sz="1100" dirty="0" smtClean="0">
                          <a:latin typeface="Comic Sans MS" panose="030F0702030302020204" pitchFamily="66" charset="0"/>
                        </a:rPr>
                        <a:t>Writing including </a:t>
                      </a:r>
                    </a:p>
                    <a:p>
                      <a:pPr algn="ctr"/>
                      <a:r>
                        <a:rPr lang="en-GB" sz="1100" dirty="0" smtClean="0">
                          <a:latin typeface="Comic Sans MS" panose="030F0702030302020204" pitchFamily="66" charset="0"/>
                        </a:rPr>
                        <a:t>grammar, spelling and punctuation</a:t>
                      </a:r>
                    </a:p>
                  </a:txBody>
                  <a:tcPr anchor="ctr"/>
                </a:tc>
                <a:tc>
                  <a:txBody>
                    <a:bodyPr/>
                    <a:lstStyle/>
                    <a:p>
                      <a:pPr algn="ctr"/>
                      <a:r>
                        <a:rPr lang="en-GB" sz="1100" dirty="0" smtClean="0">
                          <a:latin typeface="Comic Sans MS" panose="030F0702030302020204" pitchFamily="66" charset="0"/>
                        </a:rPr>
                        <a:t>Reading </a:t>
                      </a:r>
                    </a:p>
                    <a:p>
                      <a:pPr algn="ctr"/>
                      <a:r>
                        <a:rPr lang="en-GB" sz="1100" dirty="0" smtClean="0">
                          <a:latin typeface="Comic Sans MS" panose="030F0702030302020204" pitchFamily="66" charset="0"/>
                        </a:rPr>
                        <a:t>Writing including </a:t>
                      </a:r>
                    </a:p>
                    <a:p>
                      <a:pPr algn="ctr"/>
                      <a:r>
                        <a:rPr lang="en-GB" sz="1100" dirty="0" smtClean="0">
                          <a:latin typeface="Comic Sans MS" panose="030F0702030302020204" pitchFamily="66" charset="0"/>
                        </a:rPr>
                        <a:t>grammar, spelling and punctuation</a:t>
                      </a:r>
                    </a:p>
                  </a:txBody>
                  <a:tcPr anchor="ctr"/>
                </a:tc>
                <a:extLst>
                  <a:ext uri="{0D108BD9-81ED-4DB2-BD59-A6C34878D82A}">
                    <a16:rowId xmlns:a16="http://schemas.microsoft.com/office/drawing/2014/main" val="593404991"/>
                  </a:ext>
                </a:extLst>
              </a:tr>
              <a:tr h="370840">
                <a:tc>
                  <a:txBody>
                    <a:bodyPr/>
                    <a:lstStyle/>
                    <a:p>
                      <a:r>
                        <a:rPr lang="en-GB" sz="1100" b="1" dirty="0" smtClean="0">
                          <a:solidFill>
                            <a:srgbClr val="0070C0"/>
                          </a:solidFill>
                          <a:latin typeface="Comic Sans MS" panose="030F0702030302020204" pitchFamily="66" charset="0"/>
                        </a:rPr>
                        <a:t>Maths</a:t>
                      </a:r>
                      <a:endParaRPr lang="en-GB" sz="1100" b="1" dirty="0">
                        <a:solidFill>
                          <a:srgbClr val="0070C0"/>
                        </a:solidFill>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Place Value</a:t>
                      </a:r>
                    </a:p>
                  </a:txBody>
                  <a:tcPr anchor="ctr"/>
                </a:tc>
                <a:tc>
                  <a:txBody>
                    <a:bodyPr/>
                    <a:lstStyle/>
                    <a:p>
                      <a:pPr algn="ctr"/>
                      <a:r>
                        <a:rPr lang="en-GB" sz="1100" dirty="0" smtClean="0">
                          <a:latin typeface="Comic Sans MS" panose="030F0702030302020204" pitchFamily="66" charset="0"/>
                        </a:rPr>
                        <a:t>Addition /</a:t>
                      </a:r>
                      <a:r>
                        <a:rPr lang="en-GB" sz="1100" baseline="0" dirty="0" smtClean="0">
                          <a:latin typeface="Comic Sans MS" panose="030F0702030302020204" pitchFamily="66" charset="0"/>
                        </a:rPr>
                        <a:t> </a:t>
                      </a:r>
                      <a:r>
                        <a:rPr lang="en-GB" sz="1100" dirty="0" smtClean="0">
                          <a:latin typeface="Comic Sans MS" panose="030F0702030302020204" pitchFamily="66" charset="0"/>
                        </a:rPr>
                        <a:t>Subtraction</a:t>
                      </a:r>
                    </a:p>
                    <a:p>
                      <a:pPr algn="ctr"/>
                      <a:r>
                        <a:rPr lang="en-GB" sz="1100" dirty="0" smtClean="0">
                          <a:solidFill>
                            <a:schemeClr val="tx1"/>
                          </a:solidFill>
                          <a:latin typeface="Comic Sans MS" panose="030F0702030302020204" pitchFamily="66" charset="0"/>
                        </a:rPr>
                        <a:t>Money</a:t>
                      </a:r>
                    </a:p>
                    <a:p>
                      <a:pPr algn="ctr"/>
                      <a:r>
                        <a:rPr lang="en-GB" sz="1100" dirty="0" smtClean="0">
                          <a:solidFill>
                            <a:schemeClr val="tx1"/>
                          </a:solidFill>
                          <a:latin typeface="Comic Sans MS" panose="030F0702030302020204" pitchFamily="66" charset="0"/>
                        </a:rPr>
                        <a:t>Measurement</a:t>
                      </a:r>
                      <a:endParaRPr lang="en-GB" sz="1100" dirty="0">
                        <a:solidFill>
                          <a:schemeClr val="tx1"/>
                        </a:solidFill>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Multiplication</a:t>
                      </a:r>
                    </a:p>
                    <a:p>
                      <a:pPr algn="ctr"/>
                      <a:r>
                        <a:rPr lang="en-GB" sz="1100" dirty="0" smtClean="0">
                          <a:latin typeface="Comic Sans MS" panose="030F0702030302020204" pitchFamily="66" charset="0"/>
                        </a:rPr>
                        <a:t>Division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Comic Sans MS" panose="030F0702030302020204" pitchFamily="66" charset="0"/>
                        </a:rPr>
                        <a:t>Mass and Capacity</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Comic Sans MS" panose="030F0702030302020204" pitchFamily="66" charset="0"/>
                        </a:rPr>
                        <a:t>Shape</a:t>
                      </a:r>
                    </a:p>
                  </a:txBody>
                  <a:tcPr anchor="ctr"/>
                </a:tc>
                <a:tc>
                  <a:txBody>
                    <a:bodyPr/>
                    <a:lstStyle/>
                    <a:p>
                      <a:pPr algn="ctr"/>
                      <a:r>
                        <a:rPr lang="en-GB" sz="1100" dirty="0" smtClean="0">
                          <a:latin typeface="Comic Sans MS" panose="030F0702030302020204" pitchFamily="66" charset="0"/>
                        </a:rPr>
                        <a:t>Fractions</a:t>
                      </a:r>
                    </a:p>
                    <a:p>
                      <a:pPr algn="ctr"/>
                      <a:r>
                        <a:rPr lang="en-GB" sz="1100" dirty="0" smtClean="0">
                          <a:latin typeface="Comic Sans MS" panose="030F0702030302020204" pitchFamily="66" charset="0"/>
                        </a:rPr>
                        <a:t>Time</a:t>
                      </a:r>
                      <a:endParaRPr lang="en-GB" sz="1100" dirty="0">
                        <a:latin typeface="Comic Sans MS" panose="030F0702030302020204" pitchFamily="66" charset="0"/>
                      </a:endParaRPr>
                    </a:p>
                  </a:txBody>
                  <a:tcPr anchor="ctr"/>
                </a:tc>
                <a:tc>
                  <a:txBody>
                    <a:bodyPr/>
                    <a:lstStyle/>
                    <a:p>
                      <a:pPr algn="ctr"/>
                      <a:r>
                        <a:rPr lang="en-GB" sz="1100" baseline="0" smtClean="0">
                          <a:latin typeface="Comic Sans MS" panose="030F0702030302020204" pitchFamily="66" charset="0"/>
                        </a:rPr>
                        <a:t>Fractions</a:t>
                      </a:r>
                    </a:p>
                    <a:p>
                      <a:pPr algn="ctr"/>
                      <a:r>
                        <a:rPr lang="en-GB" sz="1100" baseline="0" dirty="0" smtClean="0">
                          <a:latin typeface="Comic Sans MS" panose="030F0702030302020204" pitchFamily="66" charset="0"/>
                        </a:rPr>
                        <a:t>Statistics</a:t>
                      </a:r>
                      <a:endParaRPr lang="en-GB" sz="1100" dirty="0">
                        <a:latin typeface="Comic Sans MS" panose="030F0702030302020204" pitchFamily="66" charset="0"/>
                      </a:endParaRPr>
                    </a:p>
                  </a:txBody>
                  <a:tcPr anchor="ctr"/>
                </a:tc>
                <a:extLst>
                  <a:ext uri="{0D108BD9-81ED-4DB2-BD59-A6C34878D82A}">
                    <a16:rowId xmlns:a16="http://schemas.microsoft.com/office/drawing/2014/main" val="276167904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dirty="0" smtClean="0">
                          <a:solidFill>
                            <a:srgbClr val="0070C0"/>
                          </a:solidFill>
                          <a:latin typeface="Comic Sans MS" panose="030F0702030302020204" pitchFamily="66" charset="0"/>
                        </a:rPr>
                        <a:t>Science</a:t>
                      </a:r>
                    </a:p>
                  </a:txBody>
                  <a:tcPr anchor="ctr"/>
                </a:tc>
                <a:tc>
                  <a:txBody>
                    <a:bodyPr/>
                    <a:lstStyle/>
                    <a:p>
                      <a:pPr algn="ctr" rtl="0" fontAlgn="base"/>
                      <a:r>
                        <a:rPr lang="en-GB" sz="1100" b="0" i="0" dirty="0" smtClean="0">
                          <a:solidFill>
                            <a:srgbClr val="000000"/>
                          </a:solidFill>
                          <a:effectLst/>
                          <a:latin typeface="Comic Sans MS" panose="030F0702030302020204" pitchFamily="66" charset="0"/>
                        </a:rPr>
                        <a:t>Animals</a:t>
                      </a:r>
                      <a:r>
                        <a:rPr lang="en-GB" sz="1100" b="0" i="0" dirty="0">
                          <a:solidFill>
                            <a:srgbClr val="000000"/>
                          </a:solidFill>
                          <a:effectLst/>
                          <a:latin typeface="Comic Sans MS" panose="030F0702030302020204" pitchFamily="66" charset="0"/>
                        </a:rPr>
                        <a:t>, including humans​</a:t>
                      </a:r>
                    </a:p>
                  </a:txBody>
                  <a:tcPr anchor="ctr"/>
                </a:tc>
                <a:tc>
                  <a:txBody>
                    <a:bodyPr/>
                    <a:lstStyle/>
                    <a:p>
                      <a:pPr algn="ctr" rtl="0" fontAlgn="base"/>
                      <a:r>
                        <a:rPr lang="en-GB" sz="1100" b="0" i="0" dirty="0" smtClean="0">
                          <a:solidFill>
                            <a:srgbClr val="000000"/>
                          </a:solidFill>
                          <a:effectLst/>
                          <a:latin typeface="Comic Sans MS" panose="030F0702030302020204" pitchFamily="66" charset="0"/>
                        </a:rPr>
                        <a:t>​Animals</a:t>
                      </a:r>
                      <a:r>
                        <a:rPr lang="en-GB" sz="1100" b="0" i="0" dirty="0">
                          <a:solidFill>
                            <a:srgbClr val="000000"/>
                          </a:solidFill>
                          <a:effectLst/>
                          <a:latin typeface="Comic Sans MS" panose="030F0702030302020204" pitchFamily="66" charset="0"/>
                        </a:rPr>
                        <a:t>, including humans​</a:t>
                      </a:r>
                    </a:p>
                  </a:txBody>
                  <a:tcPr anchor="ctr"/>
                </a:tc>
                <a:tc>
                  <a:txBody>
                    <a:bodyPr/>
                    <a:lstStyle/>
                    <a:p>
                      <a:pPr algn="ctr" rtl="0" fontAlgn="base"/>
                      <a:r>
                        <a:rPr lang="en-GB" sz="1100" b="0" i="0" dirty="0" smtClean="0">
                          <a:solidFill>
                            <a:srgbClr val="000000"/>
                          </a:solidFill>
                          <a:effectLst/>
                          <a:latin typeface="Comic Sans MS" panose="030F0702030302020204" pitchFamily="66" charset="0"/>
                        </a:rPr>
                        <a:t>Forces </a:t>
                      </a:r>
                      <a:r>
                        <a:rPr lang="en-GB" sz="1100" b="0" i="0" dirty="0">
                          <a:solidFill>
                            <a:srgbClr val="000000"/>
                          </a:solidFill>
                          <a:effectLst/>
                          <a:latin typeface="Comic Sans MS" panose="030F0702030302020204" pitchFamily="66" charset="0"/>
                        </a:rPr>
                        <a:t>and magnets​</a:t>
                      </a:r>
                    </a:p>
                  </a:txBody>
                  <a:tcPr anchor="ctr"/>
                </a:tc>
                <a:tc>
                  <a:txBody>
                    <a:bodyPr/>
                    <a:lstStyle/>
                    <a:p>
                      <a:pPr algn="ctr" rtl="0" fontAlgn="base"/>
                      <a:r>
                        <a:rPr lang="en-GB" sz="1100" b="0" i="0" dirty="0" smtClean="0">
                          <a:solidFill>
                            <a:srgbClr val="000000"/>
                          </a:solidFill>
                          <a:effectLst/>
                          <a:latin typeface="Comic Sans MS" panose="030F0702030302020204" pitchFamily="66" charset="0"/>
                        </a:rPr>
                        <a:t>Rocks</a:t>
                      </a:r>
                      <a:r>
                        <a:rPr lang="en-GB" sz="1100" b="0" i="0" dirty="0">
                          <a:solidFill>
                            <a:srgbClr val="000000"/>
                          </a:solidFill>
                          <a:effectLst/>
                          <a:latin typeface="Comic Sans MS" panose="030F0702030302020204" pitchFamily="66" charset="0"/>
                        </a:rPr>
                        <a:t>​</a:t>
                      </a:r>
                    </a:p>
                  </a:txBody>
                  <a:tcPr anchor="ctr"/>
                </a:tc>
                <a:tc>
                  <a:txBody>
                    <a:bodyPr/>
                    <a:lstStyle/>
                    <a:p>
                      <a:pPr algn="ctr" rtl="0" fontAlgn="base"/>
                      <a:r>
                        <a:rPr lang="en-GB" sz="1100" b="0" i="0" dirty="0" smtClean="0">
                          <a:solidFill>
                            <a:srgbClr val="000000"/>
                          </a:solidFill>
                          <a:effectLst/>
                          <a:latin typeface="Comic Sans MS" panose="030F0702030302020204" pitchFamily="66" charset="0"/>
                        </a:rPr>
                        <a:t>​Plants</a:t>
                      </a:r>
                      <a:r>
                        <a:rPr lang="en-GB" sz="1100" b="0" i="0" dirty="0">
                          <a:solidFill>
                            <a:srgbClr val="000000"/>
                          </a:solidFill>
                          <a:effectLst/>
                          <a:latin typeface="Comic Sans MS" panose="030F0702030302020204" pitchFamily="66" charset="0"/>
                        </a:rPr>
                        <a:t>​</a:t>
                      </a:r>
                    </a:p>
                  </a:txBody>
                  <a:tcPr anchor="ctr"/>
                </a:tc>
                <a:tc>
                  <a:txBody>
                    <a:bodyPr/>
                    <a:lstStyle/>
                    <a:p>
                      <a:pPr algn="ctr" rtl="0" fontAlgn="base"/>
                      <a:r>
                        <a:rPr lang="en-GB" sz="1100" b="0" i="0" dirty="0">
                          <a:solidFill>
                            <a:srgbClr val="000000"/>
                          </a:solidFill>
                          <a:effectLst/>
                          <a:latin typeface="Comic Sans MS" panose="030F0702030302020204" pitchFamily="66" charset="0"/>
                        </a:rPr>
                        <a:t> </a:t>
                      </a:r>
                      <a:r>
                        <a:rPr lang="en-GB" sz="1100" b="0" i="0" dirty="0" smtClean="0">
                          <a:solidFill>
                            <a:srgbClr val="000000"/>
                          </a:solidFill>
                          <a:effectLst/>
                          <a:latin typeface="Comic Sans MS" panose="030F0702030302020204" pitchFamily="66" charset="0"/>
                        </a:rPr>
                        <a:t>​​Light</a:t>
                      </a:r>
                      <a:r>
                        <a:rPr lang="en-GB" sz="1100" b="0" i="0" dirty="0">
                          <a:solidFill>
                            <a:srgbClr val="000000"/>
                          </a:solidFill>
                          <a:effectLst/>
                          <a:latin typeface="Comic Sans MS" panose="030F0702030302020204" pitchFamily="66" charset="0"/>
                        </a:rPr>
                        <a:t>​</a:t>
                      </a:r>
                    </a:p>
                  </a:txBody>
                  <a:tcPr anchor="ctr"/>
                </a:tc>
                <a:extLst>
                  <a:ext uri="{0D108BD9-81ED-4DB2-BD59-A6C34878D82A}">
                    <a16:rowId xmlns:a16="http://schemas.microsoft.com/office/drawing/2014/main" val="4163650762"/>
                  </a:ext>
                </a:extLst>
              </a:tr>
              <a:tr h="370840">
                <a:tc>
                  <a:txBody>
                    <a:bodyPr/>
                    <a:lstStyle/>
                    <a:p>
                      <a:r>
                        <a:rPr lang="en-GB" sz="1100" b="1" dirty="0" smtClean="0">
                          <a:solidFill>
                            <a:srgbClr val="0070C0"/>
                          </a:solidFill>
                          <a:latin typeface="Comic Sans MS" panose="030F0702030302020204" pitchFamily="66" charset="0"/>
                        </a:rPr>
                        <a:t>History</a:t>
                      </a:r>
                      <a:r>
                        <a:rPr lang="en-GB" sz="1100" b="1" baseline="0" dirty="0" smtClean="0">
                          <a:solidFill>
                            <a:srgbClr val="0070C0"/>
                          </a:solidFill>
                          <a:latin typeface="Comic Sans MS" panose="030F0702030302020204" pitchFamily="66" charset="0"/>
                        </a:rPr>
                        <a:t> and Geography</a:t>
                      </a:r>
                      <a:endParaRPr lang="en-GB" sz="1100" b="1" dirty="0">
                        <a:solidFill>
                          <a:srgbClr val="0070C0"/>
                        </a:solidFill>
                        <a:latin typeface="Comic Sans MS" panose="030F0702030302020204" pitchFamily="66" charset="0"/>
                      </a:endParaRPr>
                    </a:p>
                  </a:txBody>
                  <a:tcPr anchor="ctr"/>
                </a:tc>
                <a:tc>
                  <a:txBody>
                    <a:bodyPr/>
                    <a:lstStyle/>
                    <a:p>
                      <a:pPr algn="ctr">
                        <a:lnSpc>
                          <a:spcPct val="115000"/>
                        </a:lnSpc>
                        <a:spcAft>
                          <a:spcPts val="0"/>
                        </a:spcAft>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Stone Age </a:t>
                      </a:r>
                    </a:p>
                    <a:p>
                      <a:pPr algn="ctr">
                        <a:lnSpc>
                          <a:spcPct val="115000"/>
                        </a:lnSpc>
                        <a:spcAft>
                          <a:spcPts val="0"/>
                        </a:spcAft>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to Iron Age</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kern="1200" dirty="0" smtClean="0">
                          <a:solidFill>
                            <a:schemeClr val="tx1"/>
                          </a:solidFill>
                          <a:effectLst/>
                          <a:latin typeface="Comic Sans MS" panose="030F0702030302020204" pitchFamily="66" charset="0"/>
                          <a:ea typeface="+mn-ea"/>
                          <a:cs typeface="+mn-cs"/>
                        </a:rPr>
                        <a:t>The UK Regions</a:t>
                      </a:r>
                    </a:p>
                  </a:txBody>
                  <a:tcPr marL="68580" marR="68580" marT="0" marB="0" anchor="ctr"/>
                </a:tc>
                <a:tc>
                  <a:txBody>
                    <a:bodyPr/>
                    <a:lstStyle/>
                    <a:p>
                      <a:pPr algn="ctr">
                        <a:lnSpc>
                          <a:spcPct val="115000"/>
                        </a:lnSpc>
                        <a:spcAft>
                          <a:spcPts val="0"/>
                        </a:spcAft>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Ancient Egypt</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Water Cycle</a:t>
                      </a:r>
                    </a:p>
                  </a:txBody>
                  <a:tcPr marL="68580" marR="68580" marT="0" marB="0" anchor="ctr"/>
                </a:tc>
                <a:tc>
                  <a:txBody>
                    <a:bodyPr/>
                    <a:lstStyle/>
                    <a:p>
                      <a:pPr algn="ctr">
                        <a:lnSpc>
                          <a:spcPct val="115000"/>
                        </a:lnSpc>
                        <a:spcAft>
                          <a:spcPts val="0"/>
                        </a:spcAft>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Ancient Greece</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Settlements</a:t>
                      </a:r>
                    </a:p>
                  </a:txBody>
                  <a:tcPr marL="68580" marR="68580" marT="0" marB="0" anchor="ctr"/>
                </a:tc>
                <a:extLst>
                  <a:ext uri="{0D108BD9-81ED-4DB2-BD59-A6C34878D82A}">
                    <a16:rowId xmlns:a16="http://schemas.microsoft.com/office/drawing/2014/main" val="3391572675"/>
                  </a:ext>
                </a:extLst>
              </a:tr>
              <a:tr h="370840">
                <a:tc>
                  <a:txBody>
                    <a:bodyPr/>
                    <a:lstStyle/>
                    <a:p>
                      <a:r>
                        <a:rPr lang="en-GB" sz="1100" b="1" dirty="0" smtClean="0">
                          <a:solidFill>
                            <a:srgbClr val="0070C0"/>
                          </a:solidFill>
                          <a:latin typeface="Comic Sans MS" panose="030F0702030302020204" pitchFamily="66" charset="0"/>
                        </a:rPr>
                        <a:t>Art and </a:t>
                      </a:r>
                    </a:p>
                    <a:p>
                      <a:r>
                        <a:rPr lang="en-GB" sz="1100" b="1" dirty="0" smtClean="0">
                          <a:solidFill>
                            <a:srgbClr val="0070C0"/>
                          </a:solidFill>
                          <a:latin typeface="Comic Sans MS" panose="030F0702030302020204" pitchFamily="66" charset="0"/>
                        </a:rPr>
                        <a:t>Design and Technology</a:t>
                      </a:r>
                      <a:endParaRPr lang="en-GB" sz="1100" b="1" dirty="0">
                        <a:solidFill>
                          <a:srgbClr val="0070C0"/>
                        </a:solidFill>
                        <a:latin typeface="Comic Sans MS" panose="030F0702030302020204" pitchFamily="66" charset="0"/>
                      </a:endParaRPr>
                    </a:p>
                  </a:txBody>
                  <a:tcPr anchor="ctr"/>
                </a:tc>
                <a:tc>
                  <a:txBody>
                    <a:bodyPr/>
                    <a:lstStyle/>
                    <a:p>
                      <a:pPr algn="ctr">
                        <a:lnSpc>
                          <a:spcPct val="115000"/>
                        </a:lnSpc>
                        <a:spcAft>
                          <a:spcPts val="0"/>
                        </a:spcAft>
                      </a:pPr>
                      <a:r>
                        <a:rPr lang="en-GB" sz="1100" b="0" i="0" kern="1200" dirty="0" smtClean="0">
                          <a:solidFill>
                            <a:schemeClr val="tx1"/>
                          </a:solidFill>
                          <a:effectLst/>
                          <a:latin typeface="Comic Sans MS" panose="030F0702030302020204" pitchFamily="66" charset="0"/>
                          <a:ea typeface="+mn-ea"/>
                          <a:cs typeface="+mn-cs"/>
                        </a:rPr>
                        <a:t>Drawing: </a:t>
                      </a:r>
                    </a:p>
                    <a:p>
                      <a:pPr algn="ctr">
                        <a:lnSpc>
                          <a:spcPct val="115000"/>
                        </a:lnSpc>
                        <a:spcAft>
                          <a:spcPts val="0"/>
                        </a:spcAft>
                      </a:pPr>
                      <a:r>
                        <a:rPr lang="en-GB" sz="1100" b="0" i="0" kern="1200" dirty="0" smtClean="0">
                          <a:solidFill>
                            <a:schemeClr val="tx1"/>
                          </a:solidFill>
                          <a:effectLst/>
                          <a:latin typeface="Comic Sans MS" panose="030F0702030302020204" pitchFamily="66" charset="0"/>
                          <a:ea typeface="+mn-ea"/>
                          <a:cs typeface="+mn-cs"/>
                        </a:rPr>
                        <a:t>Emma</a:t>
                      </a:r>
                      <a:r>
                        <a:rPr lang="en-GB" sz="1100" b="0" i="0" kern="1200" baseline="0" dirty="0" smtClean="0">
                          <a:solidFill>
                            <a:schemeClr val="tx1"/>
                          </a:solidFill>
                          <a:effectLst/>
                          <a:latin typeface="Comic Sans MS" panose="030F0702030302020204" pitchFamily="66" charset="0"/>
                          <a:ea typeface="+mn-ea"/>
                          <a:cs typeface="+mn-cs"/>
                        </a:rPr>
                        <a:t> Fitzpatrick</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Food and Nutrition: Eating Seasonally</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Sculpture:</a:t>
                      </a:r>
                      <a:r>
                        <a:rPr lang="en-GB" sz="1100" baseline="0" dirty="0" smtClean="0">
                          <a:effectLst/>
                          <a:latin typeface="Comic Sans MS" panose="030F0702030302020204" pitchFamily="66" charset="0"/>
                          <a:ea typeface="Calibri" panose="020F0502020204030204" pitchFamily="34" charset="0"/>
                          <a:cs typeface="Times New Roman" panose="02020603050405020304" pitchFamily="18" charset="0"/>
                        </a:rPr>
                        <a:t> </a:t>
                      </a:r>
                    </a:p>
                    <a:p>
                      <a:pPr algn="ctr">
                        <a:lnSpc>
                          <a:spcPct val="115000"/>
                        </a:lnSpc>
                        <a:spcAft>
                          <a:spcPts val="0"/>
                        </a:spcAft>
                      </a:pPr>
                      <a:r>
                        <a:rPr lang="en-GB" sz="1100" baseline="0" smtClean="0">
                          <a:effectLst/>
                          <a:latin typeface="Comic Sans MS" panose="030F0702030302020204" pitchFamily="66" charset="0"/>
                          <a:ea typeface="Calibri" panose="020F0502020204030204" pitchFamily="34" charset="0"/>
                          <a:cs typeface="Times New Roman" panose="02020603050405020304" pitchFamily="18" charset="0"/>
                        </a:rPr>
                        <a:t>Carole Peace</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Construction: </a:t>
                      </a:r>
                    </a:p>
                    <a:p>
                      <a:pPr marL="0" marR="0" indent="0" algn="ctr" defTabSz="914400" rtl="0" eaLnBrk="1" fontAlgn="auto" latinLnBrk="0" hangingPunct="1">
                        <a:lnSpc>
                          <a:spcPct val="115000"/>
                        </a:lnSpc>
                        <a:spcBef>
                          <a:spcPts val="0"/>
                        </a:spcBef>
                        <a:spcAft>
                          <a:spcPts val="0"/>
                        </a:spcAft>
                        <a:buClrTx/>
                        <a:buSzTx/>
                        <a:buFontTx/>
                        <a:buNone/>
                        <a:tabLst/>
                        <a:defRPr/>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Castles</a:t>
                      </a:r>
                    </a:p>
                  </a:txBody>
                  <a:tcPr marL="68580" marR="68580" marT="0" marB="0" anchor="ctr"/>
                </a:tc>
                <a:tc>
                  <a:txBody>
                    <a:bodyPr/>
                    <a:lstStyle/>
                    <a:p>
                      <a:pPr algn="ctr">
                        <a:lnSpc>
                          <a:spcPct val="115000"/>
                        </a:lnSpc>
                        <a:spcAft>
                          <a:spcPts val="0"/>
                        </a:spcAft>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Painting: </a:t>
                      </a:r>
                    </a:p>
                    <a:p>
                      <a:pPr algn="ctr">
                        <a:lnSpc>
                          <a:spcPct val="115000"/>
                        </a:lnSpc>
                        <a:spcAft>
                          <a:spcPts val="0"/>
                        </a:spcAft>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Van Gogh</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Textiles: </a:t>
                      </a:r>
                    </a:p>
                    <a:p>
                      <a:pPr marL="0" marR="0" indent="0" algn="ctr" defTabSz="914400" rtl="0" eaLnBrk="1" fontAlgn="auto" latinLnBrk="0" hangingPunct="1">
                        <a:lnSpc>
                          <a:spcPct val="115000"/>
                        </a:lnSpc>
                        <a:spcBef>
                          <a:spcPts val="0"/>
                        </a:spcBef>
                        <a:spcAft>
                          <a:spcPts val="0"/>
                        </a:spcAft>
                        <a:buClrTx/>
                        <a:buSzTx/>
                        <a:buFontTx/>
                        <a:buNone/>
                        <a:tabLst/>
                        <a:defRPr/>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Cushions</a:t>
                      </a:r>
                    </a:p>
                  </a:txBody>
                  <a:tcPr marL="68580" marR="68580" marT="0" marB="0" anchor="ctr"/>
                </a:tc>
                <a:extLst>
                  <a:ext uri="{0D108BD9-81ED-4DB2-BD59-A6C34878D82A}">
                    <a16:rowId xmlns:a16="http://schemas.microsoft.com/office/drawing/2014/main" val="2892546393"/>
                  </a:ext>
                </a:extLst>
              </a:tr>
              <a:tr h="370840">
                <a:tc>
                  <a:txBody>
                    <a:bodyPr/>
                    <a:lstStyle/>
                    <a:p>
                      <a:r>
                        <a:rPr lang="en-GB" sz="1100" b="1" dirty="0" smtClean="0">
                          <a:solidFill>
                            <a:srgbClr val="0070C0"/>
                          </a:solidFill>
                          <a:latin typeface="Comic Sans MS" panose="030F0702030302020204" pitchFamily="66" charset="0"/>
                        </a:rPr>
                        <a:t>Religion</a:t>
                      </a:r>
                      <a:r>
                        <a:rPr lang="en-GB" sz="1100" b="1" baseline="0" dirty="0" smtClean="0">
                          <a:solidFill>
                            <a:srgbClr val="0070C0"/>
                          </a:solidFill>
                          <a:latin typeface="Comic Sans MS" panose="030F0702030302020204" pitchFamily="66" charset="0"/>
                        </a:rPr>
                        <a:t> and Worldviews</a:t>
                      </a:r>
                      <a:endParaRPr lang="en-GB" sz="1100" b="1" dirty="0">
                        <a:solidFill>
                          <a:srgbClr val="0070C0"/>
                        </a:solidFill>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What makes us human?</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Where do morals come from?</a:t>
                      </a:r>
                      <a:endParaRPr lang="en-GB" sz="1100" dirty="0">
                        <a:latin typeface="Comic Sans MS" panose="030F0702030302020204" pitchFamily="66" charset="0"/>
                      </a:endParaRPr>
                    </a:p>
                  </a:txBody>
                  <a:tcPr anchor="ctr"/>
                </a:tc>
                <a:tc>
                  <a:txBody>
                    <a:bodyPr/>
                    <a:lstStyle/>
                    <a:p>
                      <a:pPr algn="ctr"/>
                      <a:r>
                        <a:rPr lang="en-GB" sz="1100" baseline="0" dirty="0" smtClean="0">
                          <a:latin typeface="Comic Sans MS" panose="030F0702030302020204" pitchFamily="66" charset="0"/>
                        </a:rPr>
                        <a:t>Is scripture central to religion?</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What happens</a:t>
                      </a:r>
                      <a:r>
                        <a:rPr lang="en-GB" sz="1100" baseline="0" dirty="0" smtClean="0">
                          <a:latin typeface="Comic Sans MS" panose="030F0702030302020204" pitchFamily="66" charset="0"/>
                        </a:rPr>
                        <a:t> if we do wrong?</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Why</a:t>
                      </a:r>
                      <a:r>
                        <a:rPr lang="en-GB" sz="1100" baseline="0" dirty="0" smtClean="0">
                          <a:latin typeface="Comic Sans MS" panose="030F0702030302020204" pitchFamily="66" charset="0"/>
                        </a:rPr>
                        <a:t> is water symbolic?</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Why</a:t>
                      </a:r>
                      <a:r>
                        <a:rPr lang="en-GB" sz="1100" baseline="0" dirty="0" smtClean="0">
                          <a:latin typeface="Comic Sans MS" panose="030F0702030302020204" pitchFamily="66" charset="0"/>
                        </a:rPr>
                        <a:t> is fire used ceremonially? </a:t>
                      </a:r>
                      <a:endParaRPr lang="en-GB" sz="1100" dirty="0">
                        <a:latin typeface="Comic Sans MS" panose="030F0702030302020204" pitchFamily="66" charset="0"/>
                      </a:endParaRPr>
                    </a:p>
                  </a:txBody>
                  <a:tcPr anchor="ctr"/>
                </a:tc>
                <a:extLst>
                  <a:ext uri="{0D108BD9-81ED-4DB2-BD59-A6C34878D82A}">
                    <a16:rowId xmlns:a16="http://schemas.microsoft.com/office/drawing/2014/main" val="2598224724"/>
                  </a:ext>
                </a:extLst>
              </a:tr>
              <a:tr h="370840">
                <a:tc>
                  <a:txBody>
                    <a:bodyPr/>
                    <a:lstStyle/>
                    <a:p>
                      <a:r>
                        <a:rPr lang="en-GB" sz="1100" b="1" dirty="0" smtClean="0">
                          <a:solidFill>
                            <a:srgbClr val="0070C0"/>
                          </a:solidFill>
                          <a:latin typeface="Comic Sans MS" panose="030F0702030302020204" pitchFamily="66" charset="0"/>
                        </a:rPr>
                        <a:t>PSHE</a:t>
                      </a:r>
                      <a:endParaRPr lang="en-GB" sz="1100" b="1" dirty="0">
                        <a:solidFill>
                          <a:srgbClr val="0070C0"/>
                        </a:solidFill>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Being Me In My</a:t>
                      </a:r>
                      <a:r>
                        <a:rPr lang="en-GB" sz="1100" baseline="0" dirty="0" smtClean="0">
                          <a:latin typeface="Comic Sans MS" panose="030F0702030302020204" pitchFamily="66" charset="0"/>
                        </a:rPr>
                        <a:t> World</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Celebrating Difference</a:t>
                      </a:r>
                      <a:endParaRPr lang="en-GB" sz="1100" dirty="0">
                        <a:latin typeface="Comic Sans MS" panose="030F0702030302020204" pitchFamily="66"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Comic Sans MS" panose="030F0702030302020204" pitchFamily="66" charset="0"/>
                        </a:rPr>
                        <a:t>Healthy Me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Comic Sans MS" panose="030F0702030302020204" pitchFamily="66" charset="0"/>
                        </a:rPr>
                        <a:t>Staying Safe</a:t>
                      </a:r>
                    </a:p>
                  </a:txBody>
                  <a:tcPr anchor="ctr"/>
                </a:tc>
                <a:tc>
                  <a:txBody>
                    <a:bodyPr/>
                    <a:lstStyle/>
                    <a:p>
                      <a:pPr algn="ctr"/>
                      <a:r>
                        <a:rPr lang="en-GB" sz="1100" dirty="0" smtClean="0">
                          <a:latin typeface="Comic Sans MS" panose="030F0702030302020204" pitchFamily="66" charset="0"/>
                        </a:rPr>
                        <a:t>Relationships</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Changing Me</a:t>
                      </a:r>
                      <a:endParaRPr lang="en-GB" sz="1100" dirty="0">
                        <a:latin typeface="Comic Sans MS" panose="030F0702030302020204" pitchFamily="66" charset="0"/>
                      </a:endParaRPr>
                    </a:p>
                  </a:txBody>
                  <a:tcPr anchor="ctr"/>
                </a:tc>
                <a:extLst>
                  <a:ext uri="{0D108BD9-81ED-4DB2-BD59-A6C34878D82A}">
                    <a16:rowId xmlns:a16="http://schemas.microsoft.com/office/drawing/2014/main" val="36306698"/>
                  </a:ext>
                </a:extLst>
              </a:tr>
              <a:tr h="370840">
                <a:tc>
                  <a:txBody>
                    <a:bodyPr/>
                    <a:lstStyle/>
                    <a:p>
                      <a:r>
                        <a:rPr lang="en-GB" sz="1100" b="1" dirty="0" smtClean="0">
                          <a:solidFill>
                            <a:srgbClr val="0070C0"/>
                          </a:solidFill>
                          <a:latin typeface="Comic Sans MS" panose="030F0702030302020204" pitchFamily="66" charset="0"/>
                        </a:rPr>
                        <a:t>Computing</a:t>
                      </a:r>
                      <a:endParaRPr lang="en-GB" sz="1100" b="1" dirty="0">
                        <a:solidFill>
                          <a:srgbClr val="0070C0"/>
                        </a:solidFill>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Connecting Computers</a:t>
                      </a:r>
                      <a:endParaRPr lang="en-GB" sz="1100" dirty="0">
                        <a:latin typeface="Comic Sans MS" panose="030F0702030302020204" pitchFamily="66" charset="0"/>
                      </a:endParaRPr>
                    </a:p>
                  </a:txBody>
                  <a:tcPr anchor="ctr"/>
                </a:tc>
                <a:tc>
                  <a:txBody>
                    <a:bodyPr/>
                    <a:lstStyle/>
                    <a:p>
                      <a:pPr algn="ctr"/>
                      <a:r>
                        <a:rPr lang="en-GB" sz="1100" dirty="0" smtClean="0">
                          <a:solidFill>
                            <a:schemeClr val="tx1"/>
                          </a:solidFill>
                          <a:latin typeface="Comic Sans MS" panose="030F0702030302020204" pitchFamily="66" charset="0"/>
                        </a:rPr>
                        <a:t>Animation</a:t>
                      </a:r>
                      <a:endParaRPr lang="en-GB" sz="1100" dirty="0">
                        <a:solidFill>
                          <a:schemeClr val="tx1"/>
                        </a:solidFill>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Digital Writing</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Branching Databases</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Desktop Publishing</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Events and Actions in Programs</a:t>
                      </a:r>
                      <a:endParaRPr lang="en-GB" sz="1100" dirty="0">
                        <a:latin typeface="Comic Sans MS" panose="030F0702030302020204" pitchFamily="66" charset="0"/>
                      </a:endParaRPr>
                    </a:p>
                  </a:txBody>
                  <a:tcPr anchor="ctr"/>
                </a:tc>
                <a:extLst>
                  <a:ext uri="{0D108BD9-81ED-4DB2-BD59-A6C34878D82A}">
                    <a16:rowId xmlns:a16="http://schemas.microsoft.com/office/drawing/2014/main" val="2677736480"/>
                  </a:ext>
                </a:extLst>
              </a:tr>
              <a:tr h="370840">
                <a:tc>
                  <a:txBody>
                    <a:bodyPr/>
                    <a:lstStyle/>
                    <a:p>
                      <a:r>
                        <a:rPr lang="en-GB" sz="1100" b="1" dirty="0" smtClean="0">
                          <a:solidFill>
                            <a:srgbClr val="0070C0"/>
                          </a:solidFill>
                          <a:latin typeface="Comic Sans MS" panose="030F0702030302020204" pitchFamily="66" charset="0"/>
                        </a:rPr>
                        <a:t>Physical</a:t>
                      </a:r>
                      <a:r>
                        <a:rPr lang="en-GB" sz="1100" b="1" baseline="0" dirty="0" smtClean="0">
                          <a:solidFill>
                            <a:srgbClr val="0070C0"/>
                          </a:solidFill>
                          <a:latin typeface="Comic Sans MS" panose="030F0702030302020204" pitchFamily="66" charset="0"/>
                        </a:rPr>
                        <a:t> Education</a:t>
                      </a:r>
                      <a:endParaRPr lang="en-GB" sz="1100" b="1" dirty="0">
                        <a:solidFill>
                          <a:srgbClr val="0070C0"/>
                        </a:solidFill>
                        <a:latin typeface="Comic Sans MS" panose="030F0702030302020204" pitchFamily="66"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aseline="0" dirty="0" smtClean="0">
                          <a:latin typeface="Comic Sans MS" panose="030F0702030302020204" pitchFamily="66" charset="0"/>
                        </a:rPr>
                        <a:t>Ball Skills /</a:t>
                      </a:r>
                      <a:r>
                        <a:rPr lang="en-GB" sz="1100" dirty="0" smtClean="0">
                          <a:latin typeface="Comic Sans MS" panose="030F0702030302020204" pitchFamily="66" charset="0"/>
                        </a:rPr>
                        <a:t> Fundamentals</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Basketball / Yoga</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OAA </a:t>
                      </a:r>
                      <a:r>
                        <a:rPr lang="en-GB" sz="1100" baseline="0" dirty="0" smtClean="0">
                          <a:latin typeface="Comic Sans MS" panose="030F0702030302020204" pitchFamily="66" charset="0"/>
                        </a:rPr>
                        <a:t>/ Football</a:t>
                      </a:r>
                      <a:endParaRPr lang="en-GB" sz="1100" dirty="0">
                        <a:latin typeface="Comic Sans MS" panose="030F0702030302020204" pitchFamily="66"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Comic Sans MS" panose="030F0702030302020204" pitchFamily="66" charset="0"/>
                        </a:rPr>
                        <a:t>Dance / Tag</a:t>
                      </a:r>
                      <a:r>
                        <a:rPr lang="en-GB" sz="1100" baseline="0" dirty="0" smtClean="0">
                          <a:latin typeface="Comic Sans MS" panose="030F0702030302020204" pitchFamily="66" charset="0"/>
                        </a:rPr>
                        <a:t> Rugby</a:t>
                      </a:r>
                      <a:r>
                        <a:rPr lang="en-GB" sz="1100" dirty="0" smtClean="0">
                          <a:latin typeface="Comic Sans MS" panose="030F0702030302020204" pitchFamily="66" charset="0"/>
                        </a:rPr>
                        <a:t>  </a:t>
                      </a:r>
                      <a:endParaRPr lang="en-GB" sz="1100" dirty="0">
                        <a:latin typeface="Comic Sans MS" panose="030F0702030302020204" pitchFamily="66"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Comic Sans MS" panose="030F0702030302020204" pitchFamily="66" charset="0"/>
                        </a:rPr>
                        <a:t>Athletics</a:t>
                      </a:r>
                      <a:r>
                        <a:rPr lang="en-GB" sz="1100" baseline="0" dirty="0" smtClean="0">
                          <a:latin typeface="Comic Sans MS" panose="030F0702030302020204" pitchFamily="66" charset="0"/>
                        </a:rPr>
                        <a:t> </a:t>
                      </a:r>
                      <a:r>
                        <a:rPr lang="en-GB" sz="1100" dirty="0" smtClean="0">
                          <a:latin typeface="Comic Sans MS" panose="030F0702030302020204" pitchFamily="66" charset="0"/>
                        </a:rPr>
                        <a:t>/ Tennis</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Gymnastics </a:t>
                      </a:r>
                      <a:r>
                        <a:rPr lang="en-GB" sz="1100" smtClean="0">
                          <a:latin typeface="Comic Sans MS" panose="030F0702030302020204" pitchFamily="66" charset="0"/>
                        </a:rPr>
                        <a:t>/ Golf</a:t>
                      </a:r>
                      <a:endParaRPr lang="en-GB" sz="1100" dirty="0">
                        <a:latin typeface="Comic Sans MS" panose="030F0702030302020204" pitchFamily="66" charset="0"/>
                      </a:endParaRPr>
                    </a:p>
                  </a:txBody>
                  <a:tcPr anchor="ctr"/>
                </a:tc>
                <a:extLst>
                  <a:ext uri="{0D108BD9-81ED-4DB2-BD59-A6C34878D82A}">
                    <a16:rowId xmlns:a16="http://schemas.microsoft.com/office/drawing/2014/main" val="710221217"/>
                  </a:ext>
                </a:extLst>
              </a:tr>
              <a:tr h="370840">
                <a:tc>
                  <a:txBody>
                    <a:bodyPr/>
                    <a:lstStyle/>
                    <a:p>
                      <a:r>
                        <a:rPr lang="en-GB" sz="1100" b="1" dirty="0" smtClean="0">
                          <a:solidFill>
                            <a:srgbClr val="0070C0"/>
                          </a:solidFill>
                          <a:latin typeface="Comic Sans MS" panose="030F0702030302020204" pitchFamily="66" charset="0"/>
                        </a:rPr>
                        <a:t>Music</a:t>
                      </a:r>
                      <a:endParaRPr lang="en-GB" sz="1100" b="1" dirty="0">
                        <a:solidFill>
                          <a:srgbClr val="0070C0"/>
                        </a:solidFill>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Writing Music</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Playing in a Band</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Compose Using Your Imagination</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More Musical Styles</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Enjoying Improvisation</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Opening Night</a:t>
                      </a:r>
                      <a:endParaRPr lang="en-GB" sz="1100" dirty="0">
                        <a:latin typeface="Comic Sans MS" panose="030F0702030302020204" pitchFamily="66" charset="0"/>
                      </a:endParaRPr>
                    </a:p>
                  </a:txBody>
                  <a:tcPr anchor="ctr"/>
                </a:tc>
                <a:extLst>
                  <a:ext uri="{0D108BD9-81ED-4DB2-BD59-A6C34878D82A}">
                    <a16:rowId xmlns:a16="http://schemas.microsoft.com/office/drawing/2014/main" val="375268357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dirty="0" smtClean="0">
                          <a:solidFill>
                            <a:srgbClr val="0070C0"/>
                          </a:solidFill>
                          <a:latin typeface="Comic Sans MS" panose="030F0702030302020204" pitchFamily="66" charset="0"/>
                        </a:rPr>
                        <a:t>French</a:t>
                      </a:r>
                    </a:p>
                  </a:txBody>
                  <a:tcPr anchor="ctr"/>
                </a:tc>
                <a:tc gridSpan="2">
                  <a:txBody>
                    <a:bodyPr/>
                    <a:lstStyle/>
                    <a:p>
                      <a:pPr algn="ctr"/>
                      <a:r>
                        <a:rPr lang="en-GB" sz="1100" dirty="0" smtClean="0">
                          <a:latin typeface="Comic Sans MS" panose="030F0702030302020204" pitchFamily="66" charset="0"/>
                        </a:rPr>
                        <a:t>Core Unit 1</a:t>
                      </a:r>
                      <a:endParaRPr lang="en-GB" sz="1100" dirty="0">
                        <a:latin typeface="Comic Sans MS" panose="030F0702030302020204" pitchFamily="66" charset="0"/>
                      </a:endParaRPr>
                    </a:p>
                  </a:txBody>
                  <a:tcPr anchor="ctr"/>
                </a:tc>
                <a:tc hMerge="1">
                  <a:txBody>
                    <a:bodyPr/>
                    <a:lstStyle/>
                    <a:p>
                      <a:endParaRPr lang="en-GB" sz="120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Comic Sans MS" panose="030F0702030302020204" pitchFamily="66" charset="0"/>
                        </a:rPr>
                        <a:t>Core Unit 2</a:t>
                      </a:r>
                    </a:p>
                  </a:txBody>
                  <a:tcPr anchor="ctr"/>
                </a:tc>
                <a:tc hMerge="1">
                  <a:txBody>
                    <a:bodyPr/>
                    <a:lstStyle/>
                    <a:p>
                      <a:endParaRPr lang="en-GB" sz="120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Comic Sans MS" panose="030F0702030302020204" pitchFamily="66" charset="0"/>
                        </a:rPr>
                        <a:t>Core Unit 3</a:t>
                      </a:r>
                    </a:p>
                  </a:txBody>
                  <a:tcPr anchor="ctr"/>
                </a:tc>
                <a:tc hMerge="1">
                  <a:txBody>
                    <a:bodyPr/>
                    <a:lstStyle/>
                    <a:p>
                      <a:endParaRPr lang="en-GB" sz="1200" dirty="0"/>
                    </a:p>
                  </a:txBody>
                  <a:tcPr/>
                </a:tc>
                <a:extLst>
                  <a:ext uri="{0D108BD9-81ED-4DB2-BD59-A6C34878D82A}">
                    <a16:rowId xmlns:a16="http://schemas.microsoft.com/office/drawing/2014/main" val="1709036438"/>
                  </a:ext>
                </a:extLst>
              </a:tr>
            </a:tbl>
          </a:graphicData>
        </a:graphic>
      </p:graphicFrame>
      <p:sp>
        <p:nvSpPr>
          <p:cNvPr id="6" name="TextBox 5"/>
          <p:cNvSpPr txBox="1"/>
          <p:nvPr/>
        </p:nvSpPr>
        <p:spPr>
          <a:xfrm>
            <a:off x="2860425" y="699822"/>
            <a:ext cx="6319520" cy="400110"/>
          </a:xfrm>
          <a:prstGeom prst="rect">
            <a:avLst/>
          </a:prstGeom>
          <a:noFill/>
        </p:spPr>
        <p:txBody>
          <a:bodyPr wrap="square" rtlCol="0">
            <a:spAutoFit/>
          </a:bodyPr>
          <a:lstStyle/>
          <a:p>
            <a:pPr algn="ctr"/>
            <a:r>
              <a:rPr lang="en-GB" sz="2000" b="1" dirty="0" smtClean="0">
                <a:solidFill>
                  <a:srgbClr val="007AD6"/>
                </a:solidFill>
                <a:latin typeface="Comic Sans MS" panose="030F0702030302020204" pitchFamily="66" charset="0"/>
              </a:rPr>
              <a:t>Year 3 Long Term Plan 2024 – 2025</a:t>
            </a:r>
          </a:p>
        </p:txBody>
      </p:sp>
      <p:pic>
        <p:nvPicPr>
          <p:cNvPr id="7" name="Google Shape;195;p33"/>
          <p:cNvPicPr preferRelativeResize="0"/>
          <p:nvPr/>
        </p:nvPicPr>
        <p:blipFill>
          <a:blip r:embed="rId3">
            <a:alphaModFix/>
          </a:blip>
          <a:stretch>
            <a:fillRect/>
          </a:stretch>
        </p:blipFill>
        <p:spPr>
          <a:xfrm>
            <a:off x="9462479" y="124505"/>
            <a:ext cx="619200" cy="891071"/>
          </a:xfrm>
          <a:prstGeom prst="rect">
            <a:avLst/>
          </a:prstGeom>
          <a:noFill/>
          <a:ln>
            <a:noFill/>
          </a:ln>
        </p:spPr>
      </p:pic>
      <p:pic>
        <p:nvPicPr>
          <p:cNvPr id="3" name="Picture 2"/>
          <p:cNvPicPr>
            <a:picLocks noChangeAspect="1"/>
          </p:cNvPicPr>
          <p:nvPr/>
        </p:nvPicPr>
        <p:blipFill>
          <a:blip r:embed="rId4"/>
          <a:stretch>
            <a:fillRect/>
          </a:stretch>
        </p:blipFill>
        <p:spPr>
          <a:xfrm>
            <a:off x="1845144" y="151746"/>
            <a:ext cx="1159674" cy="902422"/>
          </a:xfrm>
          <a:prstGeom prst="rect">
            <a:avLst/>
          </a:prstGeom>
        </p:spPr>
      </p:pic>
      <p:pic>
        <p:nvPicPr>
          <p:cNvPr id="8" name="Picture 7" descr="The water cycle: That's Chemistry! | Resource | RSC Education"/>
          <p:cNvPicPr/>
          <p:nvPr/>
        </p:nvPicPr>
        <p:blipFill>
          <a:blip r:embed="rId5">
            <a:extLst>
              <a:ext uri="{28A0092B-C50C-407E-A947-70E740481C1C}">
                <a14:useLocalDpi xmlns:a14="http://schemas.microsoft.com/office/drawing/2010/main" val="0"/>
              </a:ext>
            </a:extLst>
          </a:blip>
          <a:srcRect/>
          <a:stretch>
            <a:fillRect/>
          </a:stretch>
        </p:blipFill>
        <p:spPr bwMode="auto">
          <a:xfrm>
            <a:off x="306311" y="151746"/>
            <a:ext cx="1440875" cy="716794"/>
          </a:xfrm>
          <a:prstGeom prst="rect">
            <a:avLst/>
          </a:prstGeom>
          <a:noFill/>
          <a:ln>
            <a:noFill/>
          </a:ln>
        </p:spPr>
      </p:pic>
      <p:pic>
        <p:nvPicPr>
          <p:cNvPr id="9" name="Picture 4" descr="https://images-na.ssl-images-amazon.com/images/I/61XgpKlq1YL._SX321_BO1,204,203,200_.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61147">
            <a:off x="3188402" y="176670"/>
            <a:ext cx="522511" cy="8072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stretch>
            <a:fillRect/>
          </a:stretch>
        </p:blipFill>
        <p:spPr>
          <a:xfrm>
            <a:off x="10272524" y="151746"/>
            <a:ext cx="1432013" cy="945997"/>
          </a:xfrm>
          <a:prstGeom prst="rect">
            <a:avLst/>
          </a:prstGeom>
        </p:spPr>
      </p:pic>
      <p:pic>
        <p:nvPicPr>
          <p:cNvPr id="11" name="Picture 10"/>
          <p:cNvPicPr>
            <a:picLocks noChangeAspect="1"/>
          </p:cNvPicPr>
          <p:nvPr/>
        </p:nvPicPr>
        <p:blipFill>
          <a:blip r:embed="rId8">
            <a:extLst>
              <a:ext uri="{BEBA8EAE-BF5A-486C-A8C5-ECC9F3942E4B}">
                <a14:imgProps xmlns:a14="http://schemas.microsoft.com/office/drawing/2010/main">
                  <a14:imgLayer r:embed="rId9">
                    <a14:imgEffect>
                      <a14:backgroundRemoval t="2119" b="97881" l="1059" r="98517">
                        <a14:foregroundMark x1="39407" y1="42585" x2="39407" y2="42585"/>
                        <a14:foregroundMark x1="76483" y1="44068" x2="76483" y2="44068"/>
                        <a14:foregroundMark x1="16525" y1="55085" x2="16525" y2="55085"/>
                        <a14:foregroundMark x1="41314" y1="42797" x2="41314" y2="42797"/>
                        <a14:foregroundMark x1="83898" y1="45339" x2="83898" y2="45339"/>
                        <a14:foregroundMark x1="14831" y1="62500" x2="14831" y2="62500"/>
                        <a14:foregroundMark x1="18856" y1="65678" x2="18856" y2="65678"/>
                        <a14:foregroundMark x1="19915" y1="69915" x2="19915" y2="69915"/>
                        <a14:foregroundMark x1="28178" y1="74153" x2="28178" y2="74153"/>
                        <a14:foregroundMark x1="27966" y1="76907" x2="27966" y2="76907"/>
                        <a14:foregroundMark x1="31992" y1="78390" x2="31992" y2="78390"/>
                        <a14:foregroundMark x1="33686" y1="76271" x2="33686" y2="76271"/>
                        <a14:foregroundMark x1="37712" y1="81356" x2="37712" y2="81356"/>
                        <a14:foregroundMark x1="40678" y1="81780" x2="40678" y2="81780"/>
                        <a14:foregroundMark x1="42161" y1="84110" x2="42161" y2="84110"/>
                        <a14:foregroundMark x1="49788" y1="80297" x2="49788" y2="80297"/>
                        <a14:foregroundMark x1="54661" y1="81780" x2="54661" y2="81780"/>
                        <a14:foregroundMark x1="60805" y1="79237" x2="60805" y2="79237"/>
                        <a14:foregroundMark x1="69068" y1="77331" x2="69068" y2="77331"/>
                        <a14:foregroundMark x1="72458" y1="73305" x2="72458" y2="73305"/>
                        <a14:foregroundMark x1="78814" y1="66737" x2="78814" y2="66737"/>
                        <a14:foregroundMark x1="80720" y1="63136" x2="80720" y2="63136"/>
                        <a14:foregroundMark x1="56356" y1="55720" x2="56356" y2="55720"/>
                        <a14:foregroundMark x1="60805" y1="43008" x2="60805" y2="43008"/>
                        <a14:foregroundMark x1="47881" y1="42373" x2="47881" y2="42373"/>
                        <a14:foregroundMark x1="58898" y1="42161" x2="58898" y2="42161"/>
                        <a14:foregroundMark x1="38559" y1="37076" x2="38559" y2="37076"/>
                        <a14:foregroundMark x1="34322" y1="20763" x2="34322" y2="20763"/>
                        <a14:foregroundMark x1="37924" y1="18220" x2="37924" y2="18220"/>
                        <a14:foregroundMark x1="20975" y1="29025" x2="20975" y2="29025"/>
                        <a14:foregroundMark x1="18644" y1="26695" x2="18644" y2="26695"/>
                        <a14:foregroundMark x1="21822" y1="25212" x2="21822" y2="25212"/>
                        <a14:foregroundMark x1="43856" y1="42373" x2="43856" y2="42373"/>
                        <a14:foregroundMark x1="69915" y1="74576" x2="69915" y2="74576"/>
                        <a14:foregroundMark x1="22881" y1="34110" x2="22881" y2="34110"/>
                        <a14:foregroundMark x1="24788" y1="44492" x2="24788" y2="44492"/>
                        <a14:foregroundMark x1="32627" y1="29237" x2="32627" y2="29237"/>
                        <a14:foregroundMark x1="29449" y1="34110" x2="29449" y2="34110"/>
                        <a14:foregroundMark x1="23093" y1="40678" x2="23093" y2="40678"/>
                        <a14:foregroundMark x1="37288" y1="25212" x2="37288" y2="25212"/>
                        <a14:foregroundMark x1="27542" y1="25212" x2="27542" y2="25212"/>
                        <a14:foregroundMark x1="19068" y1="41525" x2="19068" y2="41525"/>
                        <a14:foregroundMark x1="15466" y1="39195" x2="15466" y2="39195"/>
                        <a14:foregroundMark x1="52542" y1="25424" x2="52542" y2="25424"/>
                        <a14:foregroundMark x1="57839" y1="16949" x2="57839" y2="16949"/>
                        <a14:foregroundMark x1="42797" y1="16314" x2="42797" y2="16314"/>
                        <a14:foregroundMark x1="31144" y1="44703" x2="31144" y2="44703"/>
                        <a14:foregroundMark x1="21186" y1="50212" x2="21186" y2="50212"/>
                        <a14:foregroundMark x1="29237" y1="53390" x2="29237" y2="53390"/>
                        <a14:foregroundMark x1="51059" y1="15254" x2="51059" y2="15254"/>
                        <a14:foregroundMark x1="61864" y1="47881" x2="61864" y2="47881"/>
                        <a14:foregroundMark x1="72246" y1="51059" x2="72246" y2="51059"/>
                        <a14:foregroundMark x1="21610" y1="32627" x2="21610" y2="32627"/>
                        <a14:foregroundMark x1="37288" y1="42585" x2="37288" y2="42585"/>
                        <a14:backgroundMark x1="11653" y1="10169" x2="11653" y2="10169"/>
                      </a14:backgroundRemoval>
                    </a14:imgEffect>
                  </a14:imgLayer>
                </a14:imgProps>
              </a:ext>
            </a:extLst>
          </a:blip>
          <a:stretch>
            <a:fillRect/>
          </a:stretch>
        </p:blipFill>
        <p:spPr>
          <a:xfrm>
            <a:off x="5352561" y="73502"/>
            <a:ext cx="704976" cy="704976"/>
          </a:xfrm>
          <a:prstGeom prst="rect">
            <a:avLst/>
          </a:prstGeom>
        </p:spPr>
      </p:pic>
    </p:spTree>
    <p:extLst>
      <p:ext uri="{BB962C8B-B14F-4D97-AF65-F5344CB8AC3E}">
        <p14:creationId xmlns:p14="http://schemas.microsoft.com/office/powerpoint/2010/main" val="291495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1639" y="302336"/>
            <a:ext cx="4725590" cy="3600757"/>
          </a:xfrm>
          <a:prstGeom prst="rect">
            <a:avLst/>
          </a:prstGeom>
        </p:spPr>
      </p:pic>
      <p:sp>
        <p:nvSpPr>
          <p:cNvPr id="4" name="TextBox 3"/>
          <p:cNvSpPr txBox="1"/>
          <p:nvPr/>
        </p:nvSpPr>
        <p:spPr>
          <a:xfrm>
            <a:off x="-97999" y="77082"/>
            <a:ext cx="11686283" cy="646331"/>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4472C4"/>
                </a:solidFill>
                <a:effectLst/>
                <a:uLnTx/>
                <a:uFillTx/>
                <a:latin typeface="Calibri" panose="020F0502020204030204"/>
                <a:ea typeface="+mn-ea"/>
                <a:cs typeface="+mn-cs"/>
              </a:rPr>
              <a:t>Year 3</a:t>
            </a:r>
            <a:r>
              <a:rPr kumimoji="0" lang="en-GB" sz="3600" b="1" i="0" u="none" strike="noStrike" kern="1200" cap="none" spc="0" normalizeH="0" baseline="0" noProof="0" dirty="0" smtClean="0">
                <a:ln>
                  <a:noFill/>
                </a:ln>
                <a:solidFill>
                  <a:srgbClr val="4472C4"/>
                </a:solidFill>
                <a:effectLst/>
                <a:uLnTx/>
                <a:uFillTx/>
                <a:latin typeface="Calibri" panose="020F0502020204030204"/>
                <a:ea typeface="+mn-ea"/>
                <a:cs typeface="+mn-cs"/>
              </a:rPr>
              <a:t> English Reading</a:t>
            </a:r>
            <a:endParaRPr kumimoji="0" lang="en-GB" sz="3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0" name="Rectangle 9"/>
          <p:cNvSpPr/>
          <p:nvPr/>
        </p:nvSpPr>
        <p:spPr>
          <a:xfrm>
            <a:off x="92366" y="77082"/>
            <a:ext cx="11998034" cy="668224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7" name="TextBox 1036"/>
          <p:cNvSpPr txBox="1"/>
          <p:nvPr/>
        </p:nvSpPr>
        <p:spPr>
          <a:xfrm>
            <a:off x="6629181" y="4007712"/>
            <a:ext cx="52087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8" name="TextBox 27"/>
          <p:cNvSpPr txBox="1"/>
          <p:nvPr/>
        </p:nvSpPr>
        <p:spPr>
          <a:xfrm>
            <a:off x="573622" y="4007712"/>
            <a:ext cx="4130392" cy="2462213"/>
          </a:xfrm>
          <a:prstGeom prst="rect">
            <a:avLst/>
          </a:prstGeom>
          <a:noFill/>
          <a:ln w="28575">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rPr>
              <a:t>Our Class Poetry Books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3" name="TextBox 12"/>
          <p:cNvSpPr txBox="1"/>
          <p:nvPr/>
        </p:nvSpPr>
        <p:spPr>
          <a:xfrm>
            <a:off x="4947264" y="2172240"/>
            <a:ext cx="6967644" cy="1815882"/>
          </a:xfrm>
          <a:prstGeom prst="rect">
            <a:avLst/>
          </a:prstGeom>
          <a:noFill/>
          <a:ln w="28575">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rPr>
              <a:t>Independent Reading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I will have a book linked to my reading level which I may read in school and at home. The reading level of my book is shown by the coloured dot at the back of the book.  My reading level is assessed at school using a Benchmarking assessment and this will be checked throughout the year. My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reading book </a:t>
            </a: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should not be too tricky as this book is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for me to read fluently and </a:t>
            </a: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to understand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what I have </a:t>
            </a: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read so I can enjoy it. </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I may also select a book from the class or school library. I should record my independent reading in my school reading diary each week and show my teacher.</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4947263" y="876522"/>
            <a:ext cx="6967645" cy="1169551"/>
          </a:xfrm>
          <a:prstGeom prst="rect">
            <a:avLst/>
          </a:prstGeom>
          <a:noFill/>
          <a:ln w="28575">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rPr>
              <a:t>Reading Lessons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Using our school jigsaw, I will consider what good readers do in the moment of reading and after reading, and these skills will be modelled and practised during my  lessons. I  will practise reading aloud to develop my fluency and prosody. I will read a range of fiction, non-fiction and poetry each term. My reading work will be recorded in my reading journal. </a:t>
            </a:r>
          </a:p>
        </p:txBody>
      </p:sp>
      <p:sp>
        <p:nvSpPr>
          <p:cNvPr id="20" name="TextBox 19"/>
          <p:cNvSpPr txBox="1"/>
          <p:nvPr/>
        </p:nvSpPr>
        <p:spPr>
          <a:xfrm>
            <a:off x="4947263" y="4101241"/>
            <a:ext cx="6967645" cy="2462213"/>
          </a:xfrm>
          <a:prstGeom prst="rect">
            <a:avLst/>
          </a:prstGeom>
          <a:noFill/>
          <a:ln w="28575">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rPr>
              <a:t>Reading for Pleasure - Our Class Book</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solidFill>
                <a:srgbClr val="4472C4"/>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p:txBody>
      </p:sp>
      <p:sp>
        <p:nvSpPr>
          <p:cNvPr id="12" name="TextBox 11"/>
          <p:cNvSpPr txBox="1"/>
          <p:nvPr/>
        </p:nvSpPr>
        <p:spPr>
          <a:xfrm>
            <a:off x="4998238" y="4654042"/>
            <a:ext cx="1248334" cy="1169551"/>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This is the book we will read and discuss in class each day. </a:t>
            </a:r>
          </a:p>
        </p:txBody>
      </p:sp>
      <p:pic>
        <p:nvPicPr>
          <p:cNvPr id="14" name="Picture 13" descr="https://images-na.ssl-images-amazon.com/images/I/61vofygCGCL._SX448_BO1,204,203,200_.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766" y="4421503"/>
            <a:ext cx="1581034" cy="1839029"/>
          </a:xfrm>
          <a:prstGeom prst="rect">
            <a:avLst/>
          </a:prstGeom>
          <a:noFill/>
          <a:ln>
            <a:noFill/>
          </a:ln>
        </p:spPr>
      </p:pic>
      <p:pic>
        <p:nvPicPr>
          <p:cNvPr id="15" name="Picture 14" descr="Stars with Flaming Tails: Poems: 1"/>
          <p:cNvPicPr/>
          <p:nvPr/>
        </p:nvPicPr>
        <p:blipFill>
          <a:blip r:embed="rId4">
            <a:extLst>
              <a:ext uri="{28A0092B-C50C-407E-A947-70E740481C1C}">
                <a14:useLocalDpi xmlns:a14="http://schemas.microsoft.com/office/drawing/2010/main" val="0"/>
              </a:ext>
            </a:extLst>
          </a:blip>
          <a:srcRect/>
          <a:stretch>
            <a:fillRect/>
          </a:stretch>
        </p:blipFill>
        <p:spPr bwMode="auto">
          <a:xfrm>
            <a:off x="2751878" y="4444825"/>
            <a:ext cx="1256703" cy="1815707"/>
          </a:xfrm>
          <a:prstGeom prst="rect">
            <a:avLst/>
          </a:prstGeom>
          <a:noFill/>
          <a:ln>
            <a:noFill/>
          </a:ln>
        </p:spPr>
      </p:pic>
      <p:sp>
        <p:nvSpPr>
          <p:cNvPr id="18" name="Rectangle 17"/>
          <p:cNvSpPr/>
          <p:nvPr/>
        </p:nvSpPr>
        <p:spPr>
          <a:xfrm>
            <a:off x="7928490" y="4396634"/>
            <a:ext cx="3797078" cy="2031325"/>
          </a:xfrm>
          <a:prstGeom prst="rect">
            <a:avLst/>
          </a:prstGeom>
        </p:spPr>
        <p:txBody>
          <a:bodyPr wrap="square">
            <a:spAutoFit/>
          </a:bodyPr>
          <a:lstStyle/>
          <a:p>
            <a:r>
              <a:rPr lang="en-GB" sz="1400" dirty="0"/>
              <a:t>When a goblin messenger arrives at The Nothing to See Here Hotel, announcing the imminent arrival of the goblin prince </a:t>
            </a:r>
            <a:r>
              <a:rPr lang="en-GB" sz="1400" dirty="0" err="1"/>
              <a:t>Grogbah</a:t>
            </a:r>
            <a:r>
              <a:rPr lang="en-GB" sz="1400" dirty="0"/>
              <a:t>, Frankie and his family rush into action to get ready for their important guest. But it soon becomes obvious that the Banister family are going to  have their work cut out with the demanding prince and his never-ending entourage, especially when it turns out the rude little prince is hiding a secret...</a:t>
            </a:r>
          </a:p>
        </p:txBody>
      </p:sp>
      <p:pic>
        <p:nvPicPr>
          <p:cNvPr id="17" name="Picture 16"/>
          <p:cNvPicPr>
            <a:picLocks noChangeAspect="1"/>
          </p:cNvPicPr>
          <p:nvPr/>
        </p:nvPicPr>
        <p:blipFill>
          <a:blip r:embed="rId5">
            <a:extLst/>
          </a:blip>
          <a:stretch>
            <a:fillRect/>
          </a:stretch>
        </p:blipFill>
        <p:spPr>
          <a:xfrm>
            <a:off x="11323542" y="140915"/>
            <a:ext cx="704976" cy="704976"/>
          </a:xfrm>
          <a:prstGeom prst="rect">
            <a:avLst/>
          </a:prstGeom>
        </p:spPr>
      </p:pic>
      <p:pic>
        <p:nvPicPr>
          <p:cNvPr id="19" name="Google Shape;202;p34"/>
          <p:cNvPicPr preferRelativeResize="0"/>
          <p:nvPr/>
        </p:nvPicPr>
        <p:blipFill>
          <a:blip r:embed="rId6">
            <a:alphaModFix/>
          </a:blip>
          <a:stretch>
            <a:fillRect/>
          </a:stretch>
        </p:blipFill>
        <p:spPr>
          <a:xfrm>
            <a:off x="6246572" y="4444825"/>
            <a:ext cx="1627445" cy="1884232"/>
          </a:xfrm>
          <a:prstGeom prst="rect">
            <a:avLst/>
          </a:prstGeom>
          <a:noFill/>
          <a:ln>
            <a:noFill/>
          </a:ln>
        </p:spPr>
      </p:pic>
    </p:spTree>
    <p:extLst>
      <p:ext uri="{BB962C8B-B14F-4D97-AF65-F5344CB8AC3E}">
        <p14:creationId xmlns:p14="http://schemas.microsoft.com/office/powerpoint/2010/main" val="664679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136073" y="775854"/>
          <a:ext cx="9892145" cy="5717305"/>
        </p:xfrm>
        <a:graphic>
          <a:graphicData uri="http://schemas.openxmlformats.org/drawingml/2006/table">
            <a:tbl>
              <a:tblPr>
                <a:tableStyleId>{5C22544A-7EE6-4342-B048-85BDC9FD1C3A}</a:tableStyleId>
              </a:tblPr>
              <a:tblGrid>
                <a:gridCol w="1316310">
                  <a:extLst>
                    <a:ext uri="{9D8B030D-6E8A-4147-A177-3AD203B41FA5}">
                      <a16:colId xmlns:a16="http://schemas.microsoft.com/office/drawing/2014/main" val="1875699024"/>
                    </a:ext>
                  </a:extLst>
                </a:gridCol>
                <a:gridCol w="1478286">
                  <a:extLst>
                    <a:ext uri="{9D8B030D-6E8A-4147-A177-3AD203B41FA5}">
                      <a16:colId xmlns:a16="http://schemas.microsoft.com/office/drawing/2014/main" val="595308045"/>
                    </a:ext>
                  </a:extLst>
                </a:gridCol>
                <a:gridCol w="1450266">
                  <a:extLst>
                    <a:ext uri="{9D8B030D-6E8A-4147-A177-3AD203B41FA5}">
                      <a16:colId xmlns:a16="http://schemas.microsoft.com/office/drawing/2014/main" val="2712864392"/>
                    </a:ext>
                  </a:extLst>
                </a:gridCol>
                <a:gridCol w="1476235">
                  <a:extLst>
                    <a:ext uri="{9D8B030D-6E8A-4147-A177-3AD203B41FA5}">
                      <a16:colId xmlns:a16="http://schemas.microsoft.com/office/drawing/2014/main" val="4216578311"/>
                    </a:ext>
                  </a:extLst>
                </a:gridCol>
                <a:gridCol w="1420193">
                  <a:extLst>
                    <a:ext uri="{9D8B030D-6E8A-4147-A177-3AD203B41FA5}">
                      <a16:colId xmlns:a16="http://schemas.microsoft.com/office/drawing/2014/main" val="1323490291"/>
                    </a:ext>
                  </a:extLst>
                </a:gridCol>
                <a:gridCol w="1545946">
                  <a:extLst>
                    <a:ext uri="{9D8B030D-6E8A-4147-A177-3AD203B41FA5}">
                      <a16:colId xmlns:a16="http://schemas.microsoft.com/office/drawing/2014/main" val="4053748442"/>
                    </a:ext>
                  </a:extLst>
                </a:gridCol>
                <a:gridCol w="1204909">
                  <a:extLst>
                    <a:ext uri="{9D8B030D-6E8A-4147-A177-3AD203B41FA5}">
                      <a16:colId xmlns:a16="http://schemas.microsoft.com/office/drawing/2014/main" val="4219114980"/>
                    </a:ext>
                  </a:extLst>
                </a:gridCol>
              </a:tblGrid>
              <a:tr h="451139">
                <a:tc>
                  <a:txBody>
                    <a:bodyPr/>
                    <a:lstStyle/>
                    <a:p>
                      <a:pPr marL="19050" marR="172720" algn="ctr" eaLnBrk="0" hangingPunct="0">
                        <a:spcBef>
                          <a:spcPts val="545"/>
                        </a:spcBef>
                        <a:spcAft>
                          <a:spcPts val="0"/>
                        </a:spcAft>
                      </a:pPr>
                      <a:r>
                        <a:rPr lang="en-GB" sz="1400" dirty="0" smtClean="0">
                          <a:effectLst/>
                        </a:rPr>
                        <a:t>accident</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smtClean="0">
                          <a:effectLst/>
                        </a:rPr>
                        <a:t>business</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smtClean="0">
                          <a:effectLst/>
                        </a:rPr>
                        <a:t>eight</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smtClean="0">
                          <a:effectLst/>
                        </a:rPr>
                        <a:t>guide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smtClean="0">
                          <a:effectLst/>
                        </a:rPr>
                        <a:t>medicine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smtClean="0">
                          <a:effectLst/>
                        </a:rPr>
                        <a:t>possession</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r>
                        <a:rPr lang="en-GB" sz="1400" dirty="0" smtClean="0">
                          <a:effectLst/>
                        </a:rPr>
                        <a:t>special</a:t>
                      </a: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333928652"/>
                  </a:ext>
                </a:extLst>
              </a:tr>
              <a:tr h="451139">
                <a:tc>
                  <a:txBody>
                    <a:bodyPr/>
                    <a:lstStyle/>
                    <a:p>
                      <a:pPr algn="ctr"/>
                      <a:r>
                        <a:rPr lang="en-GB" sz="1400" kern="1200" dirty="0" smtClean="0">
                          <a:solidFill>
                            <a:schemeClr val="dk1"/>
                          </a:solidFill>
                          <a:effectLst/>
                          <a:latin typeface="+mn-lt"/>
                          <a:ea typeface="+mn-ea"/>
                          <a:cs typeface="+mn-cs"/>
                        </a:rPr>
                        <a:t>accidentally</a:t>
                      </a:r>
                      <a:endParaRPr lang="en-GB" sz="1400" kern="1200" dirty="0">
                        <a:solidFill>
                          <a:schemeClr val="dk1"/>
                        </a:solidFill>
                        <a:effectLst/>
                        <a:latin typeface="+mn-lt"/>
                        <a:ea typeface="+mn-ea"/>
                        <a:cs typeface="+mn-cs"/>
                      </a:endParaRPr>
                    </a:p>
                  </a:txBody>
                  <a:tcPr marL="0" marR="0" marT="0" marB="0" anchor="ctr"/>
                </a:tc>
                <a:tc>
                  <a:txBody>
                    <a:bodyPr/>
                    <a:lstStyle/>
                    <a:p>
                      <a:pPr marL="174625" marR="196850" algn="ctr" eaLnBrk="0" hangingPunct="0">
                        <a:spcBef>
                          <a:spcPts val="545"/>
                        </a:spcBef>
                        <a:spcAft>
                          <a:spcPts val="0"/>
                        </a:spcAft>
                      </a:pPr>
                      <a:r>
                        <a:rPr lang="en-GB" sz="1400" dirty="0" smtClean="0">
                          <a:effectLst/>
                        </a:rPr>
                        <a:t>calendar</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smtClean="0">
                          <a:effectLst/>
                        </a:rPr>
                        <a:t>enough</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smtClean="0">
                          <a:effectLst/>
                        </a:rPr>
                        <a:t>heard</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smtClean="0">
                          <a:effectLst/>
                        </a:rPr>
                        <a:t>mention</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smtClean="0">
                          <a:effectLst/>
                        </a:rPr>
                        <a:t>possible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r>
                        <a:rPr lang="en-GB" sz="1400" dirty="0" smtClean="0">
                          <a:effectLst/>
                        </a:rPr>
                        <a:t>straight</a:t>
                      </a: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226424290"/>
                  </a:ext>
                </a:extLst>
              </a:tr>
              <a:tr h="375948">
                <a:tc>
                  <a:txBody>
                    <a:bodyPr/>
                    <a:lstStyle/>
                    <a:p>
                      <a:pPr algn="ctr"/>
                      <a:r>
                        <a:rPr lang="en-GB" sz="1400" kern="1200" dirty="0" smtClean="0">
                          <a:solidFill>
                            <a:schemeClr val="dk1"/>
                          </a:solidFill>
                          <a:effectLst/>
                          <a:latin typeface="+mn-lt"/>
                          <a:ea typeface="+mn-ea"/>
                          <a:cs typeface="+mn-cs"/>
                        </a:rPr>
                        <a:t>actual</a:t>
                      </a:r>
                      <a:endParaRPr lang="en-GB" sz="1400" kern="1200" dirty="0">
                        <a:solidFill>
                          <a:schemeClr val="dk1"/>
                        </a:solidFill>
                        <a:effectLst/>
                        <a:latin typeface="+mn-lt"/>
                        <a:ea typeface="+mn-ea"/>
                        <a:cs typeface="+mn-cs"/>
                      </a:endParaRPr>
                    </a:p>
                  </a:txBody>
                  <a:tcPr marL="0" marR="0" marT="0" marB="0" anchor="ctr"/>
                </a:tc>
                <a:tc>
                  <a:txBody>
                    <a:bodyPr/>
                    <a:lstStyle/>
                    <a:p>
                      <a:pPr marL="174625" marR="196850" algn="ctr" eaLnBrk="0" hangingPunct="0">
                        <a:spcBef>
                          <a:spcPts val="545"/>
                        </a:spcBef>
                        <a:spcAft>
                          <a:spcPts val="0"/>
                        </a:spcAft>
                      </a:pPr>
                      <a:r>
                        <a:rPr lang="en-GB" sz="1400" dirty="0" smtClean="0">
                          <a:effectLst/>
                        </a:rPr>
                        <a:t>caught</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smtClean="0">
                          <a:effectLst/>
                        </a:rPr>
                        <a:t>exercise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smtClean="0">
                          <a:effectLst/>
                        </a:rPr>
                        <a:t>heart</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smtClean="0">
                          <a:effectLst/>
                        </a:rPr>
                        <a:t>minute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smtClean="0">
                          <a:effectLst/>
                        </a:rPr>
                        <a:t>potatoes</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275547086"/>
                  </a:ext>
                </a:extLst>
              </a:tr>
              <a:tr h="375948">
                <a:tc>
                  <a:txBody>
                    <a:bodyPr/>
                    <a:lstStyle/>
                    <a:p>
                      <a:pPr marL="19050" marR="172720" algn="ctr" eaLnBrk="0" hangingPunct="0">
                        <a:spcBef>
                          <a:spcPts val="545"/>
                        </a:spcBef>
                        <a:spcAft>
                          <a:spcPts val="0"/>
                        </a:spcAft>
                      </a:pPr>
                      <a:r>
                        <a:rPr lang="en-GB" sz="1400" dirty="0" smtClean="0">
                          <a:effectLst/>
                        </a:rPr>
                        <a:t>actual</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smtClean="0">
                          <a:effectLst/>
                        </a:rPr>
                        <a:t>centre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smtClean="0">
                          <a:effectLst/>
                        </a:rPr>
                        <a:t>experience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smtClean="0">
                          <a:effectLst/>
                        </a:rPr>
                        <a:t>height</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smtClean="0">
                          <a:effectLst/>
                        </a:rPr>
                        <a:t>natural</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smtClean="0">
                          <a:effectLst/>
                        </a:rPr>
                        <a:t>pressure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178459739"/>
                  </a:ext>
                </a:extLst>
              </a:tr>
              <a:tr h="375948">
                <a:tc>
                  <a:txBody>
                    <a:bodyPr/>
                    <a:lstStyle/>
                    <a:p>
                      <a:pPr marL="19050" marR="172720" algn="ctr" eaLnBrk="0" hangingPunct="0">
                        <a:spcBef>
                          <a:spcPts val="545"/>
                        </a:spcBef>
                        <a:spcAft>
                          <a:spcPts val="0"/>
                        </a:spcAft>
                      </a:pPr>
                      <a:r>
                        <a:rPr lang="en-GB" sz="1400" dirty="0" smtClean="0">
                          <a:effectLst/>
                        </a:rPr>
                        <a:t>actually</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smtClean="0">
                          <a:effectLst/>
                          <a:latin typeface="+mn-lt"/>
                          <a:ea typeface="+mn-ea"/>
                          <a:cs typeface="+mn-cs"/>
                        </a:rPr>
                        <a:t>circle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smtClean="0">
                          <a:effectLst/>
                        </a:rPr>
                        <a:t>experiment</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smtClean="0">
                          <a:effectLst/>
                        </a:rPr>
                        <a:t>history</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smtClean="0">
                          <a:effectLst/>
                        </a:rPr>
                        <a:t>naughty</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smtClean="0">
                          <a:effectLst/>
                        </a:rPr>
                        <a:t>probably</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441880635"/>
                  </a:ext>
                </a:extLst>
              </a:tr>
              <a:tr h="375948">
                <a:tc>
                  <a:txBody>
                    <a:bodyPr/>
                    <a:lstStyle/>
                    <a:p>
                      <a:pPr marL="19050" marR="172720" algn="ctr" eaLnBrk="0" hangingPunct="0">
                        <a:spcBef>
                          <a:spcPts val="545"/>
                        </a:spcBef>
                        <a:spcAft>
                          <a:spcPts val="0"/>
                        </a:spcAft>
                      </a:pPr>
                      <a:r>
                        <a:rPr lang="en-GB" sz="1400" dirty="0" smtClean="0">
                          <a:effectLst/>
                        </a:rPr>
                        <a:t>address</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smtClean="0">
                          <a:effectLst/>
                          <a:latin typeface="+mn-lt"/>
                          <a:ea typeface="+mn-ea"/>
                          <a:cs typeface="+mn-cs"/>
                        </a:rPr>
                        <a:t>complete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smtClean="0">
                          <a:effectLst/>
                        </a:rPr>
                        <a:t>extreme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smtClean="0">
                          <a:effectLst/>
                        </a:rPr>
                        <a:t>imagine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smtClean="0">
                          <a:effectLst/>
                        </a:rPr>
                        <a:t>notice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smtClean="0">
                          <a:effectLst/>
                        </a:rPr>
                        <a:t>promise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832002786"/>
                  </a:ext>
                </a:extLst>
              </a:tr>
              <a:tr h="375948">
                <a:tc>
                  <a:txBody>
                    <a:bodyPr/>
                    <a:lstStyle/>
                    <a:p>
                      <a:pPr marL="19050" marR="172720" algn="ctr" eaLnBrk="0" hangingPunct="0">
                        <a:spcBef>
                          <a:spcPts val="545"/>
                        </a:spcBef>
                        <a:spcAft>
                          <a:spcPts val="0"/>
                        </a:spcAft>
                      </a:pPr>
                      <a:r>
                        <a:rPr lang="en-GB" sz="1400" dirty="0" smtClean="0">
                          <a:effectLst/>
                        </a:rPr>
                        <a:t>answer</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smtClean="0">
                          <a:effectLst/>
                        </a:rPr>
                        <a:t>consider</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smtClean="0">
                          <a:effectLst/>
                        </a:rPr>
                        <a:t>famous</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smtClean="0">
                          <a:effectLst/>
                        </a:rPr>
                        <a:t>increase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smtClean="0">
                          <a:effectLst/>
                        </a:rPr>
                        <a:t>occasion</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smtClean="0">
                          <a:effectLst/>
                        </a:rPr>
                        <a:t>purpose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915914119"/>
                  </a:ext>
                </a:extLst>
              </a:tr>
              <a:tr h="375948">
                <a:tc>
                  <a:txBody>
                    <a:bodyPr/>
                    <a:lstStyle/>
                    <a:p>
                      <a:pPr marL="19050" marR="172720" algn="ctr" eaLnBrk="0" hangingPunct="0">
                        <a:spcBef>
                          <a:spcPts val="545"/>
                        </a:spcBef>
                        <a:spcAft>
                          <a:spcPts val="0"/>
                        </a:spcAft>
                      </a:pPr>
                      <a:r>
                        <a:rPr lang="en-GB" sz="1400" dirty="0" smtClean="0">
                          <a:effectLst/>
                        </a:rPr>
                        <a:t>appear</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smtClean="0">
                          <a:effectLst/>
                        </a:rPr>
                        <a:t>continue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smtClean="0">
                          <a:effectLst/>
                        </a:rPr>
                        <a:t>favourite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smtClean="0">
                          <a:effectLst/>
                        </a:rPr>
                        <a:t>important</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smtClean="0">
                          <a:effectLst/>
                        </a:rPr>
                        <a:t>occasionally</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smtClean="0">
                          <a:effectLst/>
                        </a:rPr>
                        <a:t>quarter</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3016083419"/>
                  </a:ext>
                </a:extLst>
              </a:tr>
              <a:tr h="375948">
                <a:tc>
                  <a:txBody>
                    <a:bodyPr/>
                    <a:lstStyle/>
                    <a:p>
                      <a:pPr marL="19050" marR="172720" algn="ctr" eaLnBrk="0" hangingPunct="0">
                        <a:spcBef>
                          <a:spcPts val="545"/>
                        </a:spcBef>
                        <a:spcAft>
                          <a:spcPts val="0"/>
                        </a:spcAft>
                      </a:pPr>
                      <a:r>
                        <a:rPr lang="en-GB" sz="1400" dirty="0" smtClean="0">
                          <a:effectLst/>
                        </a:rPr>
                        <a:t>arrive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smtClean="0">
                          <a:effectLst/>
                        </a:rPr>
                        <a:t>decide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smtClean="0">
                          <a:effectLst/>
                        </a:rPr>
                        <a:t>February</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smtClean="0">
                          <a:effectLst/>
                        </a:rPr>
                        <a:t>interest</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smtClean="0">
                          <a:effectLst/>
                        </a:rPr>
                        <a:t>often</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smtClean="0">
                          <a:effectLst/>
                        </a:rPr>
                        <a:t>question</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33702599"/>
                  </a:ext>
                </a:extLst>
              </a:tr>
              <a:tr h="375948">
                <a:tc>
                  <a:txBody>
                    <a:bodyPr/>
                    <a:lstStyle/>
                    <a:p>
                      <a:pPr marL="19050" marR="172720" algn="ctr" eaLnBrk="0" hangingPunct="0">
                        <a:spcBef>
                          <a:spcPts val="545"/>
                        </a:spcBef>
                        <a:spcAft>
                          <a:spcPts val="0"/>
                        </a:spcAft>
                      </a:pPr>
                      <a:r>
                        <a:rPr lang="en-GB" sz="1400" dirty="0" smtClean="0">
                          <a:effectLst/>
                        </a:rPr>
                        <a:t>believe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smtClean="0">
                          <a:effectLst/>
                        </a:rPr>
                        <a:t>describe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smtClean="0">
                          <a:effectLst/>
                        </a:rPr>
                        <a:t>forward</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smtClean="0">
                          <a:effectLst/>
                        </a:rPr>
                        <a:t>island</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smtClean="0">
                          <a:effectLst/>
                        </a:rPr>
                        <a:t>opposite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smtClean="0">
                          <a:effectLst/>
                        </a:rPr>
                        <a:t>recent</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329225654"/>
                  </a:ext>
                </a:extLst>
              </a:tr>
              <a:tr h="375948">
                <a:tc>
                  <a:txBody>
                    <a:bodyPr/>
                    <a:lstStyle/>
                    <a:p>
                      <a:pPr marL="19050" marR="172720" algn="ctr" eaLnBrk="0" hangingPunct="0">
                        <a:spcBef>
                          <a:spcPts val="545"/>
                        </a:spcBef>
                        <a:spcAft>
                          <a:spcPts val="0"/>
                        </a:spcAft>
                      </a:pPr>
                      <a:r>
                        <a:rPr lang="en-GB" sz="1400" dirty="0" smtClean="0">
                          <a:effectLst/>
                        </a:rPr>
                        <a:t>bicycle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smtClean="0">
                          <a:effectLst/>
                        </a:rPr>
                        <a:t>different</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smtClean="0">
                          <a:effectLst/>
                        </a:rPr>
                        <a:t>forwards</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smtClean="0">
                          <a:effectLst/>
                        </a:rPr>
                        <a:t>knowledge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smtClean="0">
                          <a:effectLst/>
                        </a:rPr>
                        <a:t>ordinary</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smtClean="0">
                          <a:effectLst/>
                        </a:rPr>
                        <a:t>regular</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142184465"/>
                  </a:ext>
                </a:extLst>
              </a:tr>
              <a:tr h="375948">
                <a:tc>
                  <a:txBody>
                    <a:bodyPr/>
                    <a:lstStyle/>
                    <a:p>
                      <a:pPr marL="19050" marR="172720" algn="ctr" eaLnBrk="0" hangingPunct="0">
                        <a:spcBef>
                          <a:spcPts val="545"/>
                        </a:spcBef>
                        <a:spcAft>
                          <a:spcPts val="0"/>
                        </a:spcAft>
                      </a:pPr>
                      <a:r>
                        <a:rPr lang="en-GB" sz="1400" dirty="0" smtClean="0">
                          <a:effectLst/>
                        </a:rPr>
                        <a:t>breath</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smtClean="0">
                          <a:effectLst/>
                        </a:rPr>
                        <a:t>difficult</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smtClean="0">
                          <a:effectLst/>
                        </a:rPr>
                        <a:t>fruit</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smtClean="0">
                          <a:effectLst/>
                        </a:rPr>
                        <a:t>learn</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smtClean="0">
                          <a:effectLst/>
                        </a:rPr>
                        <a:t>particular</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smtClean="0">
                          <a:effectLst/>
                        </a:rPr>
                        <a:t>reign</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1638413278"/>
                  </a:ext>
                </a:extLst>
              </a:tr>
              <a:tr h="375948">
                <a:tc>
                  <a:txBody>
                    <a:bodyPr/>
                    <a:lstStyle/>
                    <a:p>
                      <a:pPr marL="19050" marR="172720" algn="ctr" eaLnBrk="0" hangingPunct="0">
                        <a:spcBef>
                          <a:spcPts val="545"/>
                        </a:spcBef>
                        <a:spcAft>
                          <a:spcPts val="0"/>
                        </a:spcAft>
                      </a:pPr>
                      <a:r>
                        <a:rPr lang="en-GB" sz="1400" dirty="0" smtClean="0">
                          <a:effectLst/>
                        </a:rPr>
                        <a:t>breathe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smtClean="0">
                          <a:effectLst/>
                        </a:rPr>
                        <a:t>disappear</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smtClean="0">
                          <a:effectLst/>
                        </a:rPr>
                        <a:t>grammar</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smtClean="0">
                          <a:effectLst/>
                        </a:rPr>
                        <a:t>length</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smtClean="0">
                          <a:effectLst/>
                        </a:rPr>
                        <a:t>perhaps</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smtClean="0">
                          <a:effectLst/>
                        </a:rPr>
                        <a:t>remember</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811159255"/>
                  </a:ext>
                </a:extLst>
              </a:tr>
              <a:tr h="375948">
                <a:tc>
                  <a:txBody>
                    <a:bodyPr/>
                    <a:lstStyle/>
                    <a:p>
                      <a:pPr marL="19050" marR="172720" algn="ctr" eaLnBrk="0" hangingPunct="0">
                        <a:spcBef>
                          <a:spcPts val="545"/>
                        </a:spcBef>
                        <a:spcAft>
                          <a:spcPts val="0"/>
                        </a:spcAft>
                      </a:pPr>
                      <a:r>
                        <a:rPr lang="en-GB" sz="1400" dirty="0" smtClean="0">
                          <a:effectLst/>
                        </a:rPr>
                        <a:t>build</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smtClean="0">
                          <a:effectLst/>
                        </a:rPr>
                        <a:t>early</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smtClean="0">
                          <a:effectLst/>
                        </a:rPr>
                        <a:t>group</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smtClean="0">
                          <a:effectLst/>
                        </a:rPr>
                        <a:t>library</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smtClean="0">
                          <a:effectLst/>
                        </a:rPr>
                        <a:t>position</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smtClean="0">
                          <a:effectLst/>
                        </a:rPr>
                        <a:t>sentence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050" marR="172720" algn="l" eaLnBrk="0" hangingPunct="0">
                        <a:spcBef>
                          <a:spcPts val="545"/>
                        </a:spcBef>
                        <a:spcAft>
                          <a:spcPts val="0"/>
                        </a:spcAft>
                      </a:pPr>
                      <a:r>
                        <a:rPr lang="en-GB" sz="1400" dirty="0">
                          <a:effectLst/>
                        </a:rPr>
                        <a:t> </a:t>
                      </a: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3043868532"/>
                  </a:ext>
                </a:extLst>
              </a:tr>
              <a:tr h="303651">
                <a:tc>
                  <a:txBody>
                    <a:bodyPr/>
                    <a:lstStyle/>
                    <a:p>
                      <a:pPr marL="19050" marR="172720" algn="ctr" eaLnBrk="0" hangingPunct="0">
                        <a:lnSpc>
                          <a:spcPts val="1460"/>
                        </a:lnSpc>
                        <a:spcBef>
                          <a:spcPts val="545"/>
                        </a:spcBef>
                        <a:spcAft>
                          <a:spcPts val="0"/>
                        </a:spcAft>
                      </a:pPr>
                      <a:r>
                        <a:rPr lang="en-GB" sz="1400" dirty="0" smtClean="0">
                          <a:effectLst/>
                        </a:rPr>
                        <a:t>busy</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lnSpc>
                          <a:spcPts val="1460"/>
                        </a:lnSpc>
                        <a:spcBef>
                          <a:spcPts val="545"/>
                        </a:spcBef>
                        <a:spcAft>
                          <a:spcPts val="0"/>
                        </a:spcAft>
                      </a:pPr>
                      <a:r>
                        <a:rPr lang="en-GB" sz="1400" dirty="0" smtClean="0">
                          <a:effectLst/>
                        </a:rPr>
                        <a:t>earth</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lnSpc>
                          <a:spcPts val="1460"/>
                        </a:lnSpc>
                        <a:spcBef>
                          <a:spcPts val="545"/>
                        </a:spcBef>
                        <a:spcAft>
                          <a:spcPts val="0"/>
                        </a:spcAft>
                      </a:pPr>
                      <a:r>
                        <a:rPr lang="en-GB" sz="1400" dirty="0" smtClean="0">
                          <a:effectLst/>
                        </a:rPr>
                        <a:t>guard</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lnSpc>
                          <a:spcPts val="1460"/>
                        </a:lnSpc>
                        <a:spcBef>
                          <a:spcPts val="545"/>
                        </a:spcBef>
                        <a:spcAft>
                          <a:spcPts val="0"/>
                        </a:spcAft>
                      </a:pPr>
                      <a:r>
                        <a:rPr lang="en-GB" sz="1400" dirty="0" smtClean="0">
                          <a:effectLst/>
                        </a:rPr>
                        <a:t>material</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lnSpc>
                          <a:spcPts val="1460"/>
                        </a:lnSpc>
                        <a:spcBef>
                          <a:spcPts val="545"/>
                        </a:spcBef>
                        <a:spcAft>
                          <a:spcPts val="0"/>
                        </a:spcAft>
                      </a:pPr>
                      <a:r>
                        <a:rPr lang="en-GB" sz="1400" dirty="0" smtClean="0">
                          <a:effectLst/>
                        </a:rPr>
                        <a:t>possess</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lnSpc>
                          <a:spcPts val="1460"/>
                        </a:lnSpc>
                        <a:spcBef>
                          <a:spcPts val="545"/>
                        </a:spcBef>
                        <a:spcAft>
                          <a:spcPts val="0"/>
                        </a:spcAft>
                      </a:pPr>
                      <a:r>
                        <a:rPr lang="en-GB" sz="1400" dirty="0" smtClean="0">
                          <a:effectLst/>
                        </a:rPr>
                        <a:t>separate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050" marR="172720" algn="l" eaLnBrk="0" hangingPunct="0">
                        <a:spcBef>
                          <a:spcPts val="545"/>
                        </a:spcBef>
                        <a:spcAft>
                          <a:spcPts val="0"/>
                        </a:spcAft>
                      </a:pPr>
                      <a:r>
                        <a:rPr lang="en-GB" sz="1400" dirty="0">
                          <a:effectLst/>
                        </a:rPr>
                        <a:t> </a:t>
                      </a: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437709326"/>
                  </a:ext>
                </a:extLst>
              </a:tr>
            </a:tbl>
          </a:graphicData>
        </a:graphic>
      </p:graphicFrame>
      <p:sp>
        <p:nvSpPr>
          <p:cNvPr id="3" name="TextBox 2"/>
          <p:cNvSpPr txBox="1"/>
          <p:nvPr/>
        </p:nvSpPr>
        <p:spPr>
          <a:xfrm>
            <a:off x="-97999" y="77082"/>
            <a:ext cx="11686283" cy="646331"/>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srgbClr val="4472C4"/>
                </a:solidFill>
                <a:effectLst/>
                <a:uLnTx/>
                <a:uFillTx/>
                <a:latin typeface="Calibri" panose="020F0502020204030204"/>
                <a:ea typeface="+mn-ea"/>
                <a:cs typeface="+mn-cs"/>
              </a:rPr>
              <a:t>Statutory Spelling Words for Year 3 and Year 4</a:t>
            </a:r>
            <a:endParaRPr kumimoji="0" lang="en-GB" sz="3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230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999" y="77082"/>
            <a:ext cx="11686283" cy="646331"/>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4472C4"/>
                </a:solidFill>
                <a:effectLst/>
                <a:uLnTx/>
                <a:uFillTx/>
                <a:latin typeface="Calibri" panose="020F0502020204030204"/>
                <a:ea typeface="+mn-ea"/>
                <a:cs typeface="+mn-cs"/>
              </a:rPr>
              <a:t>Year 3</a:t>
            </a:r>
            <a:r>
              <a:rPr kumimoji="0" lang="en-GB" sz="3600" b="1" i="0" u="none" strike="noStrike" kern="1200" cap="none" spc="0" normalizeH="0" baseline="0" noProof="0" dirty="0" smtClean="0">
                <a:ln>
                  <a:noFill/>
                </a:ln>
                <a:solidFill>
                  <a:srgbClr val="4472C4"/>
                </a:solidFill>
                <a:effectLst/>
                <a:uLnTx/>
                <a:uFillTx/>
                <a:latin typeface="Calibri" panose="020F0502020204030204"/>
                <a:ea typeface="+mn-ea"/>
                <a:cs typeface="+mn-cs"/>
              </a:rPr>
              <a:t> English Writing</a:t>
            </a:r>
            <a:endParaRPr kumimoji="0" lang="en-GB" sz="3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0" name="Rectangle 9"/>
          <p:cNvSpPr/>
          <p:nvPr/>
        </p:nvSpPr>
        <p:spPr>
          <a:xfrm>
            <a:off x="92366" y="77082"/>
            <a:ext cx="11998034" cy="668224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7" name="TextBox 1036"/>
          <p:cNvSpPr txBox="1"/>
          <p:nvPr/>
        </p:nvSpPr>
        <p:spPr>
          <a:xfrm>
            <a:off x="6629181" y="4007712"/>
            <a:ext cx="52087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2" name="Table 1"/>
          <p:cNvGraphicFramePr>
            <a:graphicFrameLocks noGrp="1"/>
          </p:cNvGraphicFramePr>
          <p:nvPr>
            <p:extLst/>
          </p:nvPr>
        </p:nvGraphicFramePr>
        <p:xfrm>
          <a:off x="209619" y="1473125"/>
          <a:ext cx="11763527" cy="3979300"/>
        </p:xfrm>
        <a:graphic>
          <a:graphicData uri="http://schemas.openxmlformats.org/drawingml/2006/table">
            <a:tbl>
              <a:tblPr firstRow="1" firstCol="1" bandRow="1">
                <a:tableStyleId>{5C22544A-7EE6-4342-B048-85BDC9FD1C3A}</a:tableStyleId>
              </a:tblPr>
              <a:tblGrid>
                <a:gridCol w="1024989">
                  <a:extLst>
                    <a:ext uri="{9D8B030D-6E8A-4147-A177-3AD203B41FA5}">
                      <a16:colId xmlns:a16="http://schemas.microsoft.com/office/drawing/2014/main" val="2503055050"/>
                    </a:ext>
                  </a:extLst>
                </a:gridCol>
                <a:gridCol w="10738538">
                  <a:extLst>
                    <a:ext uri="{9D8B030D-6E8A-4147-A177-3AD203B41FA5}">
                      <a16:colId xmlns:a16="http://schemas.microsoft.com/office/drawing/2014/main" val="3105318265"/>
                    </a:ext>
                  </a:extLst>
                </a:gridCol>
              </a:tblGrid>
              <a:tr h="333408">
                <a:tc gridSpan="2">
                  <a:txBody>
                    <a:bodyPr/>
                    <a:lstStyle/>
                    <a:p>
                      <a:pPr algn="ctr">
                        <a:lnSpc>
                          <a:spcPct val="115000"/>
                        </a:lnSpc>
                        <a:spcAft>
                          <a:spcPts val="0"/>
                        </a:spcAft>
                      </a:pPr>
                      <a:r>
                        <a:rPr lang="en-GB" sz="1600" dirty="0" smtClean="0">
                          <a:effectLst/>
                        </a:rPr>
                        <a:t>Content </a:t>
                      </a:r>
                      <a:r>
                        <a:rPr lang="en-GB" sz="1600" dirty="0">
                          <a:effectLst/>
                        </a:rPr>
                        <a:t>to be </a:t>
                      </a:r>
                      <a:r>
                        <a:rPr lang="en-GB" sz="1600" dirty="0" smtClean="0">
                          <a:effectLst/>
                        </a:rPr>
                        <a:t>taught and applied in writing this year </a:t>
                      </a: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hMerge="1">
                  <a:txBody>
                    <a:bodyPr/>
                    <a:lstStyle/>
                    <a:p>
                      <a:endParaRPr lang="en-GB"/>
                    </a:p>
                  </a:txBody>
                  <a:tcPr/>
                </a:tc>
                <a:extLst>
                  <a:ext uri="{0D108BD9-81ED-4DB2-BD59-A6C34878D82A}">
                    <a16:rowId xmlns:a16="http://schemas.microsoft.com/office/drawing/2014/main" val="1391799769"/>
                  </a:ext>
                </a:extLst>
              </a:tr>
              <a:tr h="1280160">
                <a:tc>
                  <a:txBody>
                    <a:bodyPr/>
                    <a:lstStyle/>
                    <a:p>
                      <a:pPr>
                        <a:lnSpc>
                          <a:spcPct val="115000"/>
                        </a:lnSpc>
                        <a:spcAft>
                          <a:spcPts val="0"/>
                        </a:spcAft>
                      </a:pPr>
                      <a:r>
                        <a:rPr lang="en-GB" sz="1200" dirty="0">
                          <a:effectLst/>
                        </a:rPr>
                        <a:t>Word</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a:txBody>
                    <a:bodyPr/>
                    <a:lstStyle/>
                    <a:p>
                      <a:pPr marL="171450" lvl="0" indent="-171450">
                        <a:buFont typeface="Arial" panose="020B0604020202020204" pitchFamily="34" charset="0"/>
                        <a:buChar char="•"/>
                      </a:pPr>
                      <a:r>
                        <a:rPr lang="en-GB" sz="1200" kern="1200" dirty="0" smtClean="0">
                          <a:solidFill>
                            <a:schemeClr val="dk1"/>
                          </a:solidFill>
                          <a:effectLst/>
                          <a:latin typeface="+mn-lt"/>
                          <a:ea typeface="+mn-ea"/>
                          <a:cs typeface="+mn-cs"/>
                        </a:rPr>
                        <a:t>Formation of nouns using a range of prefixes (e.g.  super–, anti–, auto–)  </a:t>
                      </a:r>
                    </a:p>
                    <a:p>
                      <a:pPr marL="171450" lvl="0" indent="-171450">
                        <a:buFont typeface="Arial" panose="020B0604020202020204" pitchFamily="34" charset="0"/>
                        <a:buChar char="•"/>
                      </a:pPr>
                      <a:r>
                        <a:rPr lang="en-GB" sz="1200" kern="1200" dirty="0" smtClean="0">
                          <a:solidFill>
                            <a:schemeClr val="dk1"/>
                          </a:solidFill>
                          <a:effectLst/>
                          <a:latin typeface="+mn-lt"/>
                          <a:ea typeface="+mn-ea"/>
                          <a:cs typeface="+mn-cs"/>
                        </a:rPr>
                        <a:t>Use of the forms a or an according to whether the next word begins with a consonant or a vowel (e.g.  a rock, an open box)</a:t>
                      </a:r>
                    </a:p>
                    <a:p>
                      <a:pPr marL="171450" lvl="0" indent="-171450">
                        <a:buFont typeface="Arial" panose="020B0604020202020204" pitchFamily="34" charset="0"/>
                        <a:buChar char="•"/>
                      </a:pPr>
                      <a:r>
                        <a:rPr lang="en-GB" sz="1200" kern="1200" dirty="0" smtClean="0">
                          <a:solidFill>
                            <a:schemeClr val="dk1"/>
                          </a:solidFill>
                          <a:effectLst/>
                          <a:latin typeface="+mn-lt"/>
                          <a:ea typeface="+mn-ea"/>
                          <a:cs typeface="+mn-cs"/>
                        </a:rPr>
                        <a:t>Word families based on common words, showing how words are related in form and meaning (e.g. solve, solution, solver, dissolve)</a:t>
                      </a:r>
                    </a:p>
                    <a:p>
                      <a:pPr marL="171450" lvl="0" indent="-171450">
                        <a:buFont typeface="Arial" panose="020B0604020202020204" pitchFamily="34" charset="0"/>
                        <a:buChar char="•"/>
                      </a:pPr>
                      <a:r>
                        <a:rPr lang="en-GB" sz="1200" kern="1200" dirty="0" smtClean="0">
                          <a:solidFill>
                            <a:schemeClr val="dk1"/>
                          </a:solidFill>
                          <a:effectLst/>
                          <a:latin typeface="+mn-lt"/>
                          <a:ea typeface="+mn-ea"/>
                          <a:cs typeface="+mn-cs"/>
                        </a:rPr>
                        <a:t>Correct use of more complex and near homophones</a:t>
                      </a:r>
                    </a:p>
                    <a:p>
                      <a:pPr marL="171450" lvl="0" indent="-171450">
                        <a:buFont typeface="Arial" panose="020B0604020202020204" pitchFamily="34" charset="0"/>
                        <a:buChar char="•"/>
                      </a:pPr>
                      <a:r>
                        <a:rPr lang="en-GB" sz="1200" kern="1200" dirty="0" smtClean="0">
                          <a:solidFill>
                            <a:schemeClr val="dk1"/>
                          </a:solidFill>
                          <a:effectLst/>
                          <a:latin typeface="+mn-lt"/>
                          <a:ea typeface="+mn-ea"/>
                          <a:cs typeface="+mn-cs"/>
                        </a:rPr>
                        <a:t>Use of a wider range of subordinating conjunctions (e.g. when, if, although)</a:t>
                      </a:r>
                    </a:p>
                    <a:p>
                      <a:pPr marL="171450" lvl="0" indent="-171450">
                        <a:buFont typeface="Arial" panose="020B0604020202020204" pitchFamily="34" charset="0"/>
                        <a:buChar char="•"/>
                      </a:pPr>
                      <a:r>
                        <a:rPr lang="en-GB" sz="1200" kern="1200" dirty="0" smtClean="0">
                          <a:solidFill>
                            <a:schemeClr val="dk1"/>
                          </a:solidFill>
                          <a:effectLst/>
                          <a:latin typeface="+mn-lt"/>
                          <a:ea typeface="+mn-ea"/>
                          <a:cs typeface="+mn-cs"/>
                        </a:rPr>
                        <a:t>Use of specific nouns for clarity (e.g. terrier not dog)</a:t>
                      </a:r>
                    </a:p>
                    <a:p>
                      <a:pPr marL="171450" lvl="0" indent="-171450">
                        <a:buFont typeface="Arial" panose="020B0604020202020204" pitchFamily="34" charset="0"/>
                        <a:buChar char="•"/>
                      </a:pPr>
                      <a:r>
                        <a:rPr lang="en-GB" sz="1200" kern="1200" dirty="0" smtClean="0">
                          <a:solidFill>
                            <a:schemeClr val="dk1"/>
                          </a:solidFill>
                          <a:effectLst/>
                          <a:latin typeface="+mn-lt"/>
                          <a:ea typeface="+mn-ea"/>
                          <a:cs typeface="+mn-cs"/>
                        </a:rPr>
                        <a:t>Use of first/third person</a:t>
                      </a:r>
                      <a:endParaRPr lang="en-GB" sz="1200" kern="1200" dirty="0">
                        <a:solidFill>
                          <a:schemeClr val="dk1"/>
                        </a:solidFill>
                        <a:effectLst/>
                        <a:latin typeface="+mn-lt"/>
                        <a:ea typeface="+mn-ea"/>
                        <a:cs typeface="+mn-cs"/>
                      </a:endParaRPr>
                    </a:p>
                  </a:txBody>
                  <a:tcPr marL="61692" marR="61692" marT="0" marB="0" anchor="ctr"/>
                </a:tc>
                <a:extLst>
                  <a:ext uri="{0D108BD9-81ED-4DB2-BD59-A6C34878D82A}">
                    <a16:rowId xmlns:a16="http://schemas.microsoft.com/office/drawing/2014/main" val="2529260052"/>
                  </a:ext>
                </a:extLst>
              </a:tr>
              <a:tr h="459930">
                <a:tc>
                  <a:txBody>
                    <a:bodyPr/>
                    <a:lstStyle/>
                    <a:p>
                      <a:pPr>
                        <a:lnSpc>
                          <a:spcPct val="115000"/>
                        </a:lnSpc>
                        <a:spcAft>
                          <a:spcPts val="0"/>
                        </a:spcAft>
                      </a:pPr>
                      <a:r>
                        <a:rPr lang="en-GB" sz="1200" dirty="0">
                          <a:effectLst/>
                        </a:rPr>
                        <a:t>Sentence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a:txBody>
                    <a:bodyPr/>
                    <a:lstStyle/>
                    <a:p>
                      <a:pPr marL="171450" lvl="0" indent="-171450">
                        <a:buFont typeface="Arial" panose="020B0604020202020204" pitchFamily="34" charset="0"/>
                        <a:buChar char="•"/>
                      </a:pPr>
                      <a:r>
                        <a:rPr lang="en-GB" sz="1200" kern="1200" dirty="0" smtClean="0">
                          <a:solidFill>
                            <a:schemeClr val="dk1"/>
                          </a:solidFill>
                          <a:effectLst/>
                          <a:latin typeface="+mn-lt"/>
                          <a:ea typeface="+mn-ea"/>
                          <a:cs typeface="+mn-cs"/>
                        </a:rPr>
                        <a:t>Expressing time, place and cause using conjunctions (e.g. when, before, after, while, so, because),</a:t>
                      </a:r>
                      <a:r>
                        <a:rPr lang="en-GB" sz="1200" kern="1200" baseline="0" dirty="0" smtClean="0">
                          <a:solidFill>
                            <a:schemeClr val="dk1"/>
                          </a:solidFill>
                          <a:effectLst/>
                          <a:latin typeface="+mn-lt"/>
                          <a:ea typeface="+mn-ea"/>
                          <a:cs typeface="+mn-cs"/>
                        </a:rPr>
                        <a:t> </a:t>
                      </a:r>
                      <a:r>
                        <a:rPr lang="en-GB" sz="1200" kern="1200" dirty="0" smtClean="0">
                          <a:solidFill>
                            <a:schemeClr val="dk1"/>
                          </a:solidFill>
                          <a:effectLst/>
                          <a:latin typeface="+mn-lt"/>
                          <a:ea typeface="+mn-ea"/>
                          <a:cs typeface="+mn-cs"/>
                        </a:rPr>
                        <a:t>adverbs (e.g. then, next, soon, therefore) and</a:t>
                      </a:r>
                      <a:r>
                        <a:rPr lang="en-GB" sz="1200" kern="1200" baseline="0" dirty="0" smtClean="0">
                          <a:solidFill>
                            <a:schemeClr val="dk1"/>
                          </a:solidFill>
                          <a:effectLst/>
                          <a:latin typeface="+mn-lt"/>
                          <a:ea typeface="+mn-ea"/>
                          <a:cs typeface="+mn-cs"/>
                        </a:rPr>
                        <a:t> </a:t>
                      </a:r>
                      <a:r>
                        <a:rPr lang="en-GB" sz="1200" kern="1200" dirty="0" smtClean="0">
                          <a:solidFill>
                            <a:schemeClr val="dk1"/>
                          </a:solidFill>
                          <a:effectLst/>
                          <a:latin typeface="+mn-lt"/>
                          <a:ea typeface="+mn-ea"/>
                          <a:cs typeface="+mn-cs"/>
                        </a:rPr>
                        <a:t>prepositions (e.g. before, after, during, in)</a:t>
                      </a:r>
                      <a:endParaRPr lang="en-GB" sz="1200" kern="1200" dirty="0">
                        <a:solidFill>
                          <a:schemeClr val="dk1"/>
                        </a:solidFill>
                        <a:effectLst/>
                        <a:latin typeface="+mn-lt"/>
                        <a:ea typeface="+mn-ea"/>
                        <a:cs typeface="+mn-cs"/>
                      </a:endParaRPr>
                    </a:p>
                  </a:txBody>
                  <a:tcPr marL="61692" marR="61692" marT="0" marB="0" anchor="ctr"/>
                </a:tc>
                <a:extLst>
                  <a:ext uri="{0D108BD9-81ED-4DB2-BD59-A6C34878D82A}">
                    <a16:rowId xmlns:a16="http://schemas.microsoft.com/office/drawing/2014/main" val="3538898560"/>
                  </a:ext>
                </a:extLst>
              </a:tr>
              <a:tr h="693019">
                <a:tc>
                  <a:txBody>
                    <a:bodyPr/>
                    <a:lstStyle/>
                    <a:p>
                      <a:pPr>
                        <a:lnSpc>
                          <a:spcPct val="115000"/>
                        </a:lnSpc>
                        <a:spcAft>
                          <a:spcPts val="0"/>
                        </a:spcAft>
                      </a:pPr>
                      <a:r>
                        <a:rPr lang="en-GB" sz="1200" dirty="0">
                          <a:effectLst/>
                        </a:rPr>
                        <a:t>Text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a:txBody>
                    <a:bodyPr/>
                    <a:lstStyle/>
                    <a:p>
                      <a:pPr marL="171450" lvl="0" indent="-171450">
                        <a:buFont typeface="Arial" panose="020B0604020202020204" pitchFamily="34" charset="0"/>
                        <a:buChar char="•"/>
                      </a:pPr>
                      <a:r>
                        <a:rPr lang="en-GB" sz="1200" kern="1200" dirty="0" smtClean="0">
                          <a:solidFill>
                            <a:schemeClr val="dk1"/>
                          </a:solidFill>
                          <a:effectLst/>
                          <a:latin typeface="+mn-lt"/>
                          <a:ea typeface="+mn-ea"/>
                          <a:cs typeface="+mn-cs"/>
                        </a:rPr>
                        <a:t>Use of paragraphs as a way to group related material</a:t>
                      </a:r>
                    </a:p>
                    <a:p>
                      <a:pPr marL="171450" lvl="0" indent="-171450">
                        <a:buFont typeface="Arial" panose="020B0604020202020204" pitchFamily="34" charset="0"/>
                        <a:buChar char="•"/>
                      </a:pPr>
                      <a:r>
                        <a:rPr lang="en-GB" sz="1200" kern="1200" dirty="0" smtClean="0">
                          <a:solidFill>
                            <a:schemeClr val="dk1"/>
                          </a:solidFill>
                          <a:effectLst/>
                          <a:latin typeface="+mn-lt"/>
                          <a:ea typeface="+mn-ea"/>
                          <a:cs typeface="+mn-cs"/>
                        </a:rPr>
                        <a:t>Use of headings and sub-headings to aid presentation</a:t>
                      </a:r>
                    </a:p>
                    <a:p>
                      <a:pPr marL="171450" lvl="0" indent="-171450">
                        <a:buFont typeface="Arial" panose="020B0604020202020204" pitchFamily="34" charset="0"/>
                        <a:buChar char="•"/>
                      </a:pPr>
                      <a:r>
                        <a:rPr lang="en-GB" sz="1200" kern="1200" dirty="0" smtClean="0">
                          <a:solidFill>
                            <a:schemeClr val="dk1"/>
                          </a:solidFill>
                          <a:effectLst/>
                          <a:latin typeface="+mn-lt"/>
                          <a:ea typeface="+mn-ea"/>
                          <a:cs typeface="+mn-cs"/>
                        </a:rPr>
                        <a:t>Use of the present perfect form of verbs instead of the simple past (e.g. He has gone out to play. / He went out to play.)</a:t>
                      </a:r>
                      <a:endParaRPr lang="en-GB" sz="1200" kern="1200" dirty="0">
                        <a:solidFill>
                          <a:schemeClr val="dk1"/>
                        </a:solidFill>
                        <a:effectLst/>
                        <a:latin typeface="+mn-lt"/>
                        <a:ea typeface="+mn-ea"/>
                        <a:cs typeface="+mn-cs"/>
                      </a:endParaRPr>
                    </a:p>
                  </a:txBody>
                  <a:tcPr marL="61692" marR="61692" marT="0" marB="0" anchor="ctr"/>
                </a:tc>
                <a:extLst>
                  <a:ext uri="{0D108BD9-81ED-4DB2-BD59-A6C34878D82A}">
                    <a16:rowId xmlns:a16="http://schemas.microsoft.com/office/drawing/2014/main" val="1344947186"/>
                  </a:ext>
                </a:extLst>
              </a:tr>
              <a:tr h="336885">
                <a:tc>
                  <a:txBody>
                    <a:bodyPr/>
                    <a:lstStyle/>
                    <a:p>
                      <a:pPr>
                        <a:lnSpc>
                          <a:spcPct val="115000"/>
                        </a:lnSpc>
                        <a:spcAft>
                          <a:spcPts val="0"/>
                        </a:spcAft>
                      </a:pPr>
                      <a:r>
                        <a:rPr lang="en-GB" sz="1200" dirty="0">
                          <a:effectLst/>
                        </a:rPr>
                        <a:t>Punctuation</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a:txBody>
                    <a:bodyPr/>
                    <a:lstStyle/>
                    <a:p>
                      <a:pPr marL="171450" lvl="0" indent="-171450">
                        <a:buFont typeface="Arial" panose="020B0604020202020204" pitchFamily="34" charset="0"/>
                        <a:buChar char="•"/>
                      </a:pPr>
                      <a:r>
                        <a:rPr lang="en-GB" sz="1200" kern="1200" dirty="0" smtClean="0">
                          <a:solidFill>
                            <a:schemeClr val="dk1"/>
                          </a:solidFill>
                          <a:effectLst/>
                          <a:latin typeface="+mn-lt"/>
                          <a:ea typeface="+mn-ea"/>
                          <a:cs typeface="+mn-cs"/>
                        </a:rPr>
                        <a:t>Use of inverted commas to punctuate direct speech</a:t>
                      </a:r>
                    </a:p>
                  </a:txBody>
                  <a:tcPr marL="61692" marR="61692" marT="0" marB="0" anchor="ctr"/>
                </a:tc>
                <a:extLst>
                  <a:ext uri="{0D108BD9-81ED-4DB2-BD59-A6C34878D82A}">
                    <a16:rowId xmlns:a16="http://schemas.microsoft.com/office/drawing/2014/main" val="1337231546"/>
                  </a:ext>
                </a:extLst>
              </a:tr>
              <a:tr h="875898">
                <a:tc>
                  <a:txBody>
                    <a:bodyPr/>
                    <a:lstStyle/>
                    <a:p>
                      <a:pPr>
                        <a:lnSpc>
                          <a:spcPct val="115000"/>
                        </a:lnSpc>
                        <a:spcAft>
                          <a:spcPts val="0"/>
                        </a:spcAft>
                      </a:pPr>
                      <a:r>
                        <a:rPr lang="en-GB" sz="1200" dirty="0">
                          <a:effectLst/>
                        </a:rPr>
                        <a:t>Terminology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a:txBody>
                    <a:bodyPr/>
                    <a:lstStyle/>
                    <a:p>
                      <a:pPr marL="171450" lvl="0" indent="-171450">
                        <a:buFont typeface="Arial" panose="020B0604020202020204" pitchFamily="34" charset="0"/>
                        <a:buChar char="•"/>
                      </a:pPr>
                      <a:r>
                        <a:rPr lang="en-GB" sz="1200" kern="1200" dirty="0" smtClean="0">
                          <a:solidFill>
                            <a:schemeClr val="dk1"/>
                          </a:solidFill>
                          <a:effectLst/>
                          <a:latin typeface="+mn-lt"/>
                          <a:ea typeface="+mn-ea"/>
                          <a:cs typeface="+mn-cs"/>
                        </a:rPr>
                        <a:t>preposition, determiner, synonym</a:t>
                      </a:r>
                    </a:p>
                    <a:p>
                      <a:pPr marL="171450" lvl="0" indent="-171450">
                        <a:buFont typeface="Arial" panose="020B0604020202020204" pitchFamily="34" charset="0"/>
                        <a:buChar char="•"/>
                      </a:pPr>
                      <a:r>
                        <a:rPr lang="en-GB" sz="1200" kern="1200" dirty="0" smtClean="0">
                          <a:solidFill>
                            <a:schemeClr val="dk1"/>
                          </a:solidFill>
                          <a:effectLst/>
                          <a:latin typeface="+mn-lt"/>
                          <a:ea typeface="+mn-ea"/>
                          <a:cs typeface="+mn-cs"/>
                        </a:rPr>
                        <a:t>word family, prefix, first/third person</a:t>
                      </a:r>
                    </a:p>
                    <a:p>
                      <a:pPr marL="171450" lvl="0" indent="-171450">
                        <a:buFont typeface="Arial" panose="020B0604020202020204" pitchFamily="34" charset="0"/>
                        <a:buChar char="•"/>
                      </a:pPr>
                      <a:r>
                        <a:rPr lang="en-GB" sz="1200" kern="1200" dirty="0" smtClean="0">
                          <a:solidFill>
                            <a:schemeClr val="dk1"/>
                          </a:solidFill>
                          <a:effectLst/>
                          <a:latin typeface="+mn-lt"/>
                          <a:ea typeface="+mn-ea"/>
                          <a:cs typeface="+mn-cs"/>
                        </a:rPr>
                        <a:t>clause, subordinate clause,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dk1"/>
                          </a:solidFill>
                          <a:effectLst/>
                          <a:latin typeface="+mn-lt"/>
                          <a:ea typeface="+mn-ea"/>
                          <a:cs typeface="+mn-cs"/>
                        </a:rPr>
                        <a:t>inverted commas , direct speech </a:t>
                      </a:r>
                    </a:p>
                  </a:txBody>
                  <a:tcPr marL="61692" marR="61692" marT="0" marB="0" anchor="ctr"/>
                </a:tc>
                <a:extLst>
                  <a:ext uri="{0D108BD9-81ED-4DB2-BD59-A6C34878D82A}">
                    <a16:rowId xmlns:a16="http://schemas.microsoft.com/office/drawing/2014/main" val="3925224437"/>
                  </a:ext>
                </a:extLst>
              </a:tr>
            </a:tbl>
          </a:graphicData>
        </a:graphic>
      </p:graphicFrame>
      <p:sp>
        <p:nvSpPr>
          <p:cNvPr id="28" name="TextBox 27"/>
          <p:cNvSpPr txBox="1"/>
          <p:nvPr/>
        </p:nvSpPr>
        <p:spPr>
          <a:xfrm>
            <a:off x="7171644" y="5521101"/>
            <a:ext cx="4801502" cy="954107"/>
          </a:xfrm>
          <a:prstGeom prst="rect">
            <a:avLst/>
          </a:prstGeom>
          <a:noFill/>
          <a:ln w="28575">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rPr>
              <a:t>What will I be writing?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prstClr val="black"/>
                </a:solidFill>
                <a:latin typeface="Calibri" panose="020F0502020204030204"/>
              </a:rPr>
              <a:t>With our class book as a spark, </a:t>
            </a:r>
            <a:r>
              <a:rPr lang="en-GB" sz="1400" noProof="0" dirty="0" smtClean="0">
                <a:solidFill>
                  <a:prstClr val="black"/>
                </a:solidFill>
                <a:latin typeface="Calibri" panose="020F0502020204030204"/>
              </a:rPr>
              <a:t>I will be learning to use persuasive techniques in my writing and will create a persuasive poster.  I will also learn how to use quotes.</a:t>
            </a:r>
            <a:endPar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5880702" y="574960"/>
            <a:ext cx="6209698" cy="904605"/>
          </a:xfrm>
          <a:prstGeom prst="rect">
            <a:avLst/>
          </a:prstGeom>
        </p:spPr>
      </p:pic>
      <p:sp>
        <p:nvSpPr>
          <p:cNvPr id="11" name="TextBox 10"/>
          <p:cNvSpPr txBox="1"/>
          <p:nvPr/>
        </p:nvSpPr>
        <p:spPr>
          <a:xfrm>
            <a:off x="209619" y="857452"/>
            <a:ext cx="5603120" cy="523220"/>
          </a:xfrm>
          <a:prstGeom prst="rect">
            <a:avLst/>
          </a:prstGeom>
          <a:noFill/>
          <a:ln w="28575">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t>
            </a:r>
            <a:r>
              <a:rPr kumimoji="0" lang="en-GB" sz="1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Swallowdale</a:t>
            </a: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 we follow a five-stage process for writing and in Y3 I will write for different purposes: to entertain, to inform, and to persuade.  </a:t>
            </a:r>
          </a:p>
        </p:txBody>
      </p:sp>
      <p:pic>
        <p:nvPicPr>
          <p:cNvPr id="6" name="Picture 5"/>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11482939" y="141180"/>
            <a:ext cx="419381" cy="442301"/>
          </a:xfrm>
          <a:prstGeom prst="rect">
            <a:avLst/>
          </a:prstGeom>
        </p:spPr>
      </p:pic>
      <p:sp>
        <p:nvSpPr>
          <p:cNvPr id="13" name="TextBox 12"/>
          <p:cNvSpPr txBox="1"/>
          <p:nvPr/>
        </p:nvSpPr>
        <p:spPr>
          <a:xfrm>
            <a:off x="216037" y="5521102"/>
            <a:ext cx="4443659" cy="954107"/>
          </a:xfrm>
          <a:prstGeom prst="rect">
            <a:avLst/>
          </a:prstGeom>
          <a:noFill/>
          <a:ln w="28575">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rPr>
              <a:t>Spelling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In year 3,</a:t>
            </a:r>
            <a:r>
              <a:rPr kumimoji="0" lang="en-GB" sz="1400" b="0" i="0" u="none" strike="noStrike" kern="1200" cap="none" spc="0" normalizeH="0" noProof="0" dirty="0" smtClean="0">
                <a:ln>
                  <a:noFill/>
                </a:ln>
                <a:solidFill>
                  <a:prstClr val="black"/>
                </a:solidFill>
                <a:effectLst/>
                <a:uLnTx/>
                <a:uFillTx/>
                <a:latin typeface="Calibri" panose="020F0502020204030204"/>
                <a:ea typeface="+mn-ea"/>
                <a:cs typeface="+mn-cs"/>
              </a:rPr>
              <a:t> we use Spelling Shed to build on our phonics knowledge and learn how to spell new words. </a:t>
            </a: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I will also learn to read and spell the statutory words for LKS2. </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p:cNvPicPr>
            <a:picLocks noChangeAspect="1"/>
          </p:cNvPicPr>
          <p:nvPr/>
        </p:nvPicPr>
        <p:blipFill>
          <a:blip r:embed="rId5">
            <a:extLst/>
          </a:blip>
          <a:stretch>
            <a:fillRect/>
          </a:stretch>
        </p:blipFill>
        <p:spPr>
          <a:xfrm>
            <a:off x="209619" y="135976"/>
            <a:ext cx="679890" cy="679890"/>
          </a:xfrm>
          <a:prstGeom prst="rect">
            <a:avLst/>
          </a:prstGeom>
        </p:spPr>
      </p:pic>
      <p:pic>
        <p:nvPicPr>
          <p:cNvPr id="12" name="Google Shape;202;p34"/>
          <p:cNvPicPr preferRelativeResize="0"/>
          <p:nvPr/>
        </p:nvPicPr>
        <p:blipFill>
          <a:blip r:embed="rId6">
            <a:alphaModFix/>
          </a:blip>
          <a:stretch>
            <a:fillRect/>
          </a:stretch>
        </p:blipFill>
        <p:spPr>
          <a:xfrm>
            <a:off x="5101947" y="4712680"/>
            <a:ext cx="1627445" cy="1884232"/>
          </a:xfrm>
          <a:prstGeom prst="rect">
            <a:avLst/>
          </a:prstGeom>
          <a:noFill/>
          <a:ln>
            <a:noFill/>
          </a:ln>
        </p:spPr>
      </p:pic>
    </p:spTree>
    <p:extLst>
      <p:ext uri="{BB962C8B-B14F-4D97-AF65-F5344CB8AC3E}">
        <p14:creationId xmlns:p14="http://schemas.microsoft.com/office/powerpoint/2010/main" val="891818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000" y="120012"/>
            <a:ext cx="11686283" cy="646331"/>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accent1"/>
                </a:solidFill>
                <a:effectLst/>
                <a:uLnTx/>
                <a:uFillTx/>
                <a:latin typeface="Calibri" panose="020F0502020204030204"/>
                <a:ea typeface="+mn-ea"/>
                <a:cs typeface="+mn-cs"/>
              </a:rPr>
              <a:t>Year </a:t>
            </a:r>
            <a:r>
              <a:rPr lang="en-GB" sz="3600" b="1" noProof="0" dirty="0">
                <a:solidFill>
                  <a:schemeClr val="accent1"/>
                </a:solidFill>
                <a:latin typeface="Calibri" panose="020F0502020204030204"/>
              </a:rPr>
              <a:t>3</a:t>
            </a:r>
            <a:r>
              <a:rPr kumimoji="0" lang="en-GB" sz="3600" b="1" i="0" u="none" strike="noStrike" kern="1200" cap="none" spc="0" normalizeH="0" baseline="0" noProof="0" dirty="0">
                <a:ln>
                  <a:noFill/>
                </a:ln>
                <a:solidFill>
                  <a:schemeClr val="accent1"/>
                </a:solidFill>
                <a:effectLst/>
                <a:uLnTx/>
                <a:uFillTx/>
                <a:latin typeface="Calibri" panose="020F0502020204030204"/>
                <a:ea typeface="+mn-ea"/>
                <a:cs typeface="+mn-cs"/>
              </a:rPr>
              <a:t> </a:t>
            </a:r>
            <a:r>
              <a:rPr lang="en-GB" sz="3600" b="1" dirty="0" smtClean="0">
                <a:solidFill>
                  <a:schemeClr val="accent1"/>
                </a:solidFill>
                <a:latin typeface="Calibri" panose="020F0502020204030204"/>
              </a:rPr>
              <a:t>Mathematics - </a:t>
            </a:r>
            <a:r>
              <a:rPr lang="en-GB" sz="3600" b="1" dirty="0">
                <a:solidFill>
                  <a:schemeClr val="accent1"/>
                </a:solidFill>
                <a:latin typeface="Calibri" panose="020F0502020204030204"/>
              </a:rPr>
              <a:t>Summer</a:t>
            </a:r>
            <a:endParaRPr kumimoji="0" lang="en-GB" sz="3600" b="1" i="0" u="none" strike="noStrike" kern="1200" cap="none" spc="0" normalizeH="0" baseline="0" noProof="0" dirty="0">
              <a:ln>
                <a:noFill/>
              </a:ln>
              <a:solidFill>
                <a:schemeClr val="accent1"/>
              </a:solidFill>
              <a:effectLst/>
              <a:uLnTx/>
              <a:uFillTx/>
              <a:latin typeface="Calibri" panose="020F0502020204030204"/>
              <a:ea typeface="+mn-ea"/>
              <a:cs typeface="+mn-cs"/>
            </a:endParaRPr>
          </a:p>
        </p:txBody>
      </p:sp>
      <p:sp>
        <p:nvSpPr>
          <p:cNvPr id="10" name="Rectangle 9"/>
          <p:cNvSpPr/>
          <p:nvPr/>
        </p:nvSpPr>
        <p:spPr>
          <a:xfrm>
            <a:off x="92366" y="77082"/>
            <a:ext cx="11998034" cy="668224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7" name="TextBox 1036"/>
          <p:cNvSpPr txBox="1"/>
          <p:nvPr/>
        </p:nvSpPr>
        <p:spPr>
          <a:xfrm>
            <a:off x="6629181" y="4007712"/>
            <a:ext cx="52087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8" name="TextBox 27"/>
          <p:cNvSpPr txBox="1"/>
          <p:nvPr/>
        </p:nvSpPr>
        <p:spPr>
          <a:xfrm>
            <a:off x="206734" y="3754964"/>
            <a:ext cx="5743547" cy="2877711"/>
          </a:xfrm>
          <a:prstGeom prst="rect">
            <a:avLst/>
          </a:prstGeom>
          <a:noFill/>
          <a:ln w="28575">
            <a:solidFill>
              <a:srgbClr val="0070C0"/>
            </a:solidFill>
          </a:ln>
        </p:spPr>
        <p:txBody>
          <a:bodyPr wrap="square" rtlCol="0">
            <a:spAutoFit/>
          </a:bodyPr>
          <a:lstStyle/>
          <a:p>
            <a:pPr algn="ctr"/>
            <a:r>
              <a:rPr lang="en-GB" sz="1400" b="1" dirty="0">
                <a:solidFill>
                  <a:schemeClr val="accent1"/>
                </a:solidFill>
              </a:rPr>
              <a:t>Fractions</a:t>
            </a:r>
          </a:p>
          <a:p>
            <a:r>
              <a:rPr lang="en-GB" sz="1100" b="1" dirty="0"/>
              <a:t>Count up and down in tenths; recognise that tenths arise from dividing an object into 10 equal parts and in dividing one-digit numbers or quantities by 10. </a:t>
            </a:r>
          </a:p>
          <a:p>
            <a:r>
              <a:rPr lang="en-GB" sz="1100" b="1" dirty="0"/>
              <a:t>Recognise and show, using diagrams, equivalent fractions with small denominators. </a:t>
            </a:r>
          </a:p>
          <a:p>
            <a:r>
              <a:rPr lang="en-GB" sz="1100" b="1" dirty="0"/>
              <a:t>Add and subtract fractions with the same denominator within one whole. </a:t>
            </a:r>
          </a:p>
          <a:p>
            <a:r>
              <a:rPr lang="en-GB" sz="1100" b="1" dirty="0"/>
              <a:t>Compare and order unit fractions, and fractions with the same denominators. </a:t>
            </a:r>
            <a:endParaRPr lang="en-GB" sz="11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                                                                        </a:t>
            </a: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p:txBody>
      </p:sp>
      <p:sp>
        <p:nvSpPr>
          <p:cNvPr id="16" name="TextBox 15"/>
          <p:cNvSpPr txBox="1"/>
          <p:nvPr/>
        </p:nvSpPr>
        <p:spPr>
          <a:xfrm>
            <a:off x="221333" y="800699"/>
            <a:ext cx="5728948" cy="2923877"/>
          </a:xfrm>
          <a:prstGeom prst="rect">
            <a:avLst/>
          </a:prstGeom>
          <a:noFill/>
          <a:ln w="28575">
            <a:solidFill>
              <a:srgbClr val="0070C0"/>
            </a:solidFill>
          </a:ln>
        </p:spPr>
        <p:txBody>
          <a:bodyPr wrap="square" rtlCol="0">
            <a:spAutoFit/>
          </a:bodyPr>
          <a:lstStyle/>
          <a:p>
            <a:r>
              <a:rPr lang="en-US" sz="1400" b="1" dirty="0">
                <a:solidFill>
                  <a:schemeClr val="accent1"/>
                </a:solidFill>
              </a:rPr>
              <a:t>			Multiplication</a:t>
            </a:r>
          </a:p>
          <a:p>
            <a:r>
              <a:rPr lang="en-GB" sz="1100" b="1" dirty="0"/>
              <a:t>Recall and use multiplication facts for the 2, 3, 4 and 5 multiplication tables. </a:t>
            </a:r>
          </a:p>
          <a:p>
            <a:r>
              <a:rPr lang="en-GB" sz="1100" b="1" dirty="0"/>
              <a:t>Write and calculate mathematical statements for multiplication using the multiplication tables that they know, including for two-digit numbers times one-digit numbers using mental and progressing to formal written methods</a:t>
            </a:r>
            <a:endParaRPr lang="en-US" sz="1100" b="1" dirty="0">
              <a:solidFill>
                <a:schemeClr val="accent1"/>
              </a:solidFill>
            </a:endParaRPr>
          </a:p>
          <a:p>
            <a:endParaRPr lang="en-US" sz="1400" b="1" dirty="0">
              <a:solidFill>
                <a:schemeClr val="accent1"/>
              </a:solidFill>
            </a:endParaRPr>
          </a:p>
          <a:p>
            <a:endParaRPr lang="en-GB" sz="1400" b="1" dirty="0">
              <a:solidFill>
                <a:schemeClr val="accent1"/>
              </a:solidFill>
            </a:endParaRPr>
          </a:p>
          <a:p>
            <a:endParaRPr lang="en-GB" sz="1400" b="1" dirty="0">
              <a:solidFill>
                <a:schemeClr val="accent1"/>
              </a:solidFill>
            </a:endParaRPr>
          </a:p>
          <a:p>
            <a:endParaRPr lang="en-GB" sz="1400" b="1" dirty="0">
              <a:solidFill>
                <a:schemeClr val="accent1"/>
              </a:solidFill>
            </a:endParaRPr>
          </a:p>
          <a:p>
            <a:endParaRPr lang="en-GB" sz="1400" b="1" dirty="0">
              <a:solidFill>
                <a:schemeClr val="accent1"/>
              </a:solidFill>
            </a:endParaRPr>
          </a:p>
          <a:p>
            <a:endParaRPr lang="en-GB" sz="1400" b="1" dirty="0">
              <a:solidFill>
                <a:schemeClr val="accent1"/>
              </a:solidFill>
            </a:endParaRPr>
          </a:p>
          <a:p>
            <a:endParaRPr lang="en-GB" sz="1400" b="1" dirty="0">
              <a:solidFill>
                <a:schemeClr val="accent1"/>
              </a:solidFill>
            </a:endParaRPr>
          </a:p>
          <a:p>
            <a:endParaRPr lang="en-US" sz="1400" b="1" dirty="0">
              <a:solidFill>
                <a:schemeClr val="accent1"/>
              </a:solidFill>
            </a:endParaRPr>
          </a:p>
          <a:p>
            <a:endParaRPr lang="en-GB" sz="1400" b="1" dirty="0">
              <a:solidFill>
                <a:schemeClr val="accent1"/>
              </a:solidFill>
            </a:endParaRPr>
          </a:p>
        </p:txBody>
      </p:sp>
      <p:sp>
        <p:nvSpPr>
          <p:cNvPr id="20" name="TextBox 19"/>
          <p:cNvSpPr txBox="1"/>
          <p:nvPr/>
        </p:nvSpPr>
        <p:spPr>
          <a:xfrm>
            <a:off x="6030904" y="3754963"/>
            <a:ext cx="5924220" cy="2908489"/>
          </a:xfrm>
          <a:prstGeom prst="rect">
            <a:avLst/>
          </a:prstGeom>
          <a:noFill/>
          <a:ln w="28575">
            <a:solidFill>
              <a:srgbClr val="0070C0"/>
            </a:solidFill>
          </a:ln>
        </p:spPr>
        <p:txBody>
          <a:bodyPr wrap="square" rtlCol="0">
            <a:spAutoFit/>
          </a:bodyPr>
          <a:lstStyle/>
          <a:p>
            <a:r>
              <a:rPr lang="en-US" sz="1100" b="1" dirty="0">
                <a:solidFill>
                  <a:schemeClr val="accent1"/>
                </a:solidFill>
              </a:rPr>
              <a:t> </a:t>
            </a:r>
            <a:r>
              <a:rPr lang="en-GB" sz="1100" b="1" dirty="0">
                <a:solidFill>
                  <a:schemeClr val="accent1"/>
                </a:solidFill>
              </a:rPr>
              <a:t>                                                                                Statistics</a:t>
            </a:r>
          </a:p>
          <a:p>
            <a:r>
              <a:rPr lang="en-GB" sz="1100" b="1" dirty="0"/>
              <a:t>To read and interpret bar charts, tables and pictograms.                                          </a:t>
            </a:r>
          </a:p>
          <a:p>
            <a:endParaRPr lang="en-US" sz="1100" b="1" dirty="0"/>
          </a:p>
          <a:p>
            <a:endParaRPr lang="en-US" sz="1100" b="1" dirty="0"/>
          </a:p>
          <a:p>
            <a:endParaRPr lang="en-US" sz="1100" b="1" dirty="0"/>
          </a:p>
          <a:p>
            <a:endParaRPr lang="en-US" sz="1100" b="1" dirty="0"/>
          </a:p>
          <a:p>
            <a:endParaRPr lang="en-US" sz="1100" b="1" dirty="0"/>
          </a:p>
          <a:p>
            <a:endParaRPr lang="en-US" sz="1100" b="1" dirty="0"/>
          </a:p>
          <a:p>
            <a:endParaRPr lang="en-GB" sz="1100" b="1" dirty="0"/>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endParaRPr lang="en-GB" sz="1400" b="1" dirty="0">
              <a:solidFill>
                <a:schemeClr val="accent1"/>
              </a:solidFill>
            </a:endParaRPr>
          </a:p>
        </p:txBody>
      </p:sp>
      <p:sp>
        <p:nvSpPr>
          <p:cNvPr id="41" name="Rectangle 40"/>
          <p:cNvSpPr/>
          <p:nvPr/>
        </p:nvSpPr>
        <p:spPr>
          <a:xfrm>
            <a:off x="8152706" y="1606408"/>
            <a:ext cx="1026975" cy="261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endParaRPr>
          </a:p>
        </p:txBody>
      </p:sp>
      <p:pic>
        <p:nvPicPr>
          <p:cNvPr id="3" name="Picture 2"/>
          <p:cNvPicPr>
            <a:picLocks noChangeAspect="1"/>
          </p:cNvPicPr>
          <p:nvPr/>
        </p:nvPicPr>
        <p:blipFill>
          <a:blip r:embed="rId2"/>
          <a:stretch>
            <a:fillRect/>
          </a:stretch>
        </p:blipFill>
        <p:spPr>
          <a:xfrm>
            <a:off x="293438" y="4935788"/>
            <a:ext cx="1793780" cy="829534"/>
          </a:xfrm>
          <a:prstGeom prst="rect">
            <a:avLst/>
          </a:prstGeom>
        </p:spPr>
      </p:pic>
      <p:pic>
        <p:nvPicPr>
          <p:cNvPr id="6" name="Picture 5"/>
          <p:cNvPicPr>
            <a:picLocks noChangeAspect="1"/>
          </p:cNvPicPr>
          <p:nvPr/>
        </p:nvPicPr>
        <p:blipFill>
          <a:blip r:embed="rId3"/>
          <a:stretch>
            <a:fillRect/>
          </a:stretch>
        </p:blipFill>
        <p:spPr>
          <a:xfrm>
            <a:off x="373245" y="5876828"/>
            <a:ext cx="1107686" cy="489032"/>
          </a:xfrm>
          <a:prstGeom prst="rect">
            <a:avLst/>
          </a:prstGeom>
        </p:spPr>
      </p:pic>
      <p:pic>
        <p:nvPicPr>
          <p:cNvPr id="9" name="Picture 8"/>
          <p:cNvPicPr>
            <a:picLocks noChangeAspect="1"/>
          </p:cNvPicPr>
          <p:nvPr/>
        </p:nvPicPr>
        <p:blipFill>
          <a:blip r:embed="rId4"/>
          <a:stretch>
            <a:fillRect/>
          </a:stretch>
        </p:blipFill>
        <p:spPr>
          <a:xfrm>
            <a:off x="2156014" y="4905045"/>
            <a:ext cx="1925610" cy="814529"/>
          </a:xfrm>
          <a:prstGeom prst="rect">
            <a:avLst/>
          </a:prstGeom>
        </p:spPr>
      </p:pic>
      <p:pic>
        <p:nvPicPr>
          <p:cNvPr id="11" name="Picture 10"/>
          <p:cNvPicPr>
            <a:picLocks noChangeAspect="1"/>
          </p:cNvPicPr>
          <p:nvPr/>
        </p:nvPicPr>
        <p:blipFill>
          <a:blip r:embed="rId5"/>
          <a:stretch>
            <a:fillRect/>
          </a:stretch>
        </p:blipFill>
        <p:spPr>
          <a:xfrm>
            <a:off x="1844197" y="5862238"/>
            <a:ext cx="1502662" cy="491718"/>
          </a:xfrm>
          <a:prstGeom prst="rect">
            <a:avLst/>
          </a:prstGeom>
        </p:spPr>
      </p:pic>
      <p:pic>
        <p:nvPicPr>
          <p:cNvPr id="13" name="Picture 12"/>
          <p:cNvPicPr>
            <a:picLocks noChangeAspect="1"/>
          </p:cNvPicPr>
          <p:nvPr/>
        </p:nvPicPr>
        <p:blipFill>
          <a:blip r:embed="rId6"/>
          <a:stretch>
            <a:fillRect/>
          </a:stretch>
        </p:blipFill>
        <p:spPr>
          <a:xfrm>
            <a:off x="4073568" y="4826483"/>
            <a:ext cx="1854906" cy="507404"/>
          </a:xfrm>
          <a:prstGeom prst="rect">
            <a:avLst/>
          </a:prstGeom>
        </p:spPr>
      </p:pic>
      <p:pic>
        <p:nvPicPr>
          <p:cNvPr id="19" name="Picture 18"/>
          <p:cNvPicPr>
            <a:picLocks noChangeAspect="1"/>
          </p:cNvPicPr>
          <p:nvPr/>
        </p:nvPicPr>
        <p:blipFill>
          <a:blip r:embed="rId7"/>
          <a:stretch>
            <a:fillRect/>
          </a:stretch>
        </p:blipFill>
        <p:spPr>
          <a:xfrm>
            <a:off x="4105318" y="5341064"/>
            <a:ext cx="1791406" cy="497234"/>
          </a:xfrm>
          <a:prstGeom prst="rect">
            <a:avLst/>
          </a:prstGeom>
        </p:spPr>
      </p:pic>
      <p:pic>
        <p:nvPicPr>
          <p:cNvPr id="21" name="Picture 20"/>
          <p:cNvPicPr>
            <a:picLocks noChangeAspect="1"/>
          </p:cNvPicPr>
          <p:nvPr/>
        </p:nvPicPr>
        <p:blipFill>
          <a:blip r:embed="rId8"/>
          <a:stretch>
            <a:fillRect/>
          </a:stretch>
        </p:blipFill>
        <p:spPr>
          <a:xfrm>
            <a:off x="3738313" y="5936957"/>
            <a:ext cx="1322080" cy="451163"/>
          </a:xfrm>
          <a:prstGeom prst="rect">
            <a:avLst/>
          </a:prstGeom>
        </p:spPr>
      </p:pic>
      <p:pic>
        <p:nvPicPr>
          <p:cNvPr id="22" name="Picture 21"/>
          <p:cNvPicPr>
            <a:picLocks noChangeAspect="1"/>
          </p:cNvPicPr>
          <p:nvPr/>
        </p:nvPicPr>
        <p:blipFill>
          <a:blip r:embed="rId9"/>
          <a:stretch>
            <a:fillRect/>
          </a:stretch>
        </p:blipFill>
        <p:spPr>
          <a:xfrm>
            <a:off x="5086293" y="6066920"/>
            <a:ext cx="731108" cy="315706"/>
          </a:xfrm>
          <a:prstGeom prst="rect">
            <a:avLst/>
          </a:prstGeom>
        </p:spPr>
      </p:pic>
      <p:sp>
        <p:nvSpPr>
          <p:cNvPr id="39" name="TextBox 38"/>
          <p:cNvSpPr txBox="1"/>
          <p:nvPr/>
        </p:nvSpPr>
        <p:spPr>
          <a:xfrm>
            <a:off x="6032000" y="832929"/>
            <a:ext cx="5923123" cy="2875635"/>
          </a:xfrm>
          <a:prstGeom prst="rect">
            <a:avLst/>
          </a:prstGeom>
          <a:noFill/>
          <a:ln w="28575">
            <a:solidFill>
              <a:srgbClr val="0070C0"/>
            </a:solidFill>
          </a:ln>
        </p:spPr>
        <p:txBody>
          <a:bodyPr wrap="square" rtlCol="0">
            <a:spAutoFit/>
          </a:bodyPr>
          <a:lstStyle/>
          <a:p>
            <a:pPr algn="ctr"/>
            <a:r>
              <a:rPr lang="en-GB" sz="1400" b="1" dirty="0">
                <a:solidFill>
                  <a:schemeClr val="accent1"/>
                </a:solidFill>
              </a:rPr>
              <a:t>Time</a:t>
            </a:r>
          </a:p>
          <a:p>
            <a:r>
              <a:rPr lang="en-GB" sz="1100" b="1" dirty="0"/>
              <a:t>Tell and write the time from an analogue clock, including 12-hour and 24-hour clocks. Estimate and read time with increasing accuracy to the nearest minute; record and compare time in terms of seconds, minutes and hours. Know the number of seconds in a minute and the number of days in each month, year and leap year. Compare durations of events.</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t> </a:t>
            </a:r>
            <a:endParaRPr lang="en-GB" sz="1100" b="1" dirty="0">
              <a:solidFill>
                <a:schemeClr val="accent1"/>
              </a:solidFill>
            </a:endParaRPr>
          </a:p>
        </p:txBody>
      </p:sp>
      <p:pic>
        <p:nvPicPr>
          <p:cNvPr id="14" name="Picture 13"/>
          <p:cNvPicPr>
            <a:picLocks noChangeAspect="1"/>
          </p:cNvPicPr>
          <p:nvPr/>
        </p:nvPicPr>
        <p:blipFill>
          <a:blip r:embed="rId10"/>
          <a:stretch>
            <a:fillRect/>
          </a:stretch>
        </p:blipFill>
        <p:spPr>
          <a:xfrm>
            <a:off x="6133060" y="1755428"/>
            <a:ext cx="1621814" cy="1010450"/>
          </a:xfrm>
          <a:prstGeom prst="rect">
            <a:avLst/>
          </a:prstGeom>
        </p:spPr>
      </p:pic>
      <p:pic>
        <p:nvPicPr>
          <p:cNvPr id="15" name="Picture 14"/>
          <p:cNvPicPr>
            <a:picLocks noChangeAspect="1"/>
          </p:cNvPicPr>
          <p:nvPr/>
        </p:nvPicPr>
        <p:blipFill>
          <a:blip r:embed="rId11"/>
          <a:stretch>
            <a:fillRect/>
          </a:stretch>
        </p:blipFill>
        <p:spPr>
          <a:xfrm>
            <a:off x="6227771" y="2863998"/>
            <a:ext cx="1365725" cy="686346"/>
          </a:xfrm>
          <a:prstGeom prst="rect">
            <a:avLst/>
          </a:prstGeom>
        </p:spPr>
      </p:pic>
      <p:pic>
        <p:nvPicPr>
          <p:cNvPr id="17" name="Picture 16"/>
          <p:cNvPicPr>
            <a:picLocks noChangeAspect="1"/>
          </p:cNvPicPr>
          <p:nvPr/>
        </p:nvPicPr>
        <p:blipFill>
          <a:blip r:embed="rId12"/>
          <a:stretch>
            <a:fillRect/>
          </a:stretch>
        </p:blipFill>
        <p:spPr>
          <a:xfrm>
            <a:off x="9636072" y="2501551"/>
            <a:ext cx="2278960" cy="1184165"/>
          </a:xfrm>
          <a:prstGeom prst="rect">
            <a:avLst/>
          </a:prstGeom>
        </p:spPr>
      </p:pic>
      <p:pic>
        <p:nvPicPr>
          <p:cNvPr id="18" name="Picture 17"/>
          <p:cNvPicPr>
            <a:picLocks noChangeAspect="1"/>
          </p:cNvPicPr>
          <p:nvPr/>
        </p:nvPicPr>
        <p:blipFill>
          <a:blip r:embed="rId13"/>
          <a:stretch>
            <a:fillRect/>
          </a:stretch>
        </p:blipFill>
        <p:spPr>
          <a:xfrm>
            <a:off x="7754874" y="1772133"/>
            <a:ext cx="2701091" cy="367071"/>
          </a:xfrm>
          <a:prstGeom prst="rect">
            <a:avLst/>
          </a:prstGeom>
        </p:spPr>
      </p:pic>
      <p:pic>
        <p:nvPicPr>
          <p:cNvPr id="30" name="Picture 29"/>
          <p:cNvPicPr>
            <a:picLocks noChangeAspect="1"/>
          </p:cNvPicPr>
          <p:nvPr/>
        </p:nvPicPr>
        <p:blipFill>
          <a:blip r:embed="rId14"/>
          <a:stretch>
            <a:fillRect/>
          </a:stretch>
        </p:blipFill>
        <p:spPr>
          <a:xfrm>
            <a:off x="7802241" y="2111405"/>
            <a:ext cx="2378899" cy="450864"/>
          </a:xfrm>
          <a:prstGeom prst="rect">
            <a:avLst/>
          </a:prstGeom>
        </p:spPr>
      </p:pic>
      <p:pic>
        <p:nvPicPr>
          <p:cNvPr id="40" name="Picture 39"/>
          <p:cNvPicPr>
            <a:picLocks noChangeAspect="1"/>
          </p:cNvPicPr>
          <p:nvPr/>
        </p:nvPicPr>
        <p:blipFill>
          <a:blip r:embed="rId15"/>
          <a:stretch>
            <a:fillRect/>
          </a:stretch>
        </p:blipFill>
        <p:spPr>
          <a:xfrm>
            <a:off x="7805185" y="2868577"/>
            <a:ext cx="1722015" cy="575458"/>
          </a:xfrm>
          <a:prstGeom prst="rect">
            <a:avLst/>
          </a:prstGeom>
        </p:spPr>
      </p:pic>
      <p:pic>
        <p:nvPicPr>
          <p:cNvPr id="33" name="Picture 32">
            <a:extLst>
              <a:ext uri="{FF2B5EF4-FFF2-40B4-BE49-F238E27FC236}">
                <a16:creationId xmlns:a16="http://schemas.microsoft.com/office/drawing/2014/main" id="{D658682F-27B9-4631-A9E7-D8E27D0A83FC}"/>
              </a:ext>
            </a:extLst>
          </p:cNvPr>
          <p:cNvPicPr>
            <a:picLocks noChangeAspect="1"/>
          </p:cNvPicPr>
          <p:nvPr/>
        </p:nvPicPr>
        <p:blipFill>
          <a:blip r:embed="rId16">
            <a:extLst/>
          </a:blip>
          <a:stretch>
            <a:fillRect/>
          </a:stretch>
        </p:blipFill>
        <p:spPr>
          <a:xfrm>
            <a:off x="11455087" y="116954"/>
            <a:ext cx="524402" cy="524402"/>
          </a:xfrm>
          <a:prstGeom prst="rect">
            <a:avLst/>
          </a:prstGeom>
        </p:spPr>
      </p:pic>
      <p:pic>
        <p:nvPicPr>
          <p:cNvPr id="2" name="Picture 1">
            <a:extLst>
              <a:ext uri="{FF2B5EF4-FFF2-40B4-BE49-F238E27FC236}">
                <a16:creationId xmlns:a16="http://schemas.microsoft.com/office/drawing/2014/main" id="{EB409A60-49D8-4B28-A0CB-7B0E1B7C7F9A}"/>
              </a:ext>
            </a:extLst>
          </p:cNvPr>
          <p:cNvPicPr>
            <a:picLocks noChangeAspect="1"/>
          </p:cNvPicPr>
          <p:nvPr/>
        </p:nvPicPr>
        <p:blipFill>
          <a:blip r:embed="rId18"/>
          <a:stretch>
            <a:fillRect/>
          </a:stretch>
        </p:blipFill>
        <p:spPr>
          <a:xfrm>
            <a:off x="300705" y="1969666"/>
            <a:ext cx="5512712" cy="1642633"/>
          </a:xfrm>
          <a:prstGeom prst="rect">
            <a:avLst/>
          </a:prstGeom>
        </p:spPr>
      </p:pic>
      <p:pic>
        <p:nvPicPr>
          <p:cNvPr id="5" name="Picture 4">
            <a:extLst>
              <a:ext uri="{FF2B5EF4-FFF2-40B4-BE49-F238E27FC236}">
                <a16:creationId xmlns:a16="http://schemas.microsoft.com/office/drawing/2014/main" id="{1EFC348E-7623-4A8B-8AD1-5E377FC28560}"/>
              </a:ext>
            </a:extLst>
          </p:cNvPr>
          <p:cNvPicPr>
            <a:picLocks noChangeAspect="1"/>
          </p:cNvPicPr>
          <p:nvPr/>
        </p:nvPicPr>
        <p:blipFill>
          <a:blip r:embed="rId19"/>
          <a:stretch>
            <a:fillRect/>
          </a:stretch>
        </p:blipFill>
        <p:spPr>
          <a:xfrm>
            <a:off x="6149259" y="4313047"/>
            <a:ext cx="2398472" cy="1808297"/>
          </a:xfrm>
          <a:prstGeom prst="rect">
            <a:avLst/>
          </a:prstGeom>
        </p:spPr>
      </p:pic>
      <p:pic>
        <p:nvPicPr>
          <p:cNvPr id="7" name="Picture 6">
            <a:extLst>
              <a:ext uri="{FF2B5EF4-FFF2-40B4-BE49-F238E27FC236}">
                <a16:creationId xmlns:a16="http://schemas.microsoft.com/office/drawing/2014/main" id="{BBE526C8-25B0-47EC-9566-20DB52BFEBAB}"/>
              </a:ext>
            </a:extLst>
          </p:cNvPr>
          <p:cNvPicPr>
            <a:picLocks noChangeAspect="1"/>
          </p:cNvPicPr>
          <p:nvPr/>
        </p:nvPicPr>
        <p:blipFill>
          <a:blip r:embed="rId20"/>
          <a:stretch>
            <a:fillRect/>
          </a:stretch>
        </p:blipFill>
        <p:spPr>
          <a:xfrm>
            <a:off x="9662947" y="3797265"/>
            <a:ext cx="1792140" cy="1455546"/>
          </a:xfrm>
          <a:prstGeom prst="rect">
            <a:avLst/>
          </a:prstGeom>
        </p:spPr>
      </p:pic>
      <p:pic>
        <p:nvPicPr>
          <p:cNvPr id="8" name="Picture 7">
            <a:extLst>
              <a:ext uri="{FF2B5EF4-FFF2-40B4-BE49-F238E27FC236}">
                <a16:creationId xmlns:a16="http://schemas.microsoft.com/office/drawing/2014/main" id="{7DE8E844-56D0-4F6F-AAE6-CF9A2D4D9D07}"/>
              </a:ext>
            </a:extLst>
          </p:cNvPr>
          <p:cNvPicPr>
            <a:picLocks noChangeAspect="1"/>
          </p:cNvPicPr>
          <p:nvPr/>
        </p:nvPicPr>
        <p:blipFill>
          <a:blip r:embed="rId21"/>
          <a:stretch>
            <a:fillRect/>
          </a:stretch>
        </p:blipFill>
        <p:spPr>
          <a:xfrm>
            <a:off x="8718823" y="5195934"/>
            <a:ext cx="2736264" cy="1361788"/>
          </a:xfrm>
          <a:prstGeom prst="rect">
            <a:avLst/>
          </a:prstGeom>
        </p:spPr>
      </p:pic>
    </p:spTree>
    <p:extLst>
      <p:ext uri="{BB962C8B-B14F-4D97-AF65-F5344CB8AC3E}">
        <p14:creationId xmlns:p14="http://schemas.microsoft.com/office/powerpoint/2010/main" val="1662392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6724" y="82345"/>
            <a:ext cx="8851680" cy="727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p:cNvSpPr>
            <a:spLocks noChangeArrowheads="1"/>
          </p:cNvSpPr>
          <p:nvPr/>
        </p:nvSpPr>
        <p:spPr bwMode="auto">
          <a:xfrm>
            <a:off x="3365121" y="81569"/>
            <a:ext cx="58531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9pPr>
          </a:lstStyle>
          <a:p>
            <a:pPr algn="ctr" defTabSz="914400"/>
            <a:r>
              <a:rPr lang="en-GB" altLang="en-US" b="1" dirty="0">
                <a:solidFill>
                  <a:srgbClr val="FFFFFF"/>
                </a:solidFill>
                <a:latin typeface="Calibri" pitchFamily="34" charset="0"/>
                <a:ea typeface="Calibri" pitchFamily="34" charset="0"/>
                <a:cs typeface="Times New Roman" pitchFamily="18" charset="0"/>
              </a:rPr>
              <a:t>Year 3 Science Knowledge Organiser</a:t>
            </a:r>
          </a:p>
          <a:p>
            <a:pPr algn="ctr" defTabSz="914400"/>
            <a:r>
              <a:rPr lang="en-GB" altLang="en-US" b="1" dirty="0">
                <a:solidFill>
                  <a:srgbClr val="FFFFFF"/>
                </a:solidFill>
                <a:latin typeface="Calibri" pitchFamily="34" charset="0"/>
                <a:ea typeface="Calibri" pitchFamily="34" charset="0"/>
                <a:cs typeface="Times New Roman" pitchFamily="18" charset="0"/>
              </a:rPr>
              <a:t>Plants</a:t>
            </a:r>
          </a:p>
        </p:txBody>
      </p:sp>
      <p:graphicFrame>
        <p:nvGraphicFramePr>
          <p:cNvPr id="25" name="Table 24"/>
          <p:cNvGraphicFramePr>
            <a:graphicFrameLocks noGrp="1"/>
          </p:cNvGraphicFramePr>
          <p:nvPr>
            <p:extLst/>
          </p:nvPr>
        </p:nvGraphicFramePr>
        <p:xfrm>
          <a:off x="1666724" y="2858966"/>
          <a:ext cx="3412907" cy="2742993"/>
        </p:xfrm>
        <a:graphic>
          <a:graphicData uri="http://schemas.openxmlformats.org/drawingml/2006/table">
            <a:tbl>
              <a:tblPr firstRow="1" bandRow="1">
                <a:tableStyleId>{5C22544A-7EE6-4342-B048-85BDC9FD1C3A}</a:tableStyleId>
              </a:tblPr>
              <a:tblGrid>
                <a:gridCol w="3412907">
                  <a:extLst>
                    <a:ext uri="{9D8B030D-6E8A-4147-A177-3AD203B41FA5}">
                      <a16:colId xmlns:a16="http://schemas.microsoft.com/office/drawing/2014/main" val="20000"/>
                    </a:ext>
                  </a:extLst>
                </a:gridCol>
              </a:tblGrid>
              <a:tr h="292083">
                <a:tc>
                  <a:txBody>
                    <a:bodyPr/>
                    <a:lstStyle/>
                    <a:p>
                      <a:pPr marL="0" indent="0" algn="ctr">
                        <a:buFont typeface="Arial" panose="020B0604020202020204" pitchFamily="34" charset="0"/>
                        <a:buNone/>
                      </a:pPr>
                      <a:r>
                        <a:rPr lang="en-GB" sz="1400" dirty="0" smtClean="0"/>
                        <a:t>Key vocabulary</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38193">
                <a:tc>
                  <a:txBody>
                    <a:bodyPr/>
                    <a:lstStyle/>
                    <a:p>
                      <a:pPr marL="171450" indent="-171450">
                        <a:buFont typeface="Arial" panose="020B0604020202020204" pitchFamily="34" charset="0"/>
                        <a:buChar char="•"/>
                      </a:pPr>
                      <a:r>
                        <a:rPr lang="en-GB" sz="1000" b="1" dirty="0" smtClean="0">
                          <a:latin typeface="Comic Sans MS" panose="030F0702030302020204" pitchFamily="66" charset="0"/>
                        </a:rPr>
                        <a:t>photosynthesis: </a:t>
                      </a:r>
                      <a:r>
                        <a:rPr lang="en-GB" sz="1000" b="0" dirty="0" smtClean="0">
                          <a:latin typeface="Comic Sans MS" panose="030F0702030302020204" pitchFamily="66" charset="0"/>
                        </a:rPr>
                        <a:t>The way in which plants make food in their leaves.</a:t>
                      </a:r>
                      <a:r>
                        <a:rPr lang="en-GB" sz="1000" b="0" baseline="0" dirty="0" smtClean="0">
                          <a:latin typeface="Comic Sans MS" panose="030F0702030302020204" pitchFamily="66" charset="0"/>
                        </a:rPr>
                        <a:t> </a:t>
                      </a:r>
                    </a:p>
                    <a:p>
                      <a:pPr marL="171450" indent="-171450">
                        <a:buFont typeface="Arial" panose="020B0604020202020204" pitchFamily="34" charset="0"/>
                        <a:buChar char="•"/>
                      </a:pPr>
                      <a:endParaRPr lang="en-GB" sz="600" b="0" dirty="0" smtClean="0">
                        <a:latin typeface="Comic Sans MS" panose="030F0702030302020204" pitchFamily="66" charset="0"/>
                      </a:endParaRPr>
                    </a:p>
                    <a:p>
                      <a:pPr marL="171450" indent="-171450">
                        <a:buFont typeface="Arial" panose="020B0604020202020204" pitchFamily="34" charset="0"/>
                        <a:buChar char="•"/>
                      </a:pPr>
                      <a:r>
                        <a:rPr lang="en-GB" sz="1000" b="1" dirty="0" smtClean="0">
                          <a:latin typeface="Comic Sans MS" panose="030F0702030302020204" pitchFamily="66" charset="0"/>
                        </a:rPr>
                        <a:t>pollen: </a:t>
                      </a:r>
                      <a:r>
                        <a:rPr lang="en-GB" sz="1000" b="0" dirty="0" smtClean="0">
                          <a:latin typeface="Comic Sans MS" panose="030F0702030302020204" pitchFamily="66" charset="0"/>
                        </a:rPr>
                        <a:t>A very fine powder</a:t>
                      </a:r>
                      <a:r>
                        <a:rPr lang="en-GB" sz="1000" b="0" baseline="0" dirty="0" smtClean="0">
                          <a:latin typeface="Comic Sans MS" panose="030F0702030302020204" pitchFamily="66" charset="0"/>
                        </a:rPr>
                        <a:t> that is produced by the male part of the flower.</a:t>
                      </a:r>
                    </a:p>
                    <a:p>
                      <a:pPr marL="171450" indent="-171450">
                        <a:buFont typeface="Arial" panose="020B0604020202020204" pitchFamily="34" charset="0"/>
                        <a:buChar char="•"/>
                      </a:pPr>
                      <a:endParaRPr lang="en-GB" sz="600" b="0" dirty="0" smtClean="0">
                        <a:latin typeface="Comic Sans MS" panose="030F0702030302020204" pitchFamily="66" charset="0"/>
                      </a:endParaRPr>
                    </a:p>
                    <a:p>
                      <a:pPr marL="171450" indent="-171450">
                        <a:buFont typeface="Arial" panose="020B0604020202020204" pitchFamily="34" charset="0"/>
                        <a:buChar char="•"/>
                      </a:pPr>
                      <a:r>
                        <a:rPr lang="en-GB" sz="1000" b="1" dirty="0" smtClean="0">
                          <a:latin typeface="Comic Sans MS" panose="030F0702030302020204" pitchFamily="66" charset="0"/>
                        </a:rPr>
                        <a:t>pollination</a:t>
                      </a:r>
                      <a:r>
                        <a:rPr lang="en-GB" sz="1000" b="0" dirty="0" smtClean="0">
                          <a:latin typeface="Comic Sans MS" panose="030F0702030302020204" pitchFamily="66" charset="0"/>
                        </a:rPr>
                        <a:t>: When</a:t>
                      </a:r>
                      <a:r>
                        <a:rPr lang="en-GB" sz="1000" b="0" baseline="0" dirty="0" smtClean="0">
                          <a:latin typeface="Comic Sans MS" panose="030F0702030302020204" pitchFamily="66" charset="0"/>
                        </a:rPr>
                        <a:t> pollen is transferred to females parts of the flower. </a:t>
                      </a:r>
                    </a:p>
                    <a:p>
                      <a:pPr marL="171450" indent="-171450">
                        <a:buFont typeface="Arial" panose="020B0604020202020204" pitchFamily="34" charset="0"/>
                        <a:buChar char="•"/>
                      </a:pPr>
                      <a:endParaRPr lang="en-GB" sz="600" b="1" i="0" baseline="0" dirty="0" smtClean="0">
                        <a:latin typeface="Comic Sans MS" panose="030F0702030302020204" pitchFamily="66" charset="0"/>
                      </a:endParaRPr>
                    </a:p>
                    <a:p>
                      <a:pPr marL="171450" indent="-171450">
                        <a:buFont typeface="Arial" panose="020B0604020202020204" pitchFamily="34" charset="0"/>
                        <a:buChar char="•"/>
                      </a:pPr>
                      <a:r>
                        <a:rPr lang="en-GB" sz="1000" b="1" i="0" baseline="0" dirty="0" smtClean="0">
                          <a:latin typeface="Comic Sans MS" panose="030F0702030302020204" pitchFamily="66" charset="0"/>
                        </a:rPr>
                        <a:t>seed formation: </a:t>
                      </a:r>
                      <a:r>
                        <a:rPr lang="en-GB" sz="1000" b="0" i="0" baseline="0" dirty="0" smtClean="0">
                          <a:latin typeface="Comic Sans MS" panose="030F0702030302020204" pitchFamily="66" charset="0"/>
                        </a:rPr>
                        <a:t>Seeds develop after pollination. They can be found in berries or fruits.</a:t>
                      </a:r>
                    </a:p>
                    <a:p>
                      <a:pPr marL="171450" indent="-171450">
                        <a:buFont typeface="Arial" panose="020B0604020202020204" pitchFamily="34" charset="0"/>
                        <a:buChar char="•"/>
                      </a:pPr>
                      <a:endParaRPr lang="en-GB" sz="600" b="0" i="0" baseline="0" dirty="0" smtClean="0">
                        <a:latin typeface="Comic Sans MS" panose="030F0702030302020204" pitchFamily="66" charset="0"/>
                      </a:endParaRPr>
                    </a:p>
                    <a:p>
                      <a:pPr marL="171450" indent="-171450">
                        <a:buFont typeface="Arial" panose="020B0604020202020204" pitchFamily="34" charset="0"/>
                        <a:buChar char="•"/>
                      </a:pPr>
                      <a:r>
                        <a:rPr lang="en-GB" sz="1000" b="1" i="0" baseline="0" dirty="0" smtClean="0">
                          <a:latin typeface="Comic Sans MS" panose="030F0702030302020204" pitchFamily="66" charset="0"/>
                        </a:rPr>
                        <a:t>seed dispersal: </a:t>
                      </a:r>
                      <a:r>
                        <a:rPr lang="en-GB" sz="1000" b="0" i="0" baseline="0" dirty="0" smtClean="0">
                          <a:latin typeface="Comic Sans MS" panose="030F0702030302020204" pitchFamily="66" charset="0"/>
                        </a:rPr>
                        <a:t>Moving seeds away from the parent plant. Animals, wind and water help this process. </a:t>
                      </a:r>
                    </a:p>
                    <a:p>
                      <a:pPr marL="0" indent="0">
                        <a:buFont typeface="Arial" panose="020B0604020202020204" pitchFamily="34" charset="0"/>
                        <a:buNone/>
                      </a:pPr>
                      <a:endParaRPr lang="en-GB" sz="600" b="0" i="0" baseline="0" dirty="0" smtClean="0">
                        <a:latin typeface="Comic Sans MS" panose="030F0702030302020204" pitchFamily="66" charset="0"/>
                      </a:endParaRPr>
                    </a:p>
                    <a:p>
                      <a:pPr marL="171450" indent="-171450">
                        <a:buFont typeface="Arial" panose="020B0604020202020204" pitchFamily="34" charset="0"/>
                        <a:buChar char="•"/>
                      </a:pPr>
                      <a:r>
                        <a:rPr lang="en-GB" sz="1000" b="1" i="0" baseline="0" dirty="0" smtClean="0">
                          <a:latin typeface="Comic Sans MS" panose="030F0702030302020204" pitchFamily="66" charset="0"/>
                        </a:rPr>
                        <a:t>germination: </a:t>
                      </a:r>
                      <a:r>
                        <a:rPr lang="en-GB" sz="1000" b="0" i="0" baseline="0" dirty="0" smtClean="0">
                          <a:latin typeface="Comic Sans MS" panose="030F0702030302020204" pitchFamily="66" charset="0"/>
                        </a:rPr>
                        <a:t>When a seed starts to grow.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AutoShape 2" descr="data:image/png;base64,%20iVBORw0KGgoAAAANSUhEUgAAAIUAAAB/CAYAAADB0wFDAAAAAXNSR0IArs4c6QAAAARnQU1BAACxjwv8YQUAAAAJcEhZcwAADsMAAA7DAcdvqGQAAFeNSURBVHhe3X0HYFzFtfaRtNpd9d5lFUuyLDe59yIbF3oLvTzSC5CQHlIIEJKQR+ojhT8keSEhCT1A6GDT3SvuxrZs2eq9r+rqP9+ZO3dnr9aFFsj7pLszc+bMmXbuzJm5LYz+j2FkZITrNJLE3mSisDh2c/kYz8dEjiwd8vsTh4fJ7esf9g4M+r1+P7k4LggjfES6wvo9rvB+jzusz8VueHhYLZP38rGf5fJBzczZxW5jWFi4j93/M/iPV4qREb+HnTQ+srk605gyocc3VNbdN5zX3z+S2tkzGN3cMeBqahtwtXb6wzq6B6mnf4h6+4apt3eIBob8IscEGiXK66JobwTFREVQtMdFSfEuSkt0+dMSPYPJCe7BKG94tzcyvCEhJvJAZGT4AU6yk/Pex6kb2N8aFhY2WvB/CP7jlAIjAR9J3OgTOFTOVZjY3TNU3trdn3e8vi+9tmXYXVXvo7qmPmpu76Mu7ngfK4BvYJj6+fD7R4jTcsX5LwxjgqMJOAjKCEfJgT/2uCLCWVEiyOtWypIYF0mpiR4qyIqh7DQX5aa7u7JTvPXxsZGHvO7w7SyFFYS28XGY8+uH6P8U/McoBXeMl3+ncJEXsbusoW1g8uHjPZnHGvojDxzrpaq6Xmpu66O2rkEaRsejR9H5Vifz8C9+FdLK4HAlDXuDYMXzP4sVBZEhAEksx+OOoLQEN6WnRFFRbhSV8JGX4fEV5cZW8kiziVlWs5wNrByVkugjjlFN8FECRgX+LeBiruDgis7uwbmHa3qyN+3rCt+2v4OO1PRQr2+Yo3E2E/HJTGHh4Vwpq8cMWF1r+MyqW2GnUjjZRkXCQW6sKBxk+4RZRgglSGElGT82nuZMTKDykljfmPSog5Gu8DeY4xk+1rKCdCL5RxFBVf6owO/3e7jRJrH3/J7ewUsqa33j9lb1uzbvaaE9lZ3UyaMBpgGey9VUILWwOkmqpP2AoyNNNhtmGmd6xqg0J+BRBZHRZHh4hAb5cHMZs1K8NL0siWaMT6RxY3iaSfe+GRkR/gizYgSp4Tp8pOwPu5ofBXBjxrIzk48Lm9v7z913tLfwjbfaw7fuaaW61j45G108GkTwVMD/zm6x4OwwXUWmScep0KnhlAOEkm0JHTX1qDiMHqwbNMQGLWySwuxYWjIjjWaURPUVjYnZGu11/ZMZn+PjECvHIFJ+2AiqxocFHhmi+CSr4Ea8ur55oGLHwa7sV7e1hu14u4N4yhB7QKYGuw8sj+0HdFiFAjAJTgak4bCQEKcd0BAHr+a34gWgqTAMVkwfNuw04gHFgppihlhDoNDZadE0vzyZFpYnDEzIjzkQHeV6mpnu5zQHPuyRwyz1vx3KZqC5fHymhUcGHhXSXtzYTAeOdlLfgF+NCKwMClZDm41u+wEdVqHRMPi0LCCkUjA0y0mVAioBn/ILzZYHaLpGgA/TC5QkOd5NsyYm0aq5KcMzxse/7YqIuI8b5n62jeokyYcAs8T/VrBCjOHfj3d0D17/1qHezEfX1NKOA+00OMTzsIsbG6eTDaNxZZjWcaCHgmr4gAuYfguaZZRsI63NY8KM0/wA+4OmETMO0OEAHcoxwEdynJuWz82gM+ck+UvzYzawcvyC2+j58PDwHmH8N8Iu/r8LXNEYds7uHxq+6UBV79wnXm2MeG1bE/X4hlgZwoNHBjQwXNlPOBECDaygw046AJpCIFbzhJIDhJLhpGkYaSwWGMKAVAVErUQIS5SKHxr2y9SSmxFFF1bkUMXUhK7cDC+M0XuYZyvLsSR+8NC1+LeAFaKEna/VNvsufWFDa/LTb9bLJlNEhLIZVHF0a+k2YH/Q2eeEMyJEehuaFgpOPi3DKYv9Qjbig0YYAH4F1ZWW1REgWzDTAGE8UvrZ5gijySXx9LFlWTRvYsI+tjfu5sgHWDE6FN8Hi1HF/CDAyhDBv+ezQfnNzfu6Zj/wQl349gNtssnkYoUIQDeSo7G0N2RpnURnejPekGkgDHsN0nua1+RzymK/sGo6uydRConTMMgKZhoFWCl+pg3xNBoX46Iz52XSx5amdY/JiHqcyXexrbHbYv3AMKqY7zdYIRLY+QrbDjc99WZL4j+eP0ZtnQOyfldDq9WwjsY5Ic3RAaOsf0GotBrOOG0s4od/EQjicfDDK/kDJg9g8J1MBiBylNeG0DRvGNsbmFKIJoyNo89eXECzxsfuYhvjGxz50ge5QnEW630FK8RY/rmlsq7v6vufrYlcvbERNHKxIRloFN0IoRBooNEuYPh1h9okHdAwwyajk4dhKwfg5NEw6LLi0DxKTYFQqU4flnz+7x/0y3WWa84poJWzE+qS4ty/4sg/sGK0Cev7DLvq7zdGRvyz/P6RO9fv7lj6hyePh799tEumCuw56MrirFAh3XxWnMBZNElguIDTb8LJq6H5QtFPJQs4STooE/w2i1OOCSVTtQB8J88TRihszVU8nVyzKqu/IDv6fj7BfsAjx3GL6X2DXfz3E6wQF3Alblu9pW3qn544StWNPllZqFFXV1ZlrUKByptx6ozVNAec+wshgBi5HsEeP8vC1jigR384QhLlHJGVD6Y0+bNowhQEEJScUX5RCnh1Ih0XCiotcgFUG5jyTCg66oJ6TBufRJ+9cMzw5KLYpzj4LVaMtxXf+wNd+vcFrLlYQ1zV6xu86/HXm7P+8vQx6uWlpkwXNrTfWXmrQaRtuKngtYfkAKyuMqBDgYaDAYvOjuQlTUy0Sy57x8WoS93hYeHgEisfxhz6D8tBdEp71yD19XMcD9c6fngEqwErB3blgB+/Bl0BHhRchVREcGmDoeNNPqcMy7UAvRvg8uVlxdCNlxXQovLENUz+alhY+E7F8d7hyPLdQ13Eos+3dQ3d+sCLDUkPv3RcGjYSFyt0JSU3M0tdcw2rQU6J0TLkjOeDl29UkhdPRTmsANRPafHhPEoReSP7yTPSQUerjlJOTh653R7u8Ajhx3VNV6SbmjrCqG8wnHoHiJXZT/1DbOyNuKiuZZC6e4dlLwU36PT1DUvHDLMGQgl5ZFSDGhdBTY/s10VEuXS1TqkkGhafThsQYLuwM9KTPPTlq4ppcXn8toiI8Bt5dFvPke8ZkuV7BY8QXnY+19jaf+t9z9QmPf1GnRQd29SAWh/oCgE6WzOsKw04/GZQEIhDZ2BaiI120/SyBJpcEEGxEc3UcGwPvfrqy9TZ0cFn/CD19PRQU1Mz1dfXU1ZWFnk8rDQ8gmDkcLkiKNLtJq/HK3S3x83KHEmJiYk0c9ZcCvckUpgrmkcU5vVEkzcmldp7Xaw8YdTRMyLXZ6Awvv5hXlnxaCM39AxZCqOudch0JC7KjR9UCtB1ATTNhI434xQNJ11ygps+d3EhdkI3cT2+xvm8KZHvAWaJ3hX8IzxCUNgXWSFu/v0T1Skvrm/gimN+ZtHSmcgiVAMAwuBwDZhBO2mwPEwVGEqXz0qg2KF99Nrqp2jd2rU8IvDSt63d4nt34LmakpISKcrrEaWJ4HBCQjxNnlJOScnpFBUTRzF8jC0qpZTUdCJXLLV0uah/OIJHlAhWEkxJQ3S4tpfaOvpEcXhEFSVG+2CTSs4bpSkOONoiVPswoBiYGj//sQI6e37aZrcr7Is8lWy0ot8VQpXmtLF794h74sSRm9q6Bm/93WPHY55b1yCVlIoKLI8eW08KzWBVHM6oNEwwZOE6yaSiBDp/rov2bXuW/vy/f6C9e3FPbWjgbMWZCxeAX0OdySoeMONCASJ4yOYRxSUjD0aVuHhWkugYio6JoVk8wowrHc+jSiINhyfSYFgCNXWGU1v3CNU199Hx+h7q6sEIMyg2DVZmyB9tJ6Wz6hgACKpMsGcCxjm3wzBRQoyLrr90LJ27IGU7k3gqCV+nYt85RmX9TsANd2ln7+Bv/vSv2vRHV1cbVzUDFQj2a4SiAbo4ZlrA5FU0bOwkJXjp0+em0/oX7qZf//p3PEX0StzJoBUiFEIpglYWAGc5Rg/w4TD9Trh5ZImJiWY3krIy02n27Lk0Jn8sjzBplJs3liJjcqi9z0ONbSM8ugzT0TofNbX08+gyJPKQZeiigmi2D/xqezwh1kU3XzeeFk6NW8fT4se53AeF7R0iZLanAzauFvT0Dv/pwdX1pVhloCI4c9hj1UYVVsHZaM54B0QGPPwjbJqXXWxJS1QYXXpGJiX0r6VbvvcdquLpAp0XqoNMnEgpTpTOVArVWWGiHE45Oj3oms+UiTCmDBdGlsxMGj++lBUkhY3eXJo6Yy5FRGXLaFLTEkZ1rcN0oKpH7jjHiaZGBav+tgsE02D8ZqZ66atXF9HCKQkPjIz03BQeHt8EzneC4JqdJkb8/ulsb9/z5BvNs+959Aj5eK4UhUABdRmDYBZeI1AZG0Jy8hrxFnC5OS87ji5fFEa/+uH19Mpr79m2OiHQmVoBdGcDzlHD5AFd+3GcDC5enWVnZVBKSgotXrSIzlh5LqVn59Pmg5H03IZ2XvUMqZbQzWEDBLOdGJzXAI+gpfnx9M1rC4fLCuLu5vxv5fLg+ZTTxqisTgVuDLaoRu5dv7vrgv/+y9vU3D6AB2esWEAXNgSYPMwFR6cqMC970YZo1IgIi3xCKNmDQ0TLZqfTxOS99PUvf55qaj7Y+1F0h5sADYqh/aE6H8oRHR3Fqxq3jBBY5eTm5tDYsUVssCZQfHwCRXpiKCoqRgzmrKwcKigqJt9wLB1vcdMLrBTtvLIZnb0mWHnazYlyKONz3pQU+upVBb05ad7vc8z/cBm51U4Po2t7EnDF3ex8d++Rrm//6M+HIytruskTqc4KBdVpNuC1aiS7iexPSfRQThoaCg/ahIuxWN/cL8rV3tUnlVJLWUksaRWUXGl7lnPpGVlUs+0PdNd/3ym7fB8EtDKYnX6iM9/LK5TsrExKTU0VeyIqKoqmTJlMEyZP5SVuEne+l2c+N8UlJFFYZDwN+iMpyhNJ+6r6qds3wraEnzq6Bng5O0QtbQPEthq3zbBdBl1/aRNpAxVSMAkYncJ4KhmmCypy6IuXjDkWE+2CffGKxXBKBIk+FbhBLmnpHPjDrx6oSly9qYE82JgKKjT87BpeuOj4lAQPLZ6WQGOSfZQU1Ud9fV3UWFfNykKUmjWOhl1JdLQpkjbv7WQl6eN0WN8bxUNncBD8UVEuunZlKq155A667y/3WQzvP0IZkvrsd7tdFB8XT7Nmz6asnDGUm5NHeWMnsAGZSWHhkdTRy4WN8HInu+h4wwANcBu08Vnf1TNAvr4h6seSgdHXP6xGTuQjFM4Dh6xGEOIfqx1tjx3WMAnKD0McU9NNVxTTeQtS3ohwhV3HK5IjiufkCBJ9MnDDTB4a8v/loTWN0/74+BEZ7tTUaRYGsMIcRDV5JKPMFC9dsDCBuo+vpoceuJ/a2tpYKfqppbVVWHNzsqmgoICWLT+bCicupXUHwmn9zlbyc2PhBhxTNiqbEOeh/1oZT0/85fv0wIMPWXHvHdoW0NOCBpQzNzeb0tPSaO68eVRcOoVi4lMoKjqRIuPyeBURRT2sx3gyrbGtXy5edbECoPMhSwZJaQ0Fu7OZAtmBcChIQwZFi9e+B0T5hckhAtMsTx9088eLaXpp/O+Y9C0eMbpV7IlxopIEgSsWzwX/2frd7Z/58Z8PU2sn2xEy/3NyfRYZkob5JIDSoLI5GbF0aUU8Ve38J735xmuybFy3bj319o5ePiYmxNNFF19A533s09QyVEjPrG2khhYfuSUzNA62nUcoSZQimh78w/foscdwh/y7h54anKNCBBs46akpNG/+fCoZV0ozZs0jV0w2+UZS6Bjb8x09fmrpGKKahm5eJaDz+QRghVXDPeRxZ0MQ/9hNA9FWfICKellem1HzACb/KEaGplkQ1gBv/+AIzZ+STN/++Nj21ATPl7h890vESWBKPyG4oa6rbfH9+o4/Ho7bfqCdvLAj7JTaowqBsyIlIZLGZMZSVmo0zSh10b4Nj9FP7vwRnX3OuVRWVkY/+clPqKWlxWpAkS8ugM6YNKGMvvzVr1Fy0Zl03zN11Njcq+7Q4n8MtcmJXrr2DC/df8/N9K9/PW137OlC5ws408E2KGdbYNWqs6h00iyKzyij2jY31TT105HaPqpr9skIoIAz3ZKn/kMA1FOVzeQJxR9aMhfeijpxHhj0YHN94oJCumZlxiaPO/wqnkYOW9EhcYLcAhgZ8RX0D7gf4Glj7r3/PCxGoCqHLogWoVYV6cle+uR5mdRTv4V2bN9K1ccq6fnnX6Cm5mZK4+EXaLWmDQytZqeYSpLDU8q3v/0dyp9yIT20ppWOVHdK3jgjU5KUUvz1d6wUTz096iw/GZCHViK4eqrA9vWsWTPpjDNW0cQZy6ltMJV2VfbTwWOdYgDCogew8tblDKq+DbNdTBcwmQ2asGleQMdpGOlMUWYSgSaY6cPkam9Koptu+VSxf2ZZ4o+Y+AOuwwlXI2oSPQG44Xi14b1+39GuOf96Ha9n4CyQp/xYGcMRr0SwDTFCnT1sPI14KD4hkRVlSA40ZFNTkxwyz1oKYTewBU2rqaml2267lba+/Ae6vMJLU8YlUxj3CB7Fg+bjyuSwXxlrQChZTiAeh6kQLh6ZzlhWQT+68+f05e/+luKKr6B/bnLTn5+upXU7GuWhZSgiLr/jUHlY+UCeVW81r2vAb3aQFcf5Ktc6NF0czav5+YBMbS/oA8ojCmS4cmgYfonCnW5ETVyPJ99oDG/vGbiBqask/gQ4qVIw5vf0DV31rzebw2obfWoItwtvwSgk9hnaOgboLzzkP7c3l1y5l9Gnv/JT+uKXvkzRvETTQKfg0H7A7CyN5uYW+uUvf0lrnvgNnT29j645K4cmFiWzoRlNcbFu1ZYMpMO0czJArs4DBxQiMzOTPv7x6+irN99Jwykr6K+r++nh1TV08EgHKzIu+4dJnXWZ7JJZZYaLP/ZYbaCh/abLqUWAxRsQFnC1V6D5NN1OwGB/EK+OM3kYKLeUHfUIp3VvtdCmvb3JTPg81z9deELghC3JDRfNA/w3X9/eXvG354/L2amWiPoAtBsAWAbYuGnt7KN9RzqpqTOCVi4qoaOH3qIjR6ssrtMDOgOrlLd27qTKA9spP9VPU8cn0dRxcTTYVckrmX/ICkZ3OIAODwXE62kGcEdG0ue/8AVacdFN9PJuN728pYk6OvvFRsDurJYXDKZp8YjGgXAoVoFmMhgkPYdFvllWi8dgVQHwsoMRQ9LggGO5TowqDwe4zni4Cu/naGztp2nj4jIT4txv33777SFvzDmBZMgZWd7Q2veXH/75SDae9va6nfqjc3dWLBDGdI0nwz91QR4dXP8H+sEPbpeh+N0Co01mZhofWWyXtNPbBw/KGW929qmUYpiXRhhVLr/sEvrUjT+gR94coh0HWq3bBVUDqlYx/RoGDdnY/DbBcEOB43Q6G6H4QdOwZI5KB+i0mp/9ZvkFgbRoG5ywN1xeSFetyHqJV0hsdIY1K74AQk4fnBijxDWb9nZl7z7ULrfjK8k6c9NF5kYBdJg1G8sybM5s2NNN02dXUElxkXC9U6CzcPT6fFR55BitW7+R9h84IJUEXdsnJ1IIAHFQCCA/fwxdeuUnaMMhL+1C/UQhJAqZ4QcJVFUkpCMZ4uUfnUBc5pWsdf0BqyxSJnWIHDsjTdcI8CkZ+mDYo4QEjMOC7WWPsOHH4oEjNLQV9lyIXlzfSJW1PXj5y3mIceIENsXIgub2wXNe29osQw4E2QWUXDQ0jWGSAW1ncOJDxzpo0J1PFUuXytn6biBnsQWtJKdShBMhOTmJ3NGpdLSmW9IbohmWPKPOgRwsn51ncN4B5THiDZJtf1jh0DALo/mNdALw6IPpUgFnOivMjiqXOnC/7LG6Xtq8r8fLq8Xr2GDPED4Do3qIG4lHibCr9xzxpe461GEZlyeDVWCDzUyB0aKja5B2HB6keQtXUmpqihVz+jA7/70ogwZuweOljLXTeHKoeJ2X5oaraWYc/Djg17wA+82ghaARKBSDTdOuzutUYH6b1UprhaE/g1zxNZsbqaG1fwZTlqmYAEKdttO7egYrVm9uos5eHiXUMGEJ1YXTMAvpjANAU2fiviM9lJg1kaZPK1dR7xLvRRk0WlvbaKC3Se49gN0TKDtkqzIrWGE4+jhRPYXNirN5HTDTB4lxMpsClGwTCAaTHPyCgMxgH57b5dG7qotHiy68JOZiblM8xWcjSCk4EuEV+4525W7c1WJtZVuQvALiA0UziifRGCQ1n3IxY9Q19VJlcxxdcc1nKCUFr7l8Z3g/lEGjuqaWXnnpX7R4kotK8uPltYl2h9plV5C62FVFHMKax0hjl49pmi+kzIA/0E7g0/xmOgBhPiwHUC2sCSavTg8v+8XLP0Ftp3Zh+wb99PLWFmrtGJjPxGkqTsE5UmSxDbH8zbc6I7p6hqxRwhAumeIAENaZWTQzioHhWV0BDKPcrBiKjYoktyda7mv8MNHX10d//t/7aOurf6UrlyVQUW687FiqlZGu74lwgniZ11FXK1KCJiMThMfiExcHoMOWK+l0mH1iaFokQJEtmAEzHR+aX9JqPkWMZLNgX2UnbT/Ykc28y6wBQeBUilnVjb5J2w90WMYlAOEiVfm1bO2KB3S4zAMv+3CpGOv90sJEunxFNl22kKjr8MP0x//3K2pt+7c8UX9SdHV3089+/gva+tpf6RNnJ9PCaRlyPyWWbGrVbNUZfgkDVhvAAYw4tnTkV8FydVDDccbKYTnqR8u3XAvQiQA4YPeHGaH9Wo5xBETZXHi8obt3kLYd6KGevkG8fRBvJhbYE4RoysjIjbx8XPjihnouCMwgFiFStCiGFEi7xiFk3HKvMiwrTKLzF6XRlOwWOrztEfrHfXfTQw8+QAd4KYmlobma+LDg8/XRtm3byTXcSkvn5NPsqcWEtzLjqXi8kBVFlDfq2HXVrWuUXbz8Y/VFcJuJJ+DadNO1IHnoDjXhDAOaZvR2EIJNWMXPh/wrv47HVdRZZYkJSfHuDbfffrvcCq/jWB/8Zd29Q4/e/XD1hGffrJWli0RLOc3MQddhOzkDt8n5KS05ms6cm0T5Cc20ee0z9OTj/6Sdu/fSEJ6pZ2hleD9thPcKlGlcSRFdeumlNG/RSmofKaC1u3x08HiXPPaIIivd0HV3upaDoKaZYdRV/BbsOAeE7uA/Ea8AEcwAHviFTwIMKw4IGc8+a3Px69cU05nzUv/EpM9xHYeFDeBOuvZIXe+93/nd297j9bhUDSIfWrbdIIDpV4AVn50exaNDKvlqXqJ7fvs/tH3HLmue5kY9jV3HDwPoaLM8EyeMp6uuvJpKJs+jiNixtP2wnw4c7aKGZh+p50pDPMYAR1pydLsEoOOEkaH5rLAogiPOZjd5lFeBA3Y6K01ImIk0n6JhH+rSFWPohktyd3kiI87n9jgq0wc3Ch77+/yWfZ1zXsA7JLiH5ayQzOCCyXJVAB6GEEQhotmIvOyMFGo+9BT95u7/oZ0791jlVTzAR0kZNHT5tItHCzds2kgb163hFqulGWWJNHtyNqUkx3MTuLgR8YwpG6VsQGMQloHYrmKgrqdEUBOGkIH4IJo0pgoGxRnQ/QU40o9mVxT0CU7cWRMSYhNiI9djCpEYjsj1+4cfv/uh4zMffKmavG5tf2pRugYAaFZYMlaP7i2apu6u/v53bqLKyqMq/t8IdOr7rXRYfeXm5NCkyZNpybKVVFSm7r7ae8xPew53Uj0vs3v6hqwrqZhi+CeoM0zosp2iTXW8nFHKiy7Vy1fxwxu0mjiF3z6hNUSAkHCrQxT3962fGUcLypN+xPRbZaS47bbbptU2D1z35Kv18fUt/XKZVcGSJEK1XzkS5n9cPXXzEnPlnCTa9PL99MILL1oMHzygCPrQ4XeCU/Gj8Ts6O+ngwUO07o3XaPO6F8nfe5zykgfo7EV5VFacxc0RwaPHCPX3D3MD63tEVPNIAwl0owFMMzrc8AQjqGwOnqC0pmwNB92R3ASicI9KZmoUTS+N6+TwS1opztl7pPNjT77REIE7r+1dTA2zgPBKWGWKqQNvsZ9d5qW3Nj7H08Yujnakfx9hyjavo4QaJUKVAzR96PSh+DQ038DgILW0ttGWLdvo5Zeeo/27N5N7uJZmliXQrMnpNKEklXkjCfY02hBPa+k2CileaGbEicug4viAODsdDiYIzYwzYRJ0GhOqHbAMj/a6aGF54pDbHfF8BDdmJBsRV27e2zn/1a3NohCjG2lUbgxFQ1+wIJo+Lor2bltDu3fvDpH+/QHk4jAVQPvxvEVubq7cEDw0dOLnXrQMbfjq8Img4/WBdEO8pK46Vk1r162nDWtfpaNvb6IkTycVZAzTstm5lJsZT8mJ0bycdcnqBXd3a4ObpVhNhx9dD+1n13KsHwsOXh2leUOlMeJ0/eQ3iBcBnNg8EPDswCNFWGqie33EbbfdmuobGPnMi5tbi7HDhVvqpeBBh/51AlTcqhZB08bF0qE9r9POt3ae8i6odwqzU7QS6E4FZsyYQbfccgt94hOfoNLSUnkKPDo6WuKhIHA1L6DDJu10oMsAqPREnZ1ddPjwEVq79k02Tl+muqo95Gvdx+0RTVOKE2hSSRJlpSfQwFCYvFoa90tiFEFaXJhT4nTrshsU1rD6BGRJYJVb/CpOlQt0uAFHYKYBzDgGorFfUV4S5xmbE7svbGTEP661a/CpO/50ZNymXc2ybg0SAOigCAvOAFrmjnTRJ8/Notee+DHde+/vrQIy1zts9FDQsuBCHlwc2ADDo3jLli3D9Efz5s0TPtxbgReUNDc307Fjx9joraSamhrxHz9+XO4ixwGerq4u8vl8o8qp8wR0nk6crG7gT09Poww+5s+fRwuWrKDUrDLqGkqk2jaiY3V4FUG3vJJAbvqxRmdko7Jy5md2wOm0qcln+NmBfKybTBqCUIovXzGWLl+eeR8+vVRxtNb38PfvPZh2uLqL7NcR2TAz0AjQ8IgaMrpiVS5VbbqH7rrrJ0wD3Znm9KE7Aa6WAz86HMBIlJ+fT5dccgndeOONNGbMGOHDoRpXpdcAHdc7oAQ4cPNwQ0MDVVdXU1VVlSiJVpqqqqNyC6ATpkwzH4xYeDgYncsrOBocGBD7o79/wOImio+Pk6vDZWUTWFkyaNGiCgqLLaJjTSN0vNFPO3klgzvG8dQYPgEBk06mcSS2f4z2DFpNgG7GO/zitcJ2GoMHDtcDS+3LV+bQZ87PeRVK8aVNe9t+/JO/VMY0tfbL9BGAFq6hhSEzdoUVr/Pz06LpabRobC3d/r2v0SY2xnQjogHfLZwyEHLxqORxu+nr3/gm3XDDDWJLaOjOgqv9gHadwNSCy+jNzY1UU32c1ry8htatw7s+cKNrBCuHj+rqOa6mlga5owFTFvxQioULFtCVV11F8ck5bGvUka+7ifbu3kp1dXU0yMrR3dMtI1NtbR0rzJDc+VVYmE/Tpk6jieVzKTI6hzwJuXSknqi5Y4jqWwaosa2PFWtIPVSFNpe8UDLJmQ/dJog9WRvr8obi4Ti0LcvGs6eLp6fS164sPIzp4zcvrG/8/C8fqIrAk07IeDQChQj2K8CGivJE0MUVWRQ3uJXuvOO7tHvPPmm096oUSI/XCo0fP47mzltABWNLqL+vl5IS4yguFq8WKqEJEyfIU9zmHeOhgI5Vjyz2US1PKdt3bJONurT0dEpKzqTOgSjyDUZSH/c/RsAYLxuIvdW07tWn6fHHn6DGxibpJCAMb9kbUZt8cXFxdNVVV9Nl195AcckFVFXXTfUNjRTm76eU+DBKihmk3u522rljK8topN6eLursaKeO9lZ5BxeeORlfNpGiY5OpeNxESs2ZRB39Xurs99CxhiFqahukrl68uW9Izmj0EXYNAgpqdrzTb7pAsF+FcIlihMYXxNFtnynpCOMh79lHX24869cPVwqDnY8TluyAZnJAtExipbG8nki6YFEaJfm30S/u+iFt277DLvi7VY7s7Ez6+H9dR0uWn0tt/lzaWTlEiTERVJjaTQMdh6i++qCckekZWTKMJ8QnUFx8PNtGkaIEOJPR8B3cCeiQjvY2KikeSzFxyRTujqXUtCwaCE+j7YcGqbIOn6b0y1mDFUNMVCSNL4yhZeUeam/YT1s3vkpPPflPOngYU0yfVUIF5Dd12lS67IqrqGRiBdX3ZdKGXW3U2dUnz3Piq0DxUeGUEOeiOC+v2FyDlBLLnd1WS82NddTe1kS9XW3U2FBNbTx6jcnjkWTmPB59cskfHsdaEENVjSN0qHaQGloH5EuK2B/BNSU8SIxzGTeUqQ6x+kdcDaujbGgeQL0LPDvdS3d8dtxAGM+Fm+97pnbmH5+oYoPRmRCwhAfLGJ0HA/dOeNwunpuyKaL1Fbr5m1+lpuYW5mVmQylOZwSJivLSTF5VfOZz11NG8TJ6aUs37Xq7Vb4mCMMsLcUr3+SaWuSioe5j1NVcSWvffIOnAzyOyG3IRijmd4/XK8vU6OgYKi4qpvIZ8ykyroCq29x0vCmMh2of1Tb18BCvpgc1l3PZUGQ2YWDFJMa5aVx+Is0cH02Z3gbaufUVHjkeo23bdlBPb/B3avEOigXz5/JK6NNUMGEJPbd1mDbubJaXj+B6EuJxsRG3FSTGeuQLhfgIXWJcOKUluCgpepAGfGyN+vsoztNHfd1tMjLExcZSVHQsxcQmUl17ONW0RtDR+mFq7x6St95089JXmpQP8GN31T55Bbq9ETb9CvI4ZkIkffeTxYNhvv6hvb9//HjZQy/VsPZqJmdCp3CTpvkAPKLGwzFX9JNnp9DBrY/R7373W16yBX958VRK4fG46bOf+wKdedFnaX9tNL2xo4UaufPQkGpjbUQu0SNrXHPJz4qmkrwoivf6KdbL1jwNcEmsp8fCWDlGXNTeE0nDI+E8Vw/R3souau3oZxnKcFUXuUbXRddR3pfJ3iiPi8oKE2S5mR3XQbu3vULbt6yntWyH4PVKJmJ4SXz5FZfShZdcS73hebTpwAjn20GdrHzICm8QhNKpHNRPRHiEvLcjLsZNsdERlJvmoWgPG6rRXE/3ENfLR9nJ4ZSUEMUjTySXKYKSk+LoaMMgTzF+enZ9M7V1qNc3yhtwgkYOB+yMAfU4Zly0i75yVcFwWGd3/9G7Hz6W/+zaBscbaUxouiUJHSok/OgMtV9dCxmTEUuXVCTS7rX30c9//jNZz2ucSCk0PTUliX79/+6nQ92T6enXj8mbc4O2PnQx4OW85KtT/I+n02OiXOqRBEWSMwDbuLihBH5UnrOxOgbC5IdhCbWhywea8kOHZFuf88nLjKHS/BgqyRqgvuZd9Nqa53m63Eq7d++V1QegVkm5tHhxBS0/82JyJU2lV7Z385ndKVOUC6OSlaVuDrjitVzE47KDx40jgkcXF8XyNBTHihLHijOpKJ4S8LQc8+HdHrivtrKmh6pqcRJBuJWBro8IhSeYDqXHNa8vXJw3EtbW2V/7878fycITUpFyvVzDEiKwBKDEWpZ47BwYJr96SqxoTBxdtiSa3nzh9/Tb36i31zkVAmHTRRye/P7Wzd+l0tlX0wOrW6i1k1dFciYDZn7wK1fJZI0X15KvWRhysYoDo79abPFqBEVr+RoqrJUDZU5L8lL5uHgqzIyk2JEaOrDrNVrz0vO0YeMWnlrU6xaQqrAwj6648mqau/h8ahvOozVbWghbAFBqbAOIZJTdkbfkbo0oONTOqLUS4fxxIqNtEAY3Rh9stfsxlIosLZDTqaT6hxGgIWtc2PvUBbkjEd/81ve+9caOtphj9b0sXMYbBjg1IMAIa3kCQ7gD0NLWjgFq6XbRBavm8vw4QDt37bKXdoCpEDjQKHDBc6TyEC1bMJ6y8ybI44dS9qC8gQABcTigO1CACOwWorEkrHYOlWIIt+WGgM2jMZoXFHU5gGSoPnSsm3ZX9lJzbzyVT59D5529nObMmMRLyl7ZHOvu7uFVTwet52nm4P7tVJwdTqsWjZMXoLWyjYTnbwGUVWWHH9WmQuIfVX5MMZYSIIIBJYGRiNFwmF25JxZw1kNGU9BwnKA/2V9enEAR3/jW97792vbWKLxpP6AUDk4NZ0Z2nJNfhcHe3N5PzXiedNksinH30Y4db3FFWIslPqAMWiG0297RwRZ5C51/znJq80VTfVOfnA2nB+QvaiShYDBNoqyGMTeChK4DlmvGC6ww84JVFJAHWFSpsc1Huw510tFmN2XnT6CKpcupYtFctgvCeNXTzgavj44dr6aXX15DR97eQVOLY2jFogkUERlD3f1++S47znY9qgWOUFBtJ4fpF3b+cdYFXgwHmmR74KoDScpLEsIivn7z977z+rY2T20TlMJOwTD9oYB4ydlyNVQYBcU/+rG22Ue9Q9F0zrIp5OusF6MMo4GuiAybSGW5oAG1vNRMjg+npYvn0sFav6wQsMRUeSieIL8uTkhoPmYyeWw/e0y/FhZ0KyLANDMfzcZlxt4BRu0WXi7urezmMvNSNXYMLVmyiBYvWUqlJWNoaLBPNszefvsQvfbaKzTQ00AzJ/DKZlIOxcbGUVvnsNyjAeh2CGSmXQeCyAiYdZSeUNUwaKrgwQBlSnE8RXzz5u99m6cPh1LoRGbYhBkfLBxFwJ81G3LF1FCLp53dMSl00TkLqav1OO3fp54F1SMDoDocaZSiYOv40MGDNHVSAZVNnEr7j/YwbfSLTaUcOKMtb1DRxWMRbbodybD8QWksaBpcQPLlgOYLSqM8qr7hHDUir1k+WttLB2pGqGMojcaWTpepZWb5eNnTOXL0KG3cuJk2rX+delorafHMbJoxeSzPEW5qbusn3CoHRQtAZ2a5o/K3A6MhZdfxJ+YtL4FSsE3x5ltt3hqZPsxE2uUDZ7BThhTIig8Cwrq0Kg5soFRW95A3NonOXV5ORw7tlaEUHWx2slYUDTxUXF93nK6+eAklp+WzfaEeDwgkgcfi1+Ux5CkVVT7LEwhrAiBeIwzoIOQFxVuuTdN0hlV15Kqnu17fINU1s3JU9VJtexTljJ1C57JyLJg3k3Kz02nXrt1smG6mrVs2UGxkBy2bW0ATxhfydMJTUmufrOYwpUg7iXwrTzh2GNDtpsMmbGblBqVTQHBaKdsUN3/7e1/bsKcjpkoMTTDpxAZ0IUw4ggFYvA5F0vkf4TMnOTWbzqqYSPU1R3gqOS5KMPrsD6C+voGaG6vpgjPnUnt/AtU29sroY2dgVTAgQZfflGnWCXQrrA0wkaFIQWC6KK6ZJggOutQjIAhpoRzKXhuRN+PsPdpN+4/7yR0/luYvWEhLFpSL0dlQX0vPPfscbdn4htyfcca8IhpbmENdPvX5CP2itUBbsQu/PokC2RpQZR81fYg/OEE420azyhJGIr7znVtu2rKvM/5wDSsFMpAMrcMWJD8WtN90zXiAwyZJ5KAyyiCrrO2h9JyxdNFZc6j22EEZMTROpBwHDx6m8JF+OnPFYqpuJmrrGlBKLMqHaiMbq3GcxqOG0BSnzaDzs+McCFkephkiFKxASDr4OYIdnPFg6eweoEPHe+jt6gHysHJMmLqYlp9RQRNKC3hkrKHVL71EWze+wiuVMFo0M5/yxmTINZl2rjdWGGoUgmwlV46TISheJ0BJlIMTE69kmM32TcQtt9z6he1vdybvr+o2NjssZiBImIlQEZqm5TC0KCuINsazm4eO9VBsYhads3wGtTUdp0OHK0MqhEk7evQIlRWl0dKKubzGx5tq1cfxFYy04rXCcGwW9lhKFFywgF+pl/KrQ/8abQKvZgsCE0fRQdB5qiC8KDeKjjuzDlV3s2HaS43dcVRSNoPOOWcVLZw7lZexLfQKr1Q2vvEc5aUO05m8jE1MSqem9iE81SUdGVhma3BYyge6M04DdKM+SMJBvD154dSkkYjbb7/t07sP92Ts5KWUvSTVlbZlao9NYJh+C1a6oBgUThOseOwbYH19uLqX4hIz6ewzplJrQxUdNu4C18oAVx+4CLVv3x6aN20sjS2ZTLsPd1nzrVluTqddExLkH7h6yrALxjDS2M9uCqxCC+CacSEQlFZ7nAlUGNlBOTDioT2watnHxnRVYzjFJJfQgkXLaeG86XwGD9Nrr6yhHVvfoOllKbRkTjENk5ca2gbkqqmoclB92W8HDbpdR3iAQBxnL/dpLpuR4o+4/bZbrz1wrHfMln3tlk1hJTBkSUWDMgJ0wIrTXuYNLiBg8Ug8vOBBQUboaB0rRnIufezs2dTb1Sx3Tps2BlxzVYLt8vr6Gl7FLKaIqFQ6wsYrWIVfJbFdNFYA8Ou6ab9BA4QOMM1M6oRVh9Gw5NlRhjwBwhaPQ3kgDgqCuuOxxQPYEDvSRwOuDJozv4KWLV1C/sEeeubJR6m2chtVzC6gieNyqX8oQj5RBXsDQoLaQcBtKf3HkDJL4SWoAL9SyvjYSDpzXvpwxG233baCjb9JW/d3SkRAqJFQ0uHHFGjEC6ww+DAWBbEbAQkrgFVsDB4+w6My6PKLllKEn42w/ftpcFC9ZlEDjaWBm1U6W2vY8JxD/ZRExxt8cvFHceOXD7OoQQBRR2qZ7DfJpl9gexTMtrBF8Q9cHAIhWq4G+0GyvKPAcagzlANZ4PpIdX0fvXWom+o6oqmobA4tq1hEUZ5wenvvJupuxKiZRUX5adTTH86rlWF5dDNgbzB0ESRoZqqJqkDoB2zZr5qXNoAbd8sbWgbmbt7b4fLZrzJiBNXHFBYMWwsB7bVdZ7rRctAI6O8jNT3UNRBDl5y/lApz4ulI1RFqb+8QZXCOHMCBAwcpxuOnVSsr6Fij+nyksi9UJVVWo/MLTTOgy6xFGeyBkcfhwhGvpo+GSssCbV4NI2B6uV3F7uAOxpVnLE338aqltiOKMvMmUWlpGUVFR9NQdzUlRLZQaV4Mjc1Loz4eOfBFBFxTkeZAfURhEbDaxoYwiA/TcGFODC2dmdKCkSKjx+dftW5XuxfLHtWwDC1DghYtFJCZjh7FdoJ0+qwS+WrIw1Hd0Ev1HeE0Y9Zsqpg3hbo6Guk4r0xCbYsD1TXVVJyXRDNnltOR+mG5LB1YVgPabx1WfiocCkxHlOYbxaYIQcph8xi0UwI8Fp8+qaRc4jHKiZCqs2xiMb2ts5/e5kXBoXq2scIzKTktj5ISPOShNkrxtNCEsUk0HBbFy1g/G6PqJEd6GyIbHoPGflxEmzYugRZMiT8EpXCxlly2fmdHXANro/rCD8NOrIGAReA4ycguPB9wgtIg3iCIAxofeusYXrgiT13swRmxl+dSWbKeu4xKi7LktjVsDeMuI60QsDNwoWnnzh00Z2oBzZk9U+6TwNXZYItc+5GJ5RXoAFw+pKgWTVyrjCaflbdAkwUmvwb4lRM4UzU0P+hwrDjNL0H82ALERZvrk9bHqw/sQh+sHqK6zhgaikiVXdKMuF5aOCWRxubG0/HGQfmIjEqi0gVkAwH5uNOsYnoqnindiOnDw2PNWbsO92Rj/0D2KgCdTqASCizHjjf5nBVHGCSbjLAWYMEhD509wNPYQV7D1/NQOal8Dq1YtoCS4iKpprqaunt6hA8NhAOKcfDAPlqxsIyyxoyjAzzE2rZREHTY6VrQQd1OQQCBI+DoOqmAdRh10qMgfmzXUUkTZpQRHRiNAPh1wVA3FQ8FgQ2Bm3wP8hK9ptVNQ+GJcvdbeUkMpadE055KfItM3SGuUmm5gTKrO/LDaOXcVJpQGPcilMLP/TC3qqF/yvb97ZwRJ9XpBKogNsxGMaOEBrBHlz8IJsHwizyEAzRZbbCMxlYfV6qXhlyptLRiPs2bNZktogG5HV9fggdvS0srNTTU0jkrZpPLm0q4DQAYrRgngpG/M43UxaQ5G5b9Th54bRo8GgaP9sPRZEuc+jHSBcm3XO2wi60EBDu6B2h/lY/2Hh2gPUf7eQXTw204IJfUg6oQBHVnWXK8B9817clJj3oQ08cgC53c2tFf8eZbbTJCqsZ0SuFwUOEA9iOMw6yQDltB9cMFE5/yB8OkSQIpA6YTFLiaVxeHaoYpJbOIzlwxlzKSo6mluYla21plVACq2fYY8LXSeWfOpf6ReKqq65EzKXRddDn4MMttn+WA5ZH04rFcAH6jDjoIXp0fHIEV1vE6HAQrbOflgJDNuNF8SIoTBHXGPR7VjfgMRb81agqHnSyg1MrFaAMj88IlafVx0a57efqVsW1/Tpq3IyvVK1aoqgEO7djSGCCwR+gWD1xnhexggA5utRXt4LXlgK64FHiI5LUmhj6MGs+sa6KntnhpSsXn6fYf/5zOP+8ciouLEU4ozxNPPEX/+NNddM6sMJozJV1uPjFlmY2hbJNAnHLMsPZrPj6gNAIVF5DHQP0hM0iuBQSlfaw40zYJgqZDliHbShbwaD4N8CIN/HjXmLojS+7oQr4SzZGSFNvsOj1oSmnysqIpJdFby4zH5f47PHbncYefs+dwT+qh6h4RKEBay6sg0vngiCC6hhWnYTcEYnQCy9VswqMPm2i5VloO4gzAMqu2qY8OVA9QYlohnb2qgqZNKqK62hpqaGyUVcq+fQcoIWqILjhnCR2s88u1AsxGwfIZkgX/QDg6SYeDoMNwLT87qi44LHlwIEeT8aNp8Giahu21+CyvAjw6jQWRzTSRqUhBEBlmulBMkKEcJUfxYAMRjwicvyiTJo2NfYEjHtVKMeSJDF9a2zxQgjfjQbskjaRTiU8Ni89ZcCkwQ8uSsC48Q7tGQbVf/2kgGmfBwICfDh7romPNETRh0jRaXjFDPiFVffw4dXV10969e6k4P52XqjOosnZAhlNttSsYMuUHvziswkr+8AT4BEFBIxCKLjIteULTfgs6D33gx85XQwcsJgkGMQTDjnfkZaeBy4dRtuHhMLYn3HTZ8kx/epLnz2Fh4Wut9Se1M+f6iYXRI4ls5aubX4M7ZDSccVZBJEMDCNo05pGwCgU6gw9NA8SvBjklVUcqXpz5OI7yaunvz9fR1to8Ouvyr9P3b72NFi6YS339A/Tb39xN/fWv0ccq0igmGu+NUHsdSoaWiqHUCY7X2UmsHTgBzHjTr9PiGJ2LYtX8lhvUdqYf6UPI0ACrsOPHLLN2zbTBsvAer9KCOHz8r4H58Z109R5NZVeMrMvLimqGwaHviJZuEb+GziQENBv4zfnQTCM8jnjh14k1zMo44wCOZzJuPsd3PN/Y1kx/X9NDYRln0Te/fzd98cYbyNfbQ/995x3k9W2nCytyRTGUUarlWXOrw04YDdCN8goQRlr2IVpci2YfGuw3g5LWzJP9Eo8fi9FZJgnrw0pjQJVBx+nYULyj08KYn1Qcz6OFazfbWbtB0yMFsCMhNnLrjPFJQlT9xAK0DAmbQrXfzIRpNkl7mKY7XdPteP7F2QGvsGiZlmslC3jg6gOAIaoqhhtvHnqpgZ7aFkOLzvsy3X3PH6ikpJh+9+ufUurIdloxK4WLAQPTSmqXyZTHEDrKgIMhUTreohlh+QwkiipyGKM60PLaAE2ntziD4jkg4QCPHbbLBj9oKiHeearqoaCUHT6mBypsOTrMK7thkqXo+PyoIe6H1bx66USMrRQ8l7RGRoSvLs3z+pPi3GzNWxFWxsrBD4RaNPFbmWiSDZ05MCqSodJKBRAvLJovFL8DwS0pzyzggd89h9roj083U6VvBt3wjbtoxszZtPq5x6ggoZZmT7YUQ1KEyov9Itcoe1A2TDeizI6wGcUBHYeZOEiQDdUCWo7mscLiGOls2exBOYM6HJHWoYPwiCs/CnZ4RGaEojExlJ8hq441iAHMkQJ4pTg3ugqMuEFWSbcAr62pJ4MznsOqDJY4Q6YNTdNMfCAv6SBTnunXvABcthCYH8uwjs4+evbNGnpifThNX/5lWnn2JdTZsJvOmNRLU0sTeBoBu04LaLmjZY6CyRoEJghNRzjTmglCyBUaeHDAz4ewaRpgphstT/0y3U6n4eRlNWQSLgfMnpBEqUnu9Uw4qOJHK8X+1MTIdQunJsuQrBTREghZOjNbOfiA12JRGEVQEHYtxEgfdACWK44pCwSdzvIKdDpNUOt03ES2t7Kd/vpcPe1uKab0/LmUFNVLly6KohIovT0SmtCynDKd4HjNYkJo+AmR3ilKwqYQk0H7TVlwTR4O6yiLHBhxTGgmQMmAgY0Nq5x0L00fF+MLDwt/KcyaOoAgpeAzrZenkRdnjo/vgsGJiyQCODJXArowQkQiKxwCojz6ABNcEzrOhDPM6YSk6ZZr56npWj5cjBpq+Yp3Ory8pYX+8UY47ajJIJfbTQmxshK3gDQO2YYcAequowRmwOAJgpYR7FVggoR1hDMtwojThzPeQZdRD0cojE6vJ6zZE5OoJC92F3uDPo7vHCmAV8dkeHcum5UhkWpQYKFBwy1Dgs7CqrD9GxSt05uuyWDK13TLtdkMftug07DSm2IYGPHCuBJHa7ro8dea6dePNch9CaOep3Cks4ZJBseh7vYop6H9HIeySNAZb8kwyRIIIoQA0pl8CFuyGDjTA0FTllOumR6OkotRMiXBQ0tnpGBp/xoTgx6ZH6UUPFocYyv0sbkTYkZyM6Ksbe8AVDZWZsgE0cEsDMRrIvy6cIBUSUE3vJ1ex2j6KMEMkwdHsOwAHYBRyX4m40l03M94vB6fpTbnDiO9ThYkU+dhygUsupAMuslyUoTKNxTAZ5ZHA3kjoU4MHvg1P+LZ0a59EnGLcPXnstFdMibqONOe4D4PesdkqJECeLJwTMzO+VNTlVEmgEARKa4VZJfD2i9xVkfYkBIpx5ZhJZCzD65KZzEFgHgHyQ5bSZVi2gHLQXi0PD2l6GwDYD5JoiMQ1ukNJRYIo5WHTgc6gDAf+mSxYTMwEKEPC0GjsBbINJajUiI+IEMpOg6E+AfRoiBWOn2IXLhMF3681wP3YrqoYnoyxUZHPs4MG/kIQkilYM2p9EaGP7B4avxQRqpXjJIAdMaW1wm7cI7IoJ7QPBrwc1WZjHdN4oy2N5qCGkyHjbTwmjQ7rNMJwToUgrtZ8wHBshUfusDJwwfysMmKz06rO8GG6QePxWen09Bhi8ZBydtkCQURaaUVXkmoXAfwDk+8hH5SYTS+HPxX7mvr7S4BnGikYIQ9UlYYv33ZzDTuLN0wOjNASuI44MAFk80YAHo9SKM1WDrrHW6kOXNeOs3kQuPjuHg5l3P6svOxXQOjsjR5ApGj2ATgNcpl1xnQcQx7VGLYXvDptKYbAKqNW95gvEsTGIDygaZe36zugjo5IJuPIDYroLNlV3nxizhsVvEoERNJq+am+BPjIx9jYsgvGJ9QKTBauF1hD501L3lobE4sDXJhFVQGtlcf6sdydMkYaEQz3o4LuGgQsK2an0bf/UQx/fj68XTLp8fhzmJRFDRSYAmp5WhYcmyylsuQ1teHhhEvQBiH5jHjtV/LsPhMcUHpzbSaCbfPc4iD2WkeyuED542alhUPXvSOaa14TBTeekvZqR7pQPt8MMUKEIHDzNdgsrQuoNSKCyfYqnmZNL00AXsSD3IfB14WYmBUdiZ4hMjj4t/PVvvi/3kAz2NwAnskcACkkNKcRGZ08KKB8Pqeb15bTCvmBN6LiWlkd2UXvbChiV7b1kL42F2kizWZy6BmWy1Ll8npBhyVH/9IJYRixDkJQGDyCCTQsGimLNtj8HP8MB88d9MFizPojFmpsi3/rzca6Ck+MDKAM4EV/5JlWXISxHgjqLa5jx5dXUcvbmwSMap4+DHLdyJovmB+5JWXFUW3f7aMxo3x3sHxt4eaOgBzwT4Kt99+e8dtt93WkRznOqOqoT+6qrZXNFrB4eqg3SZoVHh0wTQDw/bCw1zs4IaY9p5BmlwcRwk8xAHYus5mm2bm+AQamxtNHd2DVNPYL68MxlVPnEm4FS08aP42wYJVFhassMDwi2tHWEDYWXZHPmYSRKEi4grFIoXRZSuy6BPnjqH0JI9cpsbj/q2dg7I0BvOlrBDXnj2GEtgAxKN7qQlumlQUJ3dP4WEpuRFZZOJHtatqWyujUQA9UFa0E17Ifs1Z+bSoPP4NlndLWFh4mxU9CiexKTTCnspI8Txy8dIsiouNNIzOQKYKXBDVCirIGH2W6TSgBRccQ2hyfCTFR4/+PCXeQblkWgrd8qlxdN05Y3g5lUQLypOprCBO4vFqn2CYeZpwlocxitUsm46E35kHoOPZlXozj7jqwHCdzB2MsqvvxStEc30uW5FNRTnRotALy5M4XstSkHscmCcj2WPVLxAfXJrgdCocXFYYl1NLEmjptIQWPol+wQoBI/OEOKVSsKbzGjbsnpnj43ZcxIqBSsvb6FQsH0YBhKwqECiqCgf4DL846q32BVnRdM2qXD5b1CgB+PqH+Ywa4PwUf1qimz59YR797EsT6K4vTqCf3TSBbrqyUEYTfL7JKoCRN4AQH6aBKNDlAXQc+OBqWSZPAFgZ6TftyQSg09hp1QEJuekeWQI6UZAZRR9blilvKpYblUNgMo8Wi3npCOVCE5g2ghDsMHIyyw6ApqYNjFDXnJVDmameh5n0vEScBKcxUgh2R7rCf33hkrTOOZOSZegOFMAqkKMwgQqMjrNp7MCewO1gF1Vk0rh8db8lAOPy0TW19P17D9Cuw4HXLWJOxu2CmFowslzM6XBG4esDahnLki0lUvlaB5+RSlUR1uXQCOazywcvYLkQi++t4hWGsTF4RzgbkVBGPX3ZYpVxiTItmppCmXy2h8IZM1Np3pQkqm5Sd5/jKTe82V9ni93YFbPS+GTwyFNiyCvoRWei6JqbEVQtpUi4QHjZilyaPSFuKxPv4ZM8+FXBIXBaSsGCkPODGUmeh689K5utaK8xpMHlA05IGBG2dgdoOAtmTUiQpaiJDbvb6IEXa2n/kW55UejJAGs96JMU9hRmtpK5qQYXcerBWnQ0DqVLuk6WV1xrhcQHvgT0RR6dfvC5cfQNNozLCnFFWcvTYAXkYE/vML2ypZlqmtRXAVBXvOwMCgPEse10weJMefc2TgI8RX/Po0epoSXwFYFCnmJmTogXI/TKlTmUyqMl5EgZTQXWZQasURGjxCKeulbNSWb7IfznPG3gOscpcbojBRSD1TnszvLi2FcvZ83DmarfWCuQjjAKaJdRFVCgvVJotW7GdHHhkkx526vGsQYf3f9sNTW3Dch8PK000YoJDRhsvfJxWaMMkj9+LJrqcQMj8ikFnEn5PJTnpkfJfZyqwZFGWGyg0yaOjZUV0kXckbPKkmjlnDS6bHk2xXDZ9SiFuvXzdIjw2JwoWVnUNKmTE5303LpGeutg4AvOMCjTUzzUyHWN59HnrUOd9MRr9VY58MLTCLrmzBz67EX5dP2lBXTeonRVQ7tsRiEBBFlZ8L6s/OwoVqTM4bQkz91MfUTiTwOnrRQAN3olz38/XDU35fh5i7NF40cVDg463WpXIQgNfmWPDPL0g6/cYbRZwMPn9PGBToch+8SrdYQbiKUv+c/Xpz5xgKfLMcSagHX+8uZmsUtUHhYkf2k+deiwxYPNMjw7efN1xfSLr0yQ41Pnj5Elod3BNpT9gGtBGCVNmKzwo06Ti+Lpq9cU0c+/MpFHlFKuX7zEYzpobOunex+vohqeJgAo5aTCOJkS03maiWUFe2R1La3bqRYH0POi3FjKZMUBetnOUrdLmpDKKbAXm2SJfLJ96vx8PPH1PE+n93LfnXy4NXDSJWko8BL1OC+bRkrzouZXNw148PY39bITFIwLC0fKGFxQ1A4Ni0aYOzmRErjyqNoXPlbAZ2mgoTHvY7WBxsGW957KbsJbdvYc7uZhtp+XrPEiA8BI87fnamjdW23CD2AVI0s4gVEGDSbhjMUw/K3/KqZ5vJLBKIWztKwwVh7ePVztE7tBJQ/I6OPRCDc24wXumAY27mmnvz5TTfIMLnc4Hrk8a346fe2qQtmVhVyh8wHAhVI9v6GZKqt7ac6ERJn2UHYoI0aqLXs7aM+RLnmyCy86RX4aDa399Pfna6ipfUBG6tGAjYNvuoXRZy4qorPnp2wLDwv/Op/IByyG08I7Vorbb7/dz4qxI9rr8ozJ8M47VO2LwLMY9huc0dN2eeFRB4w/9NWFSzPls0SlBbFys8ucSYnSGDjL0NBYmmXxamIW3i3JDZvESzPMy3i29MpVOfJydo1tPJqs4VECq6KreL6FzCYehls7BsnPBVErBGXM4uTC9IIywI/NsorpbASmBBQSnbafp6I9lV3ChzMSjQwXcZ09w7RpbzvhrT81jX18+GRbGptqOIOxVL7pikLi4dqSiBWUn48hzk81ELaZsUfx5Ov10uFYViMvAAY3npyHbVHbMiCj4ngeRaBc+DTofU8fY0Vsk7JIGt3W4qqTDn8XLsmmy5al1Xg9EV9lOwKXxt8R3rFSAKwYQ6wY21MSIvNzM6OnoBJ45bJor66hAygwzohrz86lwuxosaiLWSn0WVTJI869/6ySUULP79jiRvQrW1toyYxU+ciM5ocCPczD7IrZaXQ+z/FQpDJWCixP0XGYhsbnx9Ic7ijcYYT3bHV2qxehQDamm6N1fbIvYira5n0dtOtQl0xveN0P11FeZI7lMeyKHF5injM/g1bOTRelquByYWrbzSPZlSuz5ZWDAHhf3d5C+GTGpj0dvLKKldEIQFut5dENtlAR2x2YlgDUbIx1u8LbVT3yJkG4eyo76fFX6mVkwvRrj4RwLIXASYc6r5yXSZ84L7szOcF9G0c8xH0FjneEd6UUAGfWd9ttt+7OSvGML8iOK9rBxlOHvB9CmylWwQEuFirSy2dNCp/508YnBLSd0dzRT7964Ai9uLFZzlKs66E46Ijf8/yLbd/rLy4Ims9f5tHjjR2tdOkZ2WzFB4xUpMUrCSaMjaPvfnKc3EiymDtvwZRkeSwf79mCUiDryhofJfKyFhthGlCotw528hIugW64pICuZCNvBRuUCZxHM49AN/Eot3JumnQwpjGMOJi/sR0/b3IyK5jq4E5W2l/+o5JWb2qhqjofFefFiJIClbU+Wr+rjVrbuTzsnzounkdENU1AHsJwcbLBZsLohRFQFFo3moalGFB6fLKLp65ePuF+zBG/fSd2hIl3rRQAK0YLjxibc9IiJ6YnewvRoTgb1TsuRIXVYTn4wWOJ3b5hHjXYoGOWfbzk/OOTx2gtd3AUD7EYovH+rWqekl7d0iKjxFLu1AsrMu0tdhhrv32kSt7YgtEGNokeQeCiEYtyY+SshQKAhlUOjLVNfLZhlAEdZ93koliaxwqjsX5nK5+pRN++roSmlMTLcI+72yeMjZezn5flo4xNfKNj+wF8vpO4Q9VIgc9RdFrTCqbIJdNSeVpxy4j5r9cbaOv+dpku0NktXWw/lCRQTJTqDpQXDwdDcTAd4OsKkA2lUO0aAKZCjBALy1Poxkvy+rJSPb9g2k/Zjhj9dbzTxHtSCoAVo5lHjC0FWd7itGRvEToEj8QHK4YCtBxGHs5kdPz63W303Nom+bINGgh1RoOA5+CxHjpc0yPXQa45K1c6GUDH/IONrdWbmmUZiheVovOwa6eBKQBnezGnwTazBhTudR7S27tYcXlEwyYcW+c031AK2CkwZhcaoweAqREX6DAl+DhfLDWjWRkAjBgbuS54HzdGC2xjQ+kwMmAUWjUvXRQSZX9hYyM9+GItRbMCYIcWHYoRCyuy6azE2C+BnfTnp46L7aGU3WpDac5AWCkEr+DKU3lUy+spyI7+Jcf9mBUi+HNF7xB6rH9PYGNmDx9fWzo96ZVvXDeOCrJjZZ2slFp+LCiDDQ1Wy2cCVhT4tIFSCKviDPCgoTHIY28AnaSBMx1XGcGOjmpgg6y6IbBJp8SMyPe73mbFMoFXGoBfzXBcLubt5g5GZwFwobjYXg4FXLDCvH7X3w7zaBTYZQWglHt51fDASzUyTQGYAvD9MMjENPCXZ47TGlZm7N7e/plSuuMLpfTJ8/MolpXoubWN9N9/PUR33neI7n7oqOxt2CsM9D4KawUBGM+DbBedMSedvnRF/kBBdsyvmO0ubke1Pfoe8L4oBcCF2c2d/bm5E2If/9Z/FckXa7CkxBRh10b8+MFWceADJpoWAO6fGCFPZITsdGI7G6hnRfrb89VyPQTpoQDYQJOtYSs5HGwepbIhO5HtCg3MuWt57Y/hXOUJqFvd9SYcViu4EIUOxp4IFMu82Ib8EOriEed4ffBusdejttkf5lHg1t8foL+/UEO7eZUCYLPqNw8flYtiX726iD5zYb6srsaNiaWreEV13uIM6mN76/l1zaw0TfIVI1kSa+jiClTbQIHPXphNN16a1z0m3fsDjvghjxD2bfrvBe+bUgA8Whzk3+vLS+L+dPN1YwcXTk+VzkJjBSPQKbYy2CzKg37KSPWIwagRxUPuZ7lBL1+eLUtBcEICDNE+jEwMLAHbOoZo9sQEWSlo7GGjbR3bC+r1TepA5WHMQnkBKBN2IaN4nf/wS7X0+Gt1cjZqYPpQH1rx03FekuoRBoAdgiBoG3e30/88UCkrKmBsTjTdeFkBXc1GK0YOE1DQ+VPkgRxWBHWDsTLWde30ocJ41M/DJ9NVZ47hKSO3OSPJ/R2m/5RPylNe0zhdvK9KAXDh6nl59G22AX7zlSvye85ekCl07LJJ3dSPBd2oTHPE4XJLP3cYlm8aWAHAMi/Ji5WzBUAfw+DEPRYA9gzw4nHM4/psg8H35Bv1Mke7ZKECXj44D9gl6GwAG0jY5cQnHtfvbrWmsADqW/vVi8W4IzE6Ia0Glq0LypNoSnEc5xEmewvYIAMw+uAqsLapsNTEoXcmYcxiNaPCbABL+ZCzVU4c/I9teXwR8HOXjKVPnpd9MCne/VXmw0WuQCO9D3jflQLgYayJ63crnxXf+ewFObWfurBQ5mOciVLHUBA6flQ3YHpAJ2JJCsPreEOvvOj9pY1N9OKGJjV9oAF5BYE3zso2NwN5zOAlb7llh+DM/ecrdfTm9lb5kJtA8sL0w8tk7lg9ymB1g2MLG6q1TQPUy6skGH4ARrujvHyEkQlFxJyPHUYAfYmn6r7DK5YvXV5AuRleuRiGO8aO1fuoncsH/uc3NNLP2B752q/20CNramW6AmQFwstTKJsAlwnEVQ5GTUx/Ewrj6evXFNP5i1K2RXtdX+Cov3Ed3tWy82Swcv9gwCMGzsuzBoeH79i0p6f83ieO8EqjS3090J7XGWhVCZrFQYuoT2bHeF2yF4AzCWcq5l8MAuhwdGh+Vgzd9cXxskKRG1+5AWHdw37ASuUfPL/DdrDzRKPzKIH0maleuvML43n0UasbLJd/ev8hepYNP8z7d3BcCts0+O7ns+saqYuX3K9uw0fheuiH14+nZTMCtw8CUNzv3rOfqmr7ZHcWG1MoOwzvPi5PNI8guDZy1rw0KS/K9dP7D4tsKKTZAgBGFijLyrkZdO1Z2UMFmZ6HKSz8TlYGeW3ABwFnGT4QsHKMZ33/MS+9zv37C3WRL29ulMoq6xqHUgDlAqZfzdfaLoEy4INx0CPsT8wqS6TpPDJgS1yv83FmHanroQdfqJWzFbt9wbcRqvxwpmLYvvPGMhn2AbyQFGfz07zCgew7ri+VDTdMVygDppRH1tTRL/5xmDs2nb51XbHcQge08FT324ePcJ7Nkh86E/deLpiaJGmxV5LFS1N8JhNAGzz6cq1cIENZeIRlqiobyjzEo146Ky2uSp+9IKU+PjqSl5z0O1YI3Mf3gUG31AcOv9+fzpX5eGfPwPWvbuvIf2R1Da/Pu6XhgkaNIAQrh4IaPfDZxy9eVkilbF9gOIfB2NIxKMvOLfvb6c0drTzlqAtV9iZrENRlchh3P7mhjOZMShIqlA0rHNzXgHsZfn7TRPsKJYBpCnsIf+MRyMsG6TVn59KUogS2N/pkl3UTG5kARiHskfyIl534LpcTtU399NgrtbKRhRFEKa2yJ3C/KkaZuZNT6bIz0oenlca/yXHYg3jmg5gunPi3KQXA2s9dMFLBCvLl/VW9Z7y4sS3qxQ0wAAfk68nqTBFGR8k4YNHgoMG/xAqBz2drYKf0+fVN8u2MfZXdMtzD0ITCCKBbEmCPNX1gRAHla9cW8TydAS7BG2+10I//97AYdjddXig3uHBnEL6Dhj2Sf71eTz6fSgyjEruzsDWwja8+QKuvCIfRpbxSumx5lhiT6GwYq5v3trMCNckVYNRHnRRqOuNkVMxL1fMXZ9GSaQm1aQnufzDpN9w2J72v8v0ESvNvBysHJuKren2DX9hxsGf8E3y2bNjVIvMrvk5jd6RdPPSogp87FEvCL19RKA2ugbQwTDGKPLy6jh58sUbufwxANXzAVYBiTOFR58LFGfJpg4aWPnqdjdJt+zvEyEyKd9H4Al5RcDLc/IPRBx2nFja4uqumFfSrMhRxAErp3LwqKR0TIx+Xx/Y69jewhMaIY++1sJ2L/RBsg585P4POnJPSz6PUGl6t/JKzwt3X73rL+t1A1+BDwYjfX8qtckNnz+Dl63Z1pT/+Sg3tO9olhiLOcmnkoFFDeQZ5fYsVxjfZ2s91rPsBbCP//O+H7Ln75NB3W6l7OPUyEWcvznjM9YjHHzoQRnJAaZHauYS0HOGBPLW3AemSBydWtpSyk3A1FqPIgvIUuqgiY2RCQcyuiIjwX3P0Y8x7wtvwP0gY1ftwwKMGtisr2Pe5+ub+Zev3diS9uqVVLhfjjivMKGp4VY0KF0aY3DlVFi87nuPzY/iM9qivCfM0gjuXtvKZrg3AYGg5GqoJIFMDHWfzBLEqXiGCbgRH+cVlj5ZryURQKRnJrituhF46LdE/pSSuMiYq8jEux//yVPG2pPmQoKvyoYMbI4F/oRyX1rcMLN15qDt77c522rK3VfYhUFIYhdgAQgCdiDkYm0YZbAhiswi7mbiC2sPLyoDxanUKoDvKpjmqL/EGv463O9b6kTC7mtcKqjg4/BNEUyMCRgYYlPh4/rwpKTR/UuwQT017or0RTzHfE8y8gxUysCP2IUGK/VECdzZuOpjGx4UdPUNn7zvSVbpxT1fYlr1tVNPUK5tNGH7V8A4bA3OyanCE1bQjokIA1UVvWbA7TsMRb4dDpWMalEPSm/EBv5oeFFtSrIuK8+No3uQUml4a21eYHbWV7SfcTIvnMA59FJRBQ6r0UQQrB6zEUvadywbfhQ1t/eUHjvqiYblv5tGjqXVARorwcPUchgwAIeGM0J3HgHdUOiaM6mzLFa+O13EW2ADGpAAlRbkQhzuxcbPQ/PJUKi+JpeLsqIbEeNfasLBwvBdiNStCvaT9iEGq/lHHyIgf68XZfKzw9Q9X1DT2F+081BXNKxd5W39dM7afh6RD0B2w49RKwOq7oGoaHSnQcSYdNGV4qtnf4oEywFHREgysPrBFHi4bVNjFxJP6M8fHjLC905ae7NnKdsJrnOJFZt/L/uBr+h8xmK31kccrr4y4liwZKeQzbCo38MqePv+k+mZfXl1Lf/qx+gHXoRqffOujqa1PbvQZwpVUfWYL0HmYW9QqAFCujg/4dRLYLvBLWJKwh9PgD3dcpSS4KSPZK1dCx+Z4KTvV7ctO9dRkJHuOsJJsYOZXOdFOzqcZqf8ToFrmPxB+v9/DDZ3G3hLuqDI+Wyf29vnLW7sG8moafWntXX5ve8+wXLTCE1eNLawoPYPUz8tZbCLhwN6AegbV0gAbvGx0qaWjuK5wina7KCURCuBhw9Yrd03FRYdRRpK7Izs1qiEmJqIyyh2BR/P28rGfZR5lOR1cxo+MrXC6+I9VCif4jMZ16mT2jWG3nI+x3NeZ/QP+MTzl5PQN+jO6+4aj2zsHIthYDePlazgufvUPjgSvU5R+jMRGR4xEeyLEjfFGjCQmuAe50zu8keF1MdERx9jQrWU+tgnkwtQ+TtLI/nZWAjYt/5NB9P8BhJmhOPTrBPgAAAAASUVORK5CYII="/>
          <p:cNvSpPr>
            <a:spLocks noChangeAspect="1" noChangeArrowheads="1"/>
          </p:cNvSpPr>
          <p:nvPr/>
        </p:nvSpPr>
        <p:spPr bwMode="auto">
          <a:xfrm>
            <a:off x="1736725" y="-144463"/>
            <a:ext cx="837156" cy="8371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8" name="Table 17"/>
          <p:cNvGraphicFramePr>
            <a:graphicFrameLocks noGrp="1"/>
          </p:cNvGraphicFramePr>
          <p:nvPr>
            <p:extLst/>
          </p:nvPr>
        </p:nvGraphicFramePr>
        <p:xfrm>
          <a:off x="1666725" y="922954"/>
          <a:ext cx="3412906" cy="1798320"/>
        </p:xfrm>
        <a:graphic>
          <a:graphicData uri="http://schemas.openxmlformats.org/drawingml/2006/table">
            <a:tbl>
              <a:tblPr firstRow="1" bandRow="1">
                <a:tableStyleId>{5C22544A-7EE6-4342-B048-85BDC9FD1C3A}</a:tableStyleId>
              </a:tblPr>
              <a:tblGrid>
                <a:gridCol w="3412906">
                  <a:extLst>
                    <a:ext uri="{9D8B030D-6E8A-4147-A177-3AD203B41FA5}">
                      <a16:colId xmlns:a16="http://schemas.microsoft.com/office/drawing/2014/main" val="20000"/>
                    </a:ext>
                  </a:extLst>
                </a:gridCol>
              </a:tblGrid>
              <a:tr h="286169">
                <a:tc>
                  <a:txBody>
                    <a:bodyPr/>
                    <a:lstStyle/>
                    <a:p>
                      <a:pPr algn="ctr"/>
                      <a:r>
                        <a:rPr lang="en-GB" sz="1400" dirty="0" smtClean="0"/>
                        <a:t>What should I already know?</a:t>
                      </a:r>
                      <a:r>
                        <a:rPr lang="en-GB" sz="1400" baseline="0" dirty="0" smtClean="0"/>
                        <a:t>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64704">
                <a:tc>
                  <a:txBody>
                    <a:bodyPr/>
                    <a:lstStyle/>
                    <a:p>
                      <a:pPr marL="171450" indent="-171450">
                        <a:buFont typeface="Arial" panose="020B0604020202020204" pitchFamily="34" charset="0"/>
                        <a:buChar char="•"/>
                      </a:pPr>
                      <a:r>
                        <a:rPr lang="en-GB" sz="1000" dirty="0" smtClean="0">
                          <a:latin typeface="Comic Sans MS" panose="030F0702030302020204" pitchFamily="66" charset="0"/>
                        </a:rPr>
                        <a:t>I can identify</a:t>
                      </a:r>
                      <a:r>
                        <a:rPr lang="en-GB" sz="1000" baseline="0" dirty="0" smtClean="0">
                          <a:latin typeface="Comic Sans MS" panose="030F0702030302020204" pitchFamily="66" charset="0"/>
                        </a:rPr>
                        <a:t> </a:t>
                      </a:r>
                      <a:r>
                        <a:rPr lang="en-GB" sz="1000" dirty="0" smtClean="0">
                          <a:latin typeface="Comic Sans MS" panose="030F0702030302020204" pitchFamily="66" charset="0"/>
                        </a:rPr>
                        <a:t>and name a variety of common wild and garden plants.</a:t>
                      </a:r>
                    </a:p>
                    <a:p>
                      <a:pPr marL="171450" indent="-171450">
                        <a:buFont typeface="Arial" panose="020B0604020202020204" pitchFamily="34" charset="0"/>
                        <a:buChar char="•"/>
                      </a:pPr>
                      <a:endParaRPr lang="en-GB" sz="600" dirty="0" smtClean="0">
                        <a:latin typeface="Comic Sans MS" panose="030F0702030302020204" pitchFamily="66" charset="0"/>
                      </a:endParaRPr>
                    </a:p>
                    <a:p>
                      <a:pPr marL="171450" indent="-171450">
                        <a:buFont typeface="Arial" panose="020B0604020202020204" pitchFamily="34" charset="0"/>
                        <a:buChar char="•"/>
                      </a:pPr>
                      <a:r>
                        <a:rPr lang="en-GB" sz="1000" dirty="0" smtClean="0">
                          <a:latin typeface="Comic Sans MS" panose="030F0702030302020204" pitchFamily="66" charset="0"/>
                        </a:rPr>
                        <a:t>I</a:t>
                      </a:r>
                      <a:r>
                        <a:rPr lang="en-GB" sz="1000" baseline="0" dirty="0" smtClean="0">
                          <a:latin typeface="Comic Sans MS" panose="030F0702030302020204" pitchFamily="66" charset="0"/>
                        </a:rPr>
                        <a:t> can </a:t>
                      </a:r>
                      <a:r>
                        <a:rPr lang="en-GB" sz="1000" dirty="0" smtClean="0">
                          <a:latin typeface="Comic Sans MS" panose="030F0702030302020204" pitchFamily="66" charset="0"/>
                        </a:rPr>
                        <a:t>describe the basic structure of a variety of common</a:t>
                      </a:r>
                      <a:r>
                        <a:rPr lang="en-GB" sz="1000" baseline="0" dirty="0" smtClean="0">
                          <a:latin typeface="Comic Sans MS" panose="030F0702030302020204" pitchFamily="66" charset="0"/>
                        </a:rPr>
                        <a:t> </a:t>
                      </a:r>
                      <a:r>
                        <a:rPr lang="en-GB" sz="1000" dirty="0" smtClean="0">
                          <a:latin typeface="Comic Sans MS" panose="030F0702030302020204" pitchFamily="66" charset="0"/>
                        </a:rPr>
                        <a:t>flowering</a:t>
                      </a:r>
                      <a:r>
                        <a:rPr lang="en-GB" sz="1000" baseline="0" dirty="0" smtClean="0">
                          <a:latin typeface="Comic Sans MS" panose="030F0702030302020204" pitchFamily="66" charset="0"/>
                        </a:rPr>
                        <a:t> plants including trees. </a:t>
                      </a:r>
                    </a:p>
                    <a:p>
                      <a:pPr marL="0" indent="0">
                        <a:buFont typeface="Arial" panose="020B0604020202020204" pitchFamily="34" charset="0"/>
                        <a:buNone/>
                      </a:pPr>
                      <a:endParaRPr lang="en-GB" sz="600" baseline="0" dirty="0" smtClean="0">
                        <a:latin typeface="Comic Sans MS" panose="030F0702030302020204" pitchFamily="66" charset="0"/>
                      </a:endParaRPr>
                    </a:p>
                    <a:p>
                      <a:pPr marL="171450" indent="-171450">
                        <a:buFont typeface="Arial" panose="020B0604020202020204" pitchFamily="34" charset="0"/>
                        <a:buChar char="•"/>
                      </a:pPr>
                      <a:r>
                        <a:rPr lang="en-GB" sz="1000" kern="1200" dirty="0" smtClean="0">
                          <a:solidFill>
                            <a:schemeClr val="dk1"/>
                          </a:solidFill>
                          <a:effectLst/>
                          <a:latin typeface="Comic Sans MS" panose="030F0702030302020204" pitchFamily="66" charset="0"/>
                          <a:ea typeface="+mn-ea"/>
                          <a:cs typeface="+mn-cs"/>
                        </a:rPr>
                        <a:t>I</a:t>
                      </a:r>
                      <a:r>
                        <a:rPr lang="en-GB" sz="1000" kern="1200" baseline="0" dirty="0" smtClean="0">
                          <a:solidFill>
                            <a:schemeClr val="dk1"/>
                          </a:solidFill>
                          <a:effectLst/>
                          <a:latin typeface="Comic Sans MS" panose="030F0702030302020204" pitchFamily="66" charset="0"/>
                          <a:ea typeface="+mn-ea"/>
                          <a:cs typeface="+mn-cs"/>
                        </a:rPr>
                        <a:t> can talk about </a:t>
                      </a:r>
                      <a:r>
                        <a:rPr lang="en-GB" sz="1000" kern="1200" dirty="0" smtClean="0">
                          <a:solidFill>
                            <a:schemeClr val="dk1"/>
                          </a:solidFill>
                          <a:effectLst/>
                          <a:latin typeface="Comic Sans MS" panose="030F0702030302020204" pitchFamily="66" charset="0"/>
                          <a:ea typeface="+mn-ea"/>
                          <a:cs typeface="+mn-cs"/>
                        </a:rPr>
                        <a:t>how seeds and bulbs grow into mature plants. </a:t>
                      </a:r>
                    </a:p>
                    <a:p>
                      <a:pPr marL="171450" indent="-171450">
                        <a:buFont typeface="Arial" panose="020B0604020202020204" pitchFamily="34" charset="0"/>
                        <a:buChar char="•"/>
                      </a:pPr>
                      <a:endParaRPr lang="en-GB" sz="600" kern="1200" dirty="0" smtClean="0">
                        <a:solidFill>
                          <a:schemeClr val="dk1"/>
                        </a:solidFill>
                        <a:effectLst/>
                        <a:latin typeface="Comic Sans MS" panose="030F0702030302020204" pitchFamily="66" charset="0"/>
                        <a:ea typeface="+mn-ea"/>
                        <a:cs typeface="+mn-cs"/>
                      </a:endParaRPr>
                    </a:p>
                    <a:p>
                      <a:pPr marL="171450" lvl="0" indent="-171450">
                        <a:buFont typeface="Arial" panose="020B0604020202020204" pitchFamily="34" charset="0"/>
                        <a:buChar char="•"/>
                      </a:pPr>
                      <a:r>
                        <a:rPr lang="en-GB" sz="1000" kern="1200" dirty="0" smtClean="0">
                          <a:solidFill>
                            <a:schemeClr val="dk1"/>
                          </a:solidFill>
                          <a:effectLst/>
                          <a:latin typeface="Comic Sans MS" panose="030F0702030302020204" pitchFamily="66" charset="0"/>
                          <a:ea typeface="+mn-ea"/>
                          <a:cs typeface="+mn-cs"/>
                        </a:rPr>
                        <a:t>I</a:t>
                      </a:r>
                      <a:r>
                        <a:rPr lang="en-GB" sz="1000" kern="1200" baseline="0" dirty="0" smtClean="0">
                          <a:solidFill>
                            <a:schemeClr val="dk1"/>
                          </a:solidFill>
                          <a:effectLst/>
                          <a:latin typeface="Comic Sans MS" panose="030F0702030302020204" pitchFamily="66" charset="0"/>
                          <a:ea typeface="+mn-ea"/>
                          <a:cs typeface="+mn-cs"/>
                        </a:rPr>
                        <a:t> know that </a:t>
                      </a:r>
                      <a:r>
                        <a:rPr lang="en-GB" sz="1000" kern="1200" dirty="0" smtClean="0">
                          <a:solidFill>
                            <a:schemeClr val="dk1"/>
                          </a:solidFill>
                          <a:effectLst/>
                          <a:latin typeface="Comic Sans MS" panose="030F0702030302020204" pitchFamily="66" charset="0"/>
                          <a:ea typeface="+mn-ea"/>
                          <a:cs typeface="+mn-cs"/>
                        </a:rPr>
                        <a:t>plants need water, light and the</a:t>
                      </a:r>
                      <a:r>
                        <a:rPr lang="en-GB" sz="1000" kern="1200" baseline="0" dirty="0" smtClean="0">
                          <a:solidFill>
                            <a:schemeClr val="dk1"/>
                          </a:solidFill>
                          <a:effectLst/>
                          <a:latin typeface="Comic Sans MS" panose="030F0702030302020204" pitchFamily="66" charset="0"/>
                          <a:ea typeface="+mn-ea"/>
                          <a:cs typeface="+mn-cs"/>
                        </a:rPr>
                        <a:t> right </a:t>
                      </a:r>
                      <a:r>
                        <a:rPr lang="en-GB" sz="1000" kern="1200" dirty="0" smtClean="0">
                          <a:solidFill>
                            <a:schemeClr val="dk1"/>
                          </a:solidFill>
                          <a:effectLst/>
                          <a:latin typeface="Comic Sans MS" panose="030F0702030302020204" pitchFamily="66" charset="0"/>
                          <a:ea typeface="+mn-ea"/>
                          <a:cs typeface="+mn-cs"/>
                        </a:rPr>
                        <a:t>temperature to grow and stay healthy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nvPr>
        </p:nvGraphicFramePr>
        <p:xfrm>
          <a:off x="5255105" y="910600"/>
          <a:ext cx="5263301" cy="1798320"/>
        </p:xfrm>
        <a:graphic>
          <a:graphicData uri="http://schemas.openxmlformats.org/drawingml/2006/table">
            <a:tbl>
              <a:tblPr firstRow="1" bandRow="1">
                <a:tableStyleId>{5C22544A-7EE6-4342-B048-85BDC9FD1C3A}</a:tableStyleId>
              </a:tblPr>
              <a:tblGrid>
                <a:gridCol w="5263301">
                  <a:extLst>
                    <a:ext uri="{9D8B030D-6E8A-4147-A177-3AD203B41FA5}">
                      <a16:colId xmlns:a16="http://schemas.microsoft.com/office/drawing/2014/main" val="20000"/>
                    </a:ext>
                  </a:extLst>
                </a:gridCol>
              </a:tblGrid>
              <a:tr h="228995">
                <a:tc>
                  <a:txBody>
                    <a:bodyPr/>
                    <a:lstStyle/>
                    <a:p>
                      <a:pPr algn="ctr"/>
                      <a:r>
                        <a:rPr lang="en-GB" sz="1400" dirty="0" smtClean="0">
                          <a:latin typeface="+mj-lt"/>
                        </a:rPr>
                        <a:t>What will I</a:t>
                      </a:r>
                      <a:r>
                        <a:rPr lang="en-GB" sz="1400" baseline="0" dirty="0" smtClean="0">
                          <a:latin typeface="+mj-lt"/>
                        </a:rPr>
                        <a:t> know by the end of the unit? </a:t>
                      </a:r>
                      <a:endParaRPr lang="en-GB"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12978">
                <a:tc>
                  <a:txBody>
                    <a:bodyPr/>
                    <a:lstStyle/>
                    <a:p>
                      <a:pPr marL="171450" lvl="0" indent="-171450">
                        <a:buFont typeface="Arial" panose="020B0604020202020204" pitchFamily="34" charset="0"/>
                        <a:buChar char="•"/>
                      </a:pPr>
                      <a:r>
                        <a:rPr lang="en-GB" sz="1000" kern="1200" dirty="0" smtClean="0">
                          <a:solidFill>
                            <a:schemeClr val="dk1"/>
                          </a:solidFill>
                          <a:effectLst/>
                          <a:latin typeface="Comic Sans MS" panose="030F0702030302020204" pitchFamily="66" charset="0"/>
                          <a:ea typeface="+mn-ea"/>
                          <a:cs typeface="+mn-cs"/>
                        </a:rPr>
                        <a:t>Identify and describe the functions of different parts of flowering plants: roots, stem/trunk, leaves and flowers. </a:t>
                      </a:r>
                    </a:p>
                    <a:p>
                      <a:pPr marL="171450" lvl="0" indent="-171450">
                        <a:buFont typeface="Arial" panose="020B0604020202020204" pitchFamily="34" charset="0"/>
                        <a:buChar char="•"/>
                      </a:pPr>
                      <a:endParaRPr lang="en-GB" sz="600" kern="1200" dirty="0" smtClean="0">
                        <a:solidFill>
                          <a:schemeClr val="dk1"/>
                        </a:solidFill>
                        <a:effectLst/>
                        <a:latin typeface="Comic Sans MS" panose="030F0702030302020204" pitchFamily="66" charset="0"/>
                        <a:ea typeface="+mn-ea"/>
                        <a:cs typeface="+mn-cs"/>
                      </a:endParaRPr>
                    </a:p>
                    <a:p>
                      <a:pPr marL="171450" lvl="0" indent="-171450">
                        <a:buFont typeface="Arial" panose="020B0604020202020204" pitchFamily="34" charset="0"/>
                        <a:buChar char="•"/>
                      </a:pPr>
                      <a:r>
                        <a:rPr lang="en-GB" sz="1000" kern="1200" dirty="0" smtClean="0">
                          <a:solidFill>
                            <a:schemeClr val="dk1"/>
                          </a:solidFill>
                          <a:effectLst/>
                          <a:latin typeface="Comic Sans MS" panose="030F0702030302020204" pitchFamily="66" charset="0"/>
                          <a:ea typeface="+mn-ea"/>
                          <a:cs typeface="+mn-cs"/>
                        </a:rPr>
                        <a:t>Explore the requirements of plants for life and growth (air, light, water, nutrients from soil, and room to grow) and how they vary from plant to plant. </a:t>
                      </a:r>
                    </a:p>
                    <a:p>
                      <a:pPr marL="171450" lvl="0" indent="-171450">
                        <a:buFont typeface="Arial" panose="020B0604020202020204" pitchFamily="34" charset="0"/>
                        <a:buChar char="•"/>
                      </a:pPr>
                      <a:endParaRPr lang="en-GB" sz="600" kern="1200" dirty="0" smtClean="0">
                        <a:solidFill>
                          <a:schemeClr val="dk1"/>
                        </a:solidFill>
                        <a:effectLst/>
                        <a:latin typeface="Comic Sans MS" panose="030F0702030302020204" pitchFamily="66" charset="0"/>
                        <a:ea typeface="+mn-ea"/>
                        <a:cs typeface="+mn-cs"/>
                      </a:endParaRPr>
                    </a:p>
                    <a:p>
                      <a:pPr marL="171450" lvl="0" indent="-171450">
                        <a:buFont typeface="Arial" panose="020B0604020202020204" pitchFamily="34" charset="0"/>
                        <a:buChar char="•"/>
                      </a:pPr>
                      <a:r>
                        <a:rPr lang="en-GB" sz="1000" kern="1200" dirty="0" smtClean="0">
                          <a:solidFill>
                            <a:schemeClr val="dk1"/>
                          </a:solidFill>
                          <a:effectLst/>
                          <a:latin typeface="Comic Sans MS" panose="030F0702030302020204" pitchFamily="66" charset="0"/>
                          <a:ea typeface="+mn-ea"/>
                          <a:cs typeface="+mn-cs"/>
                        </a:rPr>
                        <a:t>Investigate the way in which water is transported within plants.</a:t>
                      </a:r>
                    </a:p>
                    <a:p>
                      <a:pPr marL="0" lvl="0" indent="0">
                        <a:buFont typeface="Arial" panose="020B0604020202020204" pitchFamily="34" charset="0"/>
                        <a:buNone/>
                      </a:pPr>
                      <a:r>
                        <a:rPr lang="en-GB" sz="1000" kern="1200" dirty="0" smtClean="0">
                          <a:solidFill>
                            <a:schemeClr val="dk1"/>
                          </a:solidFill>
                          <a:effectLst/>
                          <a:latin typeface="Comic Sans MS" panose="030F0702030302020204" pitchFamily="66" charset="0"/>
                          <a:ea typeface="+mn-ea"/>
                          <a:cs typeface="+mn-cs"/>
                        </a:rPr>
                        <a:t> </a:t>
                      </a:r>
                    </a:p>
                    <a:p>
                      <a:pPr marL="171450" lvl="0" indent="-171450">
                        <a:buFont typeface="Arial" panose="020B0604020202020204" pitchFamily="34" charset="0"/>
                        <a:buChar char="•"/>
                      </a:pPr>
                      <a:r>
                        <a:rPr lang="en-GB" sz="1000" kern="1200" dirty="0" smtClean="0">
                          <a:solidFill>
                            <a:schemeClr val="dk1"/>
                          </a:solidFill>
                          <a:effectLst/>
                          <a:latin typeface="Comic Sans MS" panose="030F0702030302020204" pitchFamily="66" charset="0"/>
                          <a:ea typeface="+mn-ea"/>
                          <a:cs typeface="+mn-cs"/>
                        </a:rPr>
                        <a:t>Explore the part that flowers play in the life cycle of flowering plants, including pollination, seed formation and seed dispersal.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9" name="Picture 8"/>
          <p:cNvPicPr>
            <a:picLocks noChangeAspect="1"/>
          </p:cNvPicPr>
          <p:nvPr/>
        </p:nvPicPr>
        <p:blipFill>
          <a:blip r:embed="rId3"/>
          <a:stretch>
            <a:fillRect/>
          </a:stretch>
        </p:blipFill>
        <p:spPr>
          <a:xfrm>
            <a:off x="5255105" y="5044184"/>
            <a:ext cx="1115595" cy="1698311"/>
          </a:xfrm>
          <a:prstGeom prst="rect">
            <a:avLst/>
          </a:prstGeom>
        </p:spPr>
      </p:pic>
      <p:pic>
        <p:nvPicPr>
          <p:cNvPr id="11" name="Picture 10"/>
          <p:cNvPicPr>
            <a:picLocks noChangeAspect="1"/>
          </p:cNvPicPr>
          <p:nvPr/>
        </p:nvPicPr>
        <p:blipFill>
          <a:blip r:embed="rId4"/>
          <a:stretch>
            <a:fillRect/>
          </a:stretch>
        </p:blipFill>
        <p:spPr>
          <a:xfrm>
            <a:off x="6769580" y="5176797"/>
            <a:ext cx="3751403" cy="1462682"/>
          </a:xfrm>
          <a:prstGeom prst="rect">
            <a:avLst/>
          </a:prstGeom>
        </p:spPr>
      </p:pic>
      <p:pic>
        <p:nvPicPr>
          <p:cNvPr id="15" name="Picture 14"/>
          <p:cNvPicPr>
            <a:picLocks noChangeAspect="1"/>
          </p:cNvPicPr>
          <p:nvPr/>
        </p:nvPicPr>
        <p:blipFill>
          <a:blip r:embed="rId5"/>
          <a:stretch>
            <a:fillRect/>
          </a:stretch>
        </p:blipFill>
        <p:spPr>
          <a:xfrm>
            <a:off x="1764704" y="5687176"/>
            <a:ext cx="3314927" cy="1055319"/>
          </a:xfrm>
          <a:prstGeom prst="rect">
            <a:avLst/>
          </a:prstGeom>
        </p:spPr>
      </p:pic>
      <p:pic>
        <p:nvPicPr>
          <p:cNvPr id="17" name="Picture 16"/>
          <p:cNvPicPr>
            <a:picLocks noChangeAspect="1"/>
          </p:cNvPicPr>
          <p:nvPr/>
        </p:nvPicPr>
        <p:blipFill>
          <a:blip r:embed="rId6"/>
          <a:stretch>
            <a:fillRect/>
          </a:stretch>
        </p:blipFill>
        <p:spPr>
          <a:xfrm>
            <a:off x="5188912" y="2858348"/>
            <a:ext cx="2520486" cy="2082821"/>
          </a:xfrm>
          <a:prstGeom prst="rect">
            <a:avLst/>
          </a:prstGeom>
        </p:spPr>
      </p:pic>
      <p:pic>
        <p:nvPicPr>
          <p:cNvPr id="21" name="Picture 20"/>
          <p:cNvPicPr>
            <a:picLocks noChangeAspect="1"/>
          </p:cNvPicPr>
          <p:nvPr/>
        </p:nvPicPr>
        <p:blipFill>
          <a:blip r:embed="rId7"/>
          <a:stretch>
            <a:fillRect/>
          </a:stretch>
        </p:blipFill>
        <p:spPr>
          <a:xfrm>
            <a:off x="7724562" y="2925078"/>
            <a:ext cx="2840506" cy="1722163"/>
          </a:xfrm>
          <a:prstGeom prst="rect">
            <a:avLst/>
          </a:prstGeom>
        </p:spPr>
      </p:pic>
      <p:pic>
        <p:nvPicPr>
          <p:cNvPr id="20" name="Picture 19"/>
          <p:cNvPicPr>
            <a:picLocks noChangeAspect="1"/>
          </p:cNvPicPr>
          <p:nvPr/>
        </p:nvPicPr>
        <p:blipFill>
          <a:blip r:embed="rId8"/>
          <a:stretch>
            <a:fillRect/>
          </a:stretch>
        </p:blipFill>
        <p:spPr>
          <a:xfrm>
            <a:off x="1721323" y="126092"/>
            <a:ext cx="1561004" cy="575550"/>
          </a:xfrm>
          <a:prstGeom prst="rect">
            <a:avLst/>
          </a:prstGeom>
        </p:spPr>
      </p:pic>
      <p:pic>
        <p:nvPicPr>
          <p:cNvPr id="22" name="Picture 21"/>
          <p:cNvPicPr>
            <a:picLocks noChangeAspect="1"/>
          </p:cNvPicPr>
          <p:nvPr/>
        </p:nvPicPr>
        <p:blipFill>
          <a:blip r:embed="rId8"/>
          <a:stretch>
            <a:fillRect/>
          </a:stretch>
        </p:blipFill>
        <p:spPr>
          <a:xfrm>
            <a:off x="8901776" y="130331"/>
            <a:ext cx="1561004" cy="575550"/>
          </a:xfrm>
          <a:prstGeom prst="rect">
            <a:avLst/>
          </a:prstGeom>
        </p:spPr>
      </p:pic>
    </p:spTree>
    <p:extLst>
      <p:ext uri="{BB962C8B-B14F-4D97-AF65-F5344CB8AC3E}">
        <p14:creationId xmlns:p14="http://schemas.microsoft.com/office/powerpoint/2010/main" val="4089023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0427" y="82345"/>
            <a:ext cx="8787977" cy="678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5"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6" name="Rectangle 5"/>
          <p:cNvSpPr>
            <a:spLocks noChangeArrowheads="1"/>
          </p:cNvSpPr>
          <p:nvPr/>
        </p:nvSpPr>
        <p:spPr bwMode="auto">
          <a:xfrm>
            <a:off x="3365121" y="81569"/>
            <a:ext cx="58531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9pPr>
          </a:lstStyle>
          <a:p>
            <a:pPr algn="ctr" defTabSz="914400"/>
            <a:r>
              <a:rPr lang="en-GB" altLang="en-US" b="1" dirty="0">
                <a:solidFill>
                  <a:srgbClr val="FFFFFF"/>
                </a:solidFill>
                <a:latin typeface="Calibri" pitchFamily="34" charset="0"/>
                <a:ea typeface="Calibri" pitchFamily="34" charset="0"/>
                <a:cs typeface="Times New Roman" pitchFamily="18" charset="0"/>
              </a:rPr>
              <a:t>Year 3 History Knowledge Organiser</a:t>
            </a:r>
          </a:p>
          <a:p>
            <a:pPr algn="ctr" defTabSz="914400"/>
            <a:r>
              <a:rPr lang="en-GB" altLang="en-US" b="1" dirty="0">
                <a:solidFill>
                  <a:srgbClr val="FFFFFF"/>
                </a:solidFill>
                <a:latin typeface="Calibri" pitchFamily="34" charset="0"/>
                <a:ea typeface="Calibri" pitchFamily="34" charset="0"/>
                <a:cs typeface="Times New Roman" pitchFamily="18" charset="0"/>
              </a:rPr>
              <a:t>Ancient Greece</a:t>
            </a:r>
          </a:p>
        </p:txBody>
      </p:sp>
      <p:sp>
        <p:nvSpPr>
          <p:cNvPr id="2" name="AutoShape 2" descr="data:image/png;base64,%20iVBORw0KGgoAAAANSUhEUgAAAIUAAAB/CAYAAADB0wFDAAAAAXNSR0IArs4c6QAAAARnQU1BAACxjwv8YQUAAAAJcEhZcwAADsMAAA7DAcdvqGQAAFeNSURBVHhe3X0HYFzFtfaRtNpd9d5lFUuyLDe59yIbF3oLvTzSC5CQHlIIEJKQR+ojhT8keSEhCT1A6GDT3SvuxrZs2eq9r+rqP9+ZO3dnr9aFFsj7pLszc+bMmXbuzJm5LYz+j2FkZITrNJLE3mSisDh2c/kYz8dEjiwd8vsTh4fJ7esf9g4M+r1+P7k4LggjfES6wvo9rvB+jzusz8VueHhYLZP38rGf5fJBzczZxW5jWFi4j93/M/iPV4qREb+HnTQ+srk605gyocc3VNbdN5zX3z+S2tkzGN3cMeBqahtwtXb6wzq6B6mnf4h6+4apt3eIBob8IscEGiXK66JobwTFREVQtMdFSfEuSkt0+dMSPYPJCe7BKG94tzcyvCEhJvJAZGT4AU6yk/Pex6kb2N8aFhY2WvB/CP7jlAIjAR9J3OgTOFTOVZjY3TNU3trdn3e8vi+9tmXYXVXvo7qmPmpu76Mu7ngfK4BvYJj6+fD7R4jTcsX5LwxjgqMJOAjKCEfJgT/2uCLCWVEiyOtWypIYF0mpiR4qyIqh7DQX5aa7u7JTvPXxsZGHvO7w7SyFFYS28XGY8+uH6P8U/McoBXeMl3+ncJEXsbusoW1g8uHjPZnHGvojDxzrpaq6Xmpu66O2rkEaRsejR9H5Vifz8C9+FdLK4HAlDXuDYMXzP4sVBZEhAEksx+OOoLQEN6WnRFFRbhSV8JGX4fEV5cZW8kiziVlWs5wNrByVkugjjlFN8FECRgX+LeBiruDgis7uwbmHa3qyN+3rCt+2v4OO1PRQr2+Yo3E2E/HJTGHh4Vwpq8cMWF1r+MyqW2GnUjjZRkXCQW6sKBxk+4RZRgglSGElGT82nuZMTKDykljfmPSog5Gu8DeY4xk+1rKCdCL5RxFBVf6owO/3e7jRJrH3/J7ewUsqa33j9lb1uzbvaaE9lZ3UyaMBpgGey9VUILWwOkmqpP2AoyNNNhtmGmd6xqg0J+BRBZHRZHh4hAb5cHMZs1K8NL0siWaMT6RxY3iaSfe+GRkR/gizYgSp4Tp8pOwPu5ofBXBjxrIzk48Lm9v7z913tLfwjbfaw7fuaaW61j45G108GkTwVMD/zm6x4OwwXUWmScep0KnhlAOEkm0JHTX1qDiMHqwbNMQGLWySwuxYWjIjjWaURPUVjYnZGu11/ZMZn+PjECvHIFJ+2AiqxocFHhmi+CSr4Ea8ur55oGLHwa7sV7e1hu14u4N4yhB7QKYGuw8sj+0HdFiFAjAJTgak4bCQEKcd0BAHr+a34gWgqTAMVkwfNuw04gHFgppihlhDoNDZadE0vzyZFpYnDEzIjzkQHeV6mpnu5zQHPuyRwyz1vx3KZqC5fHymhUcGHhXSXtzYTAeOdlLfgF+NCKwMClZDm41u+wEdVqHRMPi0LCCkUjA0y0mVAioBn/ILzZYHaLpGgA/TC5QkOd5NsyYm0aq5KcMzxse/7YqIuI8b5n62jeokyYcAs8T/VrBCjOHfj3d0D17/1qHezEfX1NKOA+00OMTzsIsbG6eTDaNxZZjWcaCHgmr4gAuYfguaZZRsI63NY8KM0/wA+4OmETMO0OEAHcoxwEdynJuWz82gM+ck+UvzYzawcvyC2+j58PDwHmH8N8Iu/r8LXNEYds7uHxq+6UBV79wnXm2MeG1bE/X4hlgZwoNHBjQwXNlPOBECDaygw046AJpCIFbzhJIDhJLhpGkYaSwWGMKAVAVErUQIS5SKHxr2y9SSmxFFF1bkUMXUhK7cDC+M0XuYZyvLsSR+8NC1+LeAFaKEna/VNvsufWFDa/LTb9bLJlNEhLIZVHF0a+k2YH/Q2eeEMyJEehuaFgpOPi3DKYv9Qjbig0YYAH4F1ZWW1REgWzDTAGE8UvrZ5gijySXx9LFlWTRvYsI+tjfu5sgHWDE6FN8Hi1HF/CDAyhDBv+ezQfnNzfu6Zj/wQl349gNtssnkYoUIQDeSo7G0N2RpnURnejPekGkgDHsN0nua1+RzymK/sGo6uydRConTMMgKZhoFWCl+pg3xNBoX46Iz52XSx5amdY/JiHqcyXexrbHbYv3AMKqY7zdYIRLY+QrbDjc99WZL4j+eP0ZtnQOyfldDq9WwjsY5Ic3RAaOsf0GotBrOOG0s4od/EQjicfDDK/kDJg9g8J1MBiBylNeG0DRvGNsbmFKIJoyNo89eXECzxsfuYhvjGxz50ge5QnEW630FK8RY/rmlsq7v6vufrYlcvbERNHKxIRloFN0IoRBooNEuYPh1h9okHdAwwyajk4dhKwfg5NEw6LLi0DxKTYFQqU4flnz+7x/0y3WWa84poJWzE+qS4ty/4sg/sGK0Cev7DLvq7zdGRvyz/P6RO9fv7lj6hyePh799tEumCuw56MrirFAh3XxWnMBZNElguIDTb8LJq6H5QtFPJQs4STooE/w2i1OOCSVTtQB8J88TRihszVU8nVyzKqu/IDv6fj7BfsAjx3GL6X2DXfz3E6wQF3Alblu9pW3qn544StWNPllZqFFXV1ZlrUKByptx6ozVNAec+wshgBi5HsEeP8vC1jigR384QhLlHJGVD6Y0+bNowhQEEJScUX5RCnh1Ih0XCiotcgFUG5jyTCg66oJ6TBufRJ+9cMzw5KLYpzj4LVaMtxXf+wNd+vcFrLlYQ1zV6xu86/HXm7P+8vQx6uWlpkwXNrTfWXmrQaRtuKngtYfkAKyuMqBDgYaDAYvOjuQlTUy0Sy57x8WoS93hYeHgEisfxhz6D8tBdEp71yD19XMcD9c6fngEqwErB3blgB+/Bl0BHhRchVREcGmDoeNNPqcMy7UAvRvg8uVlxdCNlxXQovLENUz+alhY+E7F8d7hyPLdQ13Eos+3dQ3d+sCLDUkPv3RcGjYSFyt0JSU3M0tdcw2rQU6J0TLkjOeDl29UkhdPRTmsANRPafHhPEoReSP7yTPSQUerjlJOTh653R7u8Ajhx3VNV6SbmjrCqG8wnHoHiJXZT/1DbOyNuKiuZZC6e4dlLwU36PT1DUvHDLMGQgl5ZFSDGhdBTY/s10VEuXS1TqkkGhafThsQYLuwM9KTPPTlq4ppcXn8toiI8Bt5dFvPke8ZkuV7BY8QXnY+19jaf+t9z9QmPf1GnRQd29SAWh/oCgE6WzOsKw04/GZQEIhDZ2BaiI120/SyBJpcEEGxEc3UcGwPvfrqy9TZ0cFn/CD19PRQU1Mz1dfXU1ZWFnk8rDQ8gmDkcLkiKNLtJq/HK3S3x83KHEmJiYk0c9ZcCvckUpgrmkcU5vVEkzcmldp7Xaw8YdTRMyLXZ6Awvv5hXlnxaCM39AxZCqOudch0JC7KjR9UCtB1ATTNhI434xQNJ11ygps+d3EhdkI3cT2+xvm8KZHvAWaJ3hX8IzxCUNgXWSFu/v0T1Skvrm/gimN+ZtHSmcgiVAMAwuBwDZhBO2mwPEwVGEqXz0qg2KF99Nrqp2jd2rU8IvDSt63d4nt34LmakpISKcrrEaWJ4HBCQjxNnlJOScnpFBUTRzF8jC0qpZTUdCJXLLV0uah/OIJHlAhWEkxJQ3S4tpfaOvpEcXhEFSVG+2CTSs4bpSkOONoiVPswoBiYGj//sQI6e37aZrcr7Is8lWy0ot8VQpXmtLF794h74sSRm9q6Bm/93WPHY55b1yCVlIoKLI8eW08KzWBVHM6oNEwwZOE6yaSiBDp/rov2bXuW/vy/f6C9e3FPbWjgbMWZCxeAX0OdySoeMONCASJ4yOYRxSUjD0aVuHhWkugYio6JoVk8wowrHc+jSiINhyfSYFgCNXWGU1v3CNU199Hx+h7q6sEIMyg2DVZmyB9tJ6Wz6hgACKpMsGcCxjm3wzBRQoyLrr90LJ27IGU7k3gqCV+nYt85RmX9TsANd2ln7+Bv/vSv2vRHV1cbVzUDFQj2a4SiAbo4ZlrA5FU0bOwkJXjp0+em0/oX7qZf//p3PEX0StzJoBUiFEIpglYWAGc5Rg/w4TD9Trh5ZImJiWY3krIy02n27Lk0Jn8sjzBplJs3liJjcqi9z0ONbSM8ugzT0TofNbX08+gyJPKQZeiigmi2D/xqezwh1kU3XzeeFk6NW8fT4se53AeF7R0iZLanAzauFvT0Dv/pwdX1pVhloCI4c9hj1UYVVsHZaM54B0QGPPwjbJqXXWxJS1QYXXpGJiX0r6VbvvcdquLpAp0XqoNMnEgpTpTOVArVWWGiHE45Oj3oms+UiTCmDBdGlsxMGj++lBUkhY3eXJo6Yy5FRGXLaFLTEkZ1rcN0oKpH7jjHiaZGBav+tgsE02D8ZqZ66atXF9HCKQkPjIz03BQeHt8EzneC4JqdJkb8/ulsb9/z5BvNs+959Aj5eK4UhUABdRmDYBZeI1AZG0Jy8hrxFnC5OS87ji5fFEa/+uH19Mpr79m2OiHQmVoBdGcDzlHD5AFd+3GcDC5enWVnZVBKSgotXrSIzlh5LqVn59Pmg5H03IZ2XvUMqZbQzWEDBLOdGJzXAI+gpfnx9M1rC4fLCuLu5vxv5fLg+ZTTxqisTgVuDLaoRu5dv7vrgv/+y9vU3D6AB2esWEAXNgSYPMwFR6cqMC970YZo1IgIi3xCKNmDQ0TLZqfTxOS99PUvf55qaj7Y+1F0h5sADYqh/aE6H8oRHR3Fqxq3jBBY5eTm5tDYsUVssCZQfHwCRXpiKCoqRgzmrKwcKigqJt9wLB1vcdMLrBTtvLIZnb0mWHnazYlyKONz3pQU+upVBb05ad7vc8z/cBm51U4Po2t7EnDF3ex8d++Rrm//6M+HIytruskTqc4KBdVpNuC1aiS7iexPSfRQThoaCg/ahIuxWN/cL8rV3tUnlVJLWUksaRWUXGl7lnPpGVlUs+0PdNd/3ym7fB8EtDKYnX6iM9/LK5TsrExKTU0VeyIqKoqmTJlMEyZP5SVuEne+l2c+N8UlJFFYZDwN+iMpyhNJ+6r6qds3wraEnzq6Bng5O0QtbQPEthq3zbBdBl1/aRNpAxVSMAkYncJ4KhmmCypy6IuXjDkWE+2CffGKxXBKBIk+FbhBLmnpHPjDrx6oSly9qYE82JgKKjT87BpeuOj4lAQPLZ6WQGOSfZQU1Ud9fV3UWFfNykKUmjWOhl1JdLQpkjbv7WQl6eN0WN8bxUNncBD8UVEuunZlKq155A667y/3WQzvP0IZkvrsd7tdFB8XT7Nmz6asnDGUm5NHeWMnsAGZSWHhkdTRy4WN8HInu+h4wwANcBu08Vnf1TNAvr4h6seSgdHXP6xGTuQjFM4Dh6xGEOIfqx1tjx3WMAnKD0McU9NNVxTTeQtS3ohwhV3HK5IjiufkCBJ9MnDDTB4a8v/loTWN0/74+BEZ7tTUaRYGsMIcRDV5JKPMFC9dsDCBuo+vpoceuJ/a2tpYKfqppbVVWHNzsqmgoICWLT+bCicupXUHwmn9zlbyc2PhBhxTNiqbEOeh/1oZT0/85fv0wIMPWXHvHdoW0NOCBpQzNzeb0tPSaO68eVRcOoVi4lMoKjqRIuPyeBURRT2sx3gyrbGtXy5edbECoPMhSwZJaQ0Fu7OZAtmBcChIQwZFi9e+B0T5hckhAtMsTx9088eLaXpp/O+Y9C0eMbpV7IlxopIEgSsWzwX/2frd7Z/58Z8PU2sn2xEy/3NyfRYZkob5JIDSoLI5GbF0aUU8Ve38J735xmuybFy3bj319o5ePiYmxNNFF19A533s09QyVEjPrG2khhYfuSUzNA62nUcoSZQimh78w/foscdwh/y7h54anKNCBBs46akpNG/+fCoZV0ozZs0jV0w2+UZS6Bjb8x09fmrpGKKahm5eJaDz+QRghVXDPeRxZ0MQ/9hNA9FWfICKellem1HzACb/KEaGplkQ1gBv/+AIzZ+STN/++Nj21ATPl7h890vESWBKPyG4oa6rbfH9+o4/Ho7bfqCdvLAj7JTaowqBsyIlIZLGZMZSVmo0zSh10b4Nj9FP7vwRnX3OuVRWVkY/+clPqKWlxWpAkS8ugM6YNKGMvvzVr1Fy0Zl03zN11Njcq+7Q4n8MtcmJXrr2DC/df8/N9K9/PW137OlC5ws408E2KGdbYNWqs6h00iyKzyij2jY31TT105HaPqpr9skIoIAz3ZKn/kMA1FOVzeQJxR9aMhfeijpxHhj0YHN94oJCumZlxiaPO/wqnkYOW9EhcYLcAhgZ8RX0D7gf4Glj7r3/PCxGoCqHLogWoVYV6cle+uR5mdRTv4V2bN9K1ccq6fnnX6Cm5mZK4+EXaLWmDQytZqeYSpLDU8q3v/0dyp9yIT20ppWOVHdK3jgjU5KUUvz1d6wUTz096iw/GZCHViK4eqrA9vWsWTPpjDNW0cQZy6ltMJV2VfbTwWOdYgDCogew8tblDKq+DbNdTBcwmQ2asGleQMdpGOlMUWYSgSaY6cPkam9Koptu+VSxf2ZZ4o+Y+AOuwwlXI2oSPQG44Xi14b1+39GuOf96Ha9n4CyQp/xYGcMRr0SwDTFCnT1sPI14KD4hkRVlSA40ZFNTkxwyz1oKYTewBU2rqaml2267lba+/Ae6vMJLU8YlUxj3CB7Fg+bjyuSwXxlrQChZTiAeh6kQLh6ZzlhWQT+68+f05e/+luKKr6B/bnLTn5+upXU7GuWhZSgiLr/jUHlY+UCeVW81r2vAb3aQFcf5Ktc6NF0czav5+YBMbS/oA8ojCmS4cmgYfonCnW5ETVyPJ99oDG/vGbiBqask/gQ4qVIw5vf0DV31rzebw2obfWoItwtvwSgk9hnaOgboLzzkP7c3l1y5l9Gnv/JT+uKXvkzRvETTQKfg0H7A7CyN5uYW+uUvf0lrnvgNnT29j645K4cmFiWzoRlNcbFu1ZYMpMO0czJArs4DBxQiMzOTPv7x6+irN99Jwykr6K+r++nh1TV08EgHKzIu+4dJnXWZ7JJZZYaLP/ZYbaCh/abLqUWAxRsQFnC1V6D5NN1OwGB/EK+OM3kYKLeUHfUIp3VvtdCmvb3JTPg81z9deELghC3JDRfNA/w3X9/eXvG354/L2amWiPoAtBsAWAbYuGnt7KN9RzqpqTOCVi4qoaOH3qIjR6ssrtMDOgOrlLd27qTKA9spP9VPU8cn0dRxcTTYVckrmX/ICkZ3OIAODwXE62kGcEdG0ue/8AVacdFN9PJuN728pYk6OvvFRsDurJYXDKZp8YjGgXAoVoFmMhgkPYdFvllWi8dgVQHwsoMRQ9LggGO5TowqDwe4zni4Cu/naGztp2nj4jIT4txv33777SFvzDmBZMgZWd7Q2veXH/75SDae9va6nfqjc3dWLBDGdI0nwz91QR4dXP8H+sEPbpeh+N0Co01mZhofWWyXtNPbBw/KGW929qmUYpiXRhhVLr/sEvrUjT+gR94coh0HWq3bBVUDqlYx/RoGDdnY/DbBcEOB43Q6G6H4QdOwZI5KB+i0mp/9ZvkFgbRoG5ywN1xeSFetyHqJV0hsdIY1K74AQk4fnBijxDWb9nZl7z7ULrfjK8k6c9NF5kYBdJg1G8sybM5s2NNN02dXUElxkXC9U6CzcPT6fFR55BitW7+R9h84IJUEXdsnJ1IIAHFQCCA/fwxdeuUnaMMhL+1C/UQhJAqZ4QcJVFUkpCMZ4uUfnUBc5pWsdf0BqyxSJnWIHDsjTdcI8CkZ+mDYo4QEjMOC7WWPsOHH4oEjNLQV9lyIXlzfSJW1PXj5y3mIceIENsXIgub2wXNe29osQw4E2QWUXDQ0jWGSAW1ncOJDxzpo0J1PFUuXytn6biBnsQWtJKdShBMhOTmJ3NGpdLSmW9IbohmWPKPOgRwsn51ncN4B5THiDZJtf1jh0DALo/mNdALw6IPpUgFnOivMjiqXOnC/7LG6Xtq8r8fLq8Xr2GDPED4Do3qIG4lHibCr9xzxpe461GEZlyeDVWCDzUyB0aKja5B2HB6keQtXUmpqihVz+jA7/70ogwZuweOljLXTeHKoeJ2X5oaraWYc/Djg17wA+82ghaARKBSDTdOuzutUYH6b1UprhaE/g1zxNZsbqaG1fwZTlqmYAEKdttO7egYrVm9uos5eHiXUMGEJ1YXTMAvpjANAU2fiviM9lJg1kaZPK1dR7xLvRRk0WlvbaKC3Se49gN0TKDtkqzIrWGE4+jhRPYXNirN5HTDTB4lxMpsClGwTCAaTHPyCgMxgH57b5dG7qotHiy68JOZiblM8xWcjSCk4EuEV+4525W7c1WJtZVuQvALiA0UziifRGCQ1n3IxY9Q19VJlcxxdcc1nKCUFr7l8Z3g/lEGjuqaWXnnpX7R4kotK8uPltYl2h9plV5C62FVFHMKax0hjl49pmi+kzIA/0E7g0/xmOgBhPiwHUC2sCSavTg8v+8XLP0Ftp3Zh+wb99PLWFmrtGJjPxGkqTsE5UmSxDbH8zbc6I7p6hqxRwhAumeIAENaZWTQzioHhWV0BDKPcrBiKjYoktyda7mv8MNHX10d//t/7aOurf6UrlyVQUW687FiqlZGu74lwgniZ11FXK1KCJiMThMfiExcHoMOWK+l0mH1iaFokQJEtmAEzHR+aX9JqPkWMZLNgX2UnbT/Ykc28y6wBQeBUilnVjb5J2w90WMYlAOEiVfm1bO2KB3S4zAMv+3CpGOv90sJEunxFNl22kKjr8MP0x//3K2pt+7c8UX9SdHV3089+/gva+tpf6RNnJ9PCaRlyPyWWbGrVbNUZfgkDVhvAAYw4tnTkV8FydVDDccbKYTnqR8u3XAvQiQA4YPeHGaH9Wo5xBETZXHi8obt3kLYd6KGevkG8fRBvJhbYE4RoysjIjbx8XPjihnouCMwgFiFStCiGFEi7xiFk3HKvMiwrTKLzF6XRlOwWOrztEfrHfXfTQw8+QAd4KYmlobma+LDg8/XRtm3byTXcSkvn5NPsqcWEtzLjqXi8kBVFlDfq2HXVrWuUXbz8Y/VFcJuJJ+DadNO1IHnoDjXhDAOaZvR2EIJNWMXPh/wrv47HVdRZZYkJSfHuDbfffrvcCq/jWB/8Zd29Q4/e/XD1hGffrJWli0RLOc3MQddhOzkDt8n5KS05ms6cm0T5Cc20ee0z9OTj/6Sdu/fSEJ6pZ2hleD9thPcKlGlcSRFdeumlNG/RSmofKaC1u3x08HiXPPaIIivd0HV3upaDoKaZYdRV/BbsOAeE7uA/Ea8AEcwAHviFTwIMKw4IGc8+a3Px69cU05nzUv/EpM9xHYeFDeBOuvZIXe+93/nd297j9bhUDSIfWrbdIIDpV4AVn50exaNDKvlqXqJ7fvs/tH3HLmue5kY9jV3HDwPoaLM8EyeMp6uuvJpKJs+jiNixtP2wnw4c7aKGZh+p50pDPMYAR1pydLsEoOOEkaH5rLAogiPOZjd5lFeBA3Y6K01ImIk0n6JhH+rSFWPohktyd3kiI87n9jgq0wc3Ch77+/yWfZ1zXsA7JLiH5ayQzOCCyXJVAB6GEEQhotmIvOyMFGo+9BT95u7/oZ0791jlVTzAR0kZNHT5tItHCzds2kgb163hFqulGWWJNHtyNqUkx3MTuLgR8YwpG6VsQGMQloHYrmKgrqdEUBOGkIH4IJo0pgoGxRnQ/QU40o9mVxT0CU7cWRMSYhNiI9djCpEYjsj1+4cfv/uh4zMffKmavG5tf2pRugYAaFZYMlaP7i2apu6u/v53bqLKyqMq/t8IdOr7rXRYfeXm5NCkyZNpybKVVFSm7r7ae8xPew53Uj0vs3v6hqwrqZhi+CeoM0zosp2iTXW8nFHKiy7Vy1fxwxu0mjiF3z6hNUSAkHCrQxT3962fGUcLypN+xPRbZaS47bbbptU2D1z35Kv18fUt/XKZVcGSJEK1XzkS5n9cPXXzEnPlnCTa9PL99MILL1oMHzygCPrQ4XeCU/Gj8Ts6O+ngwUO07o3XaPO6F8nfe5zykgfo7EV5VFacxc0RwaPHCPX3D3MD63tEVPNIAwl0owFMMzrc8AQjqGwOnqC0pmwNB92R3ASicI9KZmoUTS+N6+TwS1opztl7pPNjT77REIE7r+1dTA2zgPBKWGWKqQNvsZ9d5qW3Nj7H08Yujnakfx9hyjavo4QaJUKVAzR96PSh+DQ038DgILW0ttGWLdvo5Zeeo/27N5N7uJZmliXQrMnpNKEklXkjCfY02hBPa+k2CileaGbEicug4viAODsdDiYIzYwzYRJ0GhOqHbAMj/a6aGF54pDbHfF8BDdmJBsRV27e2zn/1a3NohCjG2lUbgxFQ1+wIJo+Lor2bltDu3fvDpH+/QHk4jAVQPvxvEVubq7cEDw0dOLnXrQMbfjq8Img4/WBdEO8pK46Vk1r162nDWtfpaNvb6IkTycVZAzTstm5lJsZT8mJ0bycdcnqBXd3a4ObpVhNhx9dD+1n13KsHwsOXh2leUOlMeJ0/eQ3iBcBnNg8EPDswCNFWGqie33EbbfdmuobGPnMi5tbi7HDhVvqpeBBh/51AlTcqhZB08bF0qE9r9POt3ae8i6odwqzU7QS6E4FZsyYQbfccgt94hOfoNLSUnkKPDo6WuKhIHA1L6DDJu10oMsAqPREnZ1ddPjwEVq79k02Tl+muqo95Gvdx+0RTVOKE2hSSRJlpSfQwFCYvFoa90tiFEFaXJhT4nTrshsU1rD6BGRJYJVb/CpOlQt0uAFHYKYBzDgGorFfUV4S5xmbE7svbGTEP661a/CpO/50ZNymXc2ybg0SAOigCAvOAFrmjnTRJ8/Notee+DHde+/vrQIy1zts9FDQsuBCHlwc2ADDo3jLli3D9Efz5s0TPtxbgReUNDc307Fjx9joraSamhrxHz9+XO4ixwGerq4u8vl8o8qp8wR0nk6crG7gT09Poww+5s+fRwuWrKDUrDLqGkqk2jaiY3V4FUG3vJJAbvqxRmdko7Jy5md2wOm0qcln+NmBfKybTBqCUIovXzGWLl+eeR8+vVRxtNb38PfvPZh2uLqL7NcR2TAz0AjQ8IgaMrpiVS5VbbqH7rrrJ0wD3Znm9KE7Aa6WAz86HMBIlJ+fT5dccgndeOONNGbMGOHDoRpXpdcAHdc7oAQ4cPNwQ0MDVVdXU1VVlSiJVpqqqqNyC6ATpkwzH4xYeDgYncsrOBocGBD7o79/wOImio+Pk6vDZWUTWFkyaNGiCgqLLaJjTSN0vNFPO3klgzvG8dQYPgEBk06mcSS2f4z2DFpNgG7GO/zitcJ2GoMHDtcDS+3LV+bQZ87PeRVK8aVNe9t+/JO/VMY0tfbL9BGAFq6hhSEzdoUVr/Pz06LpabRobC3d/r2v0SY2xnQjogHfLZwyEHLxqORxu+nr3/gm3XDDDWJLaOjOgqv9gHadwNSCy+jNzY1UU32c1ry8htatw7s+cKNrBCuHj+rqOa6mlga5owFTFvxQioULFtCVV11F8ck5bGvUka+7ifbu3kp1dXU0yMrR3dMtI1NtbR0rzJDc+VVYmE/Tpk6jieVzKTI6hzwJuXSknqi5Y4jqWwaosa2PFWtIPVSFNpe8UDLJmQ/dJog9WRvr8obi4Ti0LcvGs6eLp6fS164sPIzp4zcvrG/8/C8fqIrAk07IeDQChQj2K8CGivJE0MUVWRQ3uJXuvOO7tHvPPmm096oUSI/XCo0fP47mzltABWNLqL+vl5IS4yguFq8WKqEJEyfIU9zmHeOhgI5Vjyz2US1PKdt3bJONurT0dEpKzqTOgSjyDUZSH/c/RsAYLxuIvdW07tWn6fHHn6DGxibpJCAMb9kbUZt8cXFxdNVVV9Nl195AcckFVFXXTfUNjRTm76eU+DBKihmk3u522rljK8topN6eLursaKeO9lZ5BxeeORlfNpGiY5OpeNxESs2ZRB39Xurs99CxhiFqahukrl68uW9Izmj0EXYNAgpqdrzTb7pAsF+FcIlihMYXxNFtnynpCOMh79lHX24869cPVwqDnY8TluyAZnJAtExipbG8nki6YFEaJfm30S/u+iFt277DLvi7VY7s7Ez6+H9dR0uWn0tt/lzaWTlEiTERVJjaTQMdh6i++qCckekZWTKMJ8QnUFx8PNtGkaIEOJPR8B3cCeiQjvY2KikeSzFxyRTujqXUtCwaCE+j7YcGqbIOn6b0y1mDFUNMVCSNL4yhZeUeam/YT1s3vkpPPflPOngYU0yfVUIF5Dd12lS67IqrqGRiBdX3ZdKGXW3U2dUnz3Piq0DxUeGUEOeiOC+v2FyDlBLLnd1WS82NddTe1kS9XW3U2FBNbTx6jcnjkWTmPB59cskfHsdaEENVjSN0qHaQGloH5EuK2B/BNSU8SIxzGTeUqQ6x+kdcDaujbGgeQL0LPDvdS3d8dtxAGM+Fm+97pnbmH5+oYoPRmRCwhAfLGJ0HA/dOeNwunpuyKaL1Fbr5m1+lpuYW5mVmQylOZwSJivLSTF5VfOZz11NG8TJ6aUs37Xq7Vb4mCMMsLcUr3+SaWuSioe5j1NVcSWvffIOnAzyOyG3IRijmd4/XK8vU6OgYKi4qpvIZ8ykyroCq29x0vCmMh2of1Tb18BCvpgc1l3PZUGQ2YWDFJMa5aVx+Is0cH02Z3gbaufUVHjkeo23bdlBPb/B3avEOigXz5/JK6NNUMGEJPbd1mDbubJaXj+B6EuJxsRG3FSTGeuQLhfgIXWJcOKUluCgpepAGfGyN+vsoztNHfd1tMjLExcZSVHQsxcQmUl17ONW0RtDR+mFq7x6St95089JXmpQP8GN31T55Bbq9ETb9CvI4ZkIkffeTxYNhvv6hvb9//HjZQy/VsPZqJmdCp3CTpvkAPKLGwzFX9JNnp9DBrY/R7373W16yBX958VRK4fG46bOf+wKdedFnaX9tNL2xo4UaufPQkGpjbUQu0SNrXHPJz4qmkrwoivf6KdbL1jwNcEmsp8fCWDlGXNTeE0nDI+E8Vw/R3souau3oZxnKcFUXuUbXRddR3pfJ3iiPi8oKE2S5mR3XQbu3vULbt6yntWyH4PVKJmJ4SXz5FZfShZdcS73hebTpwAjn20GdrHzICm8QhNKpHNRPRHiEvLcjLsZNsdERlJvmoWgPG6rRXE/3ENfLR9nJ4ZSUEMUjTySXKYKSk+LoaMMgTzF+enZ9M7V1qNc3yhtwgkYOB+yMAfU4Zly0i75yVcFwWGd3/9G7Hz6W/+zaBscbaUxouiUJHSok/OgMtV9dCxmTEUuXVCTS7rX30c9//jNZz2ucSCk0PTUliX79/+6nQ92T6enXj8mbc4O2PnQx4OW85KtT/I+n02OiXOqRBEWSMwDbuLihBH5UnrOxOgbC5IdhCbWhywea8kOHZFuf88nLjKHS/BgqyRqgvuZd9Nqa53m63Eq7d++V1QegVkm5tHhxBS0/82JyJU2lV7Z385ndKVOUC6OSlaVuDrjitVzE47KDx40jgkcXF8XyNBTHihLHijOpKJ4S8LQc8+HdHrivtrKmh6pqcRJBuJWBro8IhSeYDqXHNa8vXJw3EtbW2V/7878fycITUpFyvVzDEiKwBKDEWpZ47BwYJr96SqxoTBxdtiSa3nzh9/Tb36i31zkVAmHTRRye/P7Wzd+l0tlX0wOrW6i1k1dFciYDZn7wK1fJZI0X15KvWRhysYoDo79abPFqBEVr+RoqrJUDZU5L8lL5uHgqzIyk2JEaOrDrNVrz0vO0YeMWnlrU6xaQqrAwj6648mqau/h8ahvOozVbWghbAFBqbAOIZJTdkbfkbo0oONTOqLUS4fxxIqNtEAY3Rh9stfsxlIosLZDTqaT6hxGgIWtc2PvUBbkjEd/81ve+9caOtphj9b0sXMYbBjg1IMAIa3kCQ7gD0NLWjgFq6XbRBavm8vw4QDt37bKXdoCpEDjQKHDBc6TyEC1bMJ6y8ybI44dS9qC8gQABcTigO1CACOwWorEkrHYOlWIIt+WGgM2jMZoXFHU5gGSoPnSsm3ZX9lJzbzyVT59D5529nObMmMRLyl7ZHOvu7uFVTwet52nm4P7tVJwdTqsWjZMXoLWyjYTnbwGUVWWHH9WmQuIfVX5MMZYSIIIBJYGRiNFwmF25JxZw1kNGU9BwnKA/2V9enEAR3/jW97792vbWKLxpP6AUDk4NZ0Z2nJNfhcHe3N5PzXiedNksinH30Y4db3FFWIslPqAMWiG0297RwRZ5C51/znJq80VTfVOfnA2nB+QvaiShYDBNoqyGMTeChK4DlmvGC6ww84JVFJAHWFSpsc1Huw510tFmN2XnT6CKpcupYtFctgvCeNXTzgavj44dr6aXX15DR97eQVOLY2jFogkUERlD3f1++S47znY9qgWOUFBtJ4fpF3b+cdYFXgwHmmR74KoDScpLEsIivn7z977z+rY2T20TlMJOwTD9oYB4ydlyNVQYBcU/+rG22Ue9Q9F0zrIp5OusF6MMo4GuiAybSGW5oAG1vNRMjg+npYvn0sFav6wQsMRUeSieIL8uTkhoPmYyeWw/e0y/FhZ0KyLANDMfzcZlxt4BRu0WXi7urezmMvNSNXYMLVmyiBYvWUqlJWNoaLBPNszefvsQvfbaKzTQ00AzJ/DKZlIOxcbGUVvnsNyjAeh2CGSmXQeCyAiYdZSeUNUwaKrgwQBlSnE8RXzz5u99m6cPh1LoRGbYhBkfLBxFwJ81G3LF1FCLp53dMSl00TkLqav1OO3fp54F1SMDoDocaZSiYOv40MGDNHVSAZVNnEr7j/YwbfSLTaUcOKMtb1DRxWMRbbodybD8QWksaBpcQPLlgOYLSqM8qr7hHDUir1k+WttLB2pGqGMojcaWTpepZWb5eNnTOXL0KG3cuJk2rX+delorafHMbJoxeSzPEW5qbusn3CoHRQtAZ2a5o/K3A6MhZdfxJ+YtL4FSsE3x5ltt3hqZPsxE2uUDZ7BThhTIig8Cwrq0Kg5soFRW95A3NonOXV5ORw7tlaEUHWx2slYUDTxUXF93nK6+eAklp+WzfaEeDwgkgcfi1+Ux5CkVVT7LEwhrAiBeIwzoIOQFxVuuTdN0hlV15Kqnu17fINU1s3JU9VJtexTljJ1C57JyLJg3k3Kz02nXrt1smG6mrVs2UGxkBy2bW0ATxhfydMJTUmufrOYwpUg7iXwrTzh2GNDtpsMmbGblBqVTQHBaKdsUN3/7e1/bsKcjpkoMTTDpxAZ0IUw4ggFYvA5F0vkf4TMnOTWbzqqYSPU1R3gqOS5KMPrsD6C+voGaG6vpgjPnUnt/AtU29sroY2dgVTAgQZfflGnWCXQrrA0wkaFIQWC6KK6ZJggOutQjIAhpoRzKXhuRN+PsPdpN+4/7yR0/luYvWEhLFpSL0dlQX0vPPfscbdn4htyfcca8IhpbmENdPvX5CP2itUBbsQu/PokC2RpQZR81fYg/OEE420azyhJGIr7znVtu2rKvM/5wDSsFMpAMrcMWJD8WtN90zXiAwyZJ5KAyyiCrrO2h9JyxdNFZc6j22EEZMTROpBwHDx6m8JF+OnPFYqpuJmrrGlBKLMqHaiMbq3GcxqOG0BSnzaDzs+McCFkephkiFKxASDr4OYIdnPFg6eweoEPHe+jt6gHysHJMmLqYlp9RQRNKC3hkrKHVL71EWze+wiuVMFo0M5/yxmTINZl2rjdWGGoUgmwlV46TISheJ0BJlIMTE69kmM32TcQtt9z6he1vdybvr+o2NjssZiBImIlQEZqm5TC0KCuINsazm4eO9VBsYhads3wGtTUdp0OHK0MqhEk7evQIlRWl0dKKubzGx5tq1cfxFYy04rXCcGwW9lhKFFywgF+pl/KrQ/8abQKvZgsCE0fRQdB5qiC8KDeKjjuzDlV3s2HaS43dcVRSNoPOOWcVLZw7lZexLfQKr1Q2vvEc5aUO05m8jE1MSqem9iE81SUdGVhma3BYyge6M04DdKM+SMJBvD154dSkkYjbb7/t07sP92Ts5KWUvSTVlbZlao9NYJh+C1a6oBgUThOseOwbYH19uLqX4hIz6ewzplJrQxUdNu4C18oAVx+4CLVv3x6aN20sjS2ZTLsPd1nzrVluTqddExLkH7h6yrALxjDS2M9uCqxCC+CacSEQlFZ7nAlUGNlBOTDioT2watnHxnRVYzjFJJfQgkXLaeG86XwGD9Nrr6yhHVvfoOllKbRkTjENk5ca2gbkqqmoclB92W8HDbpdR3iAQBxnL/dpLpuR4o+4/bZbrz1wrHfMln3tlk1hJTBkSUWDMgJ0wIrTXuYNLiBg8Ug8vOBBQUboaB0rRnIufezs2dTb1Sx3Tps2BlxzVYLt8vr6Gl7FLKaIqFQ6wsYrWIVfJbFdNFYA8Ou6ab9BA4QOMM1M6oRVh9Gw5NlRhjwBwhaPQ3kgDgqCuuOxxQPYEDvSRwOuDJozv4KWLV1C/sEeeubJR6m2chtVzC6gieNyqX8oQj5RBXsDQoLaQcBtKf3HkDJL4SWoAL9SyvjYSDpzXvpwxG233baCjb9JW/d3SkRAqJFQ0uHHFGjEC6ww+DAWBbEbAQkrgFVsDB4+w6My6PKLllKEn42w/ftpcFC9ZlEDjaWBm1U6W2vY8JxD/ZRExxt8cvFHceOXD7OoQQBRR2qZ7DfJpl9gexTMtrBF8Q9cHAIhWq4G+0GyvKPAcagzlANZ4PpIdX0fvXWom+o6oqmobA4tq1hEUZ5wenvvJupuxKiZRUX5adTTH86rlWF5dDNgbzB0ESRoZqqJqkDoB2zZr5qXNoAbd8sbWgbmbt7b4fLZrzJiBNXHFBYMWwsB7bVdZ7rRctAI6O8jNT3UNRBDl5y/lApz4ulI1RFqb+8QZXCOHMCBAwcpxuOnVSsr6Fij+nyksi9UJVVWo/MLTTOgy6xFGeyBkcfhwhGvpo+GSssCbV4NI2B6uV3F7uAOxpVnLE338aqltiOKMvMmUWlpGUVFR9NQdzUlRLZQaV4Mjc1Loz4eOfBFBFxTkeZAfURhEbDaxoYwiA/TcGFODC2dmdKCkSKjx+dftW5XuxfLHtWwDC1DghYtFJCZjh7FdoJ0+qwS+WrIw1Hd0Ev1HeE0Y9Zsqpg3hbo6Guk4r0xCbYsD1TXVVJyXRDNnltOR+mG5LB1YVgPabx1WfiocCkxHlOYbxaYIQcph8xi0UwI8Fp8+qaRc4jHKiZCqs2xiMb2ts5/e5kXBoXq2scIzKTktj5ISPOShNkrxtNCEsUk0HBbFy1g/G6PqJEd6GyIbHoPGflxEmzYugRZMiT8EpXCxlly2fmdHXANro/rCD8NOrIGAReA4ycguPB9wgtIg3iCIAxofeusYXrgiT13swRmxl+dSWbKeu4xKi7LktjVsDeMuI60QsDNwoWnnzh00Z2oBzZk9U+6TwNXZYItc+5GJ5RXoAFw+pKgWTVyrjCaflbdAkwUmvwb4lRM4UzU0P+hwrDjNL0H82ALERZvrk9bHqw/sQh+sHqK6zhgaikiVXdKMuF5aOCWRxubG0/HGQfmIjEqi0gVkAwH5uNOsYnoqnindiOnDw2PNWbsO92Rj/0D2KgCdTqASCizHjjf5nBVHGCSbjLAWYMEhD509wNPYQV7D1/NQOal8Dq1YtoCS4iKpprqaunt6hA8NhAOKcfDAPlqxsIyyxoyjAzzE2rZREHTY6VrQQd1OQQCBI+DoOqmAdRh10qMgfmzXUUkTZpQRHRiNAPh1wVA3FQ8FgQ2Bm3wP8hK9ptVNQ+GJcvdbeUkMpadE055KfItM3SGuUmm5gTKrO/LDaOXcVJpQGPcilMLP/TC3qqF/yvb97ZwRJ9XpBKogNsxGMaOEBrBHlz8IJsHwizyEAzRZbbCMxlYfV6qXhlyptLRiPs2bNZktogG5HV9fggdvS0srNTTU0jkrZpPLm0q4DQAYrRgngpG/M43UxaQ5G5b9Th54bRo8GgaP9sPRZEuc+jHSBcm3XO2wi60EBDu6B2h/lY/2Hh2gPUf7eQXTw204IJfUg6oQBHVnWXK8B9817clJj3oQ08cgC53c2tFf8eZbbTJCqsZ0SuFwUOEA9iOMw6yQDltB9cMFE5/yB8OkSQIpA6YTFLiaVxeHaoYpJbOIzlwxlzKSo6mluYla21plVACq2fYY8LXSeWfOpf6ReKqq65EzKXRddDn4MMttn+WA5ZH04rFcAH6jDjoIXp0fHIEV1vE6HAQrbOflgJDNuNF8SIoTBHXGPR7VjfgMRb81agqHnSyg1MrFaAMj88IlafVx0a57efqVsW1/Tpq3IyvVK1aoqgEO7djSGCCwR+gWD1xnhexggA5utRXt4LXlgK64FHiI5LUmhj6MGs+sa6KntnhpSsXn6fYf/5zOP+8ciouLEU4ozxNPPEX/+NNddM6sMJozJV1uPjFlmY2hbJNAnHLMsPZrPj6gNAIVF5DHQP0hM0iuBQSlfaw40zYJgqZDliHbShbwaD4N8CIN/HjXmLojS+7oQr4SzZGSFNvsOj1oSmnysqIpJdFby4zH5f47PHbncYefs+dwT+qh6h4RKEBay6sg0vngiCC6hhWnYTcEYnQCy9VswqMPm2i5VloO4gzAMqu2qY8OVA9QYlohnb2qgqZNKqK62hpqaGyUVcq+fQcoIWqILjhnCR2s88u1AsxGwfIZkgX/QDg6SYeDoMNwLT87qi44LHlwIEeT8aNp8Giahu21+CyvAjw6jQWRzTSRqUhBEBlmulBMkKEcJUfxYAMRjwicvyiTJo2NfYEjHtVKMeSJDF9a2zxQgjfjQbskjaRTiU8Ni89ZcCkwQ8uSsC48Q7tGQbVf/2kgGmfBwICfDh7romPNETRh0jRaXjFDPiFVffw4dXV10969e6k4P52XqjOosnZAhlNttSsYMuUHvziswkr+8AT4BEFBIxCKLjIteULTfgs6D33gx85XQwcsJgkGMQTDjnfkZaeBy4dRtuHhMLYn3HTZ8kx/epLnz2Fh4Wut9Se1M+f6iYXRI4ls5aubX4M7ZDSccVZBJEMDCNo05pGwCgU6gw9NA8SvBjklVUcqXpz5OI7yaunvz9fR1to8Ouvyr9P3b72NFi6YS339A/Tb39xN/fWv0ccq0igmGu+NUHsdSoaWiqHUCY7X2UmsHTgBzHjTr9PiGJ2LYtX8lhvUdqYf6UPI0ACrsOPHLLN2zbTBsvAer9KCOHz8r4H58Z109R5NZVeMrMvLimqGwaHviJZuEb+GziQENBv4zfnQTCM8jnjh14k1zMo44wCOZzJuPsd3PN/Y1kx/X9NDYRln0Te/fzd98cYbyNfbQ/995x3k9W2nCytyRTGUUarlWXOrw04YDdCN8goQRlr2IVpci2YfGuw3g5LWzJP9Eo8fi9FZJgnrw0pjQJVBx+nYULyj08KYn1Qcz6OFazfbWbtB0yMFsCMhNnLrjPFJQlT9xAK0DAmbQrXfzIRpNkl7mKY7XdPteP7F2QGvsGiZlmslC3jg6gOAIaoqhhtvHnqpgZ7aFkOLzvsy3X3PH6ikpJh+9+ufUurIdloxK4WLAQPTSmqXyZTHEDrKgIMhUTreohlh+QwkiipyGKM60PLaAE2ntziD4jkg4QCPHbbLBj9oKiHeearqoaCUHT6mBypsOTrMK7thkqXo+PyoIe6H1bx66USMrRQ8l7RGRoSvLs3z+pPi3GzNWxFWxsrBD4RaNPFbmWiSDZ05MCqSodJKBRAvLJovFL8DwS0pzyzggd89h9roj083U6VvBt3wjbtoxszZtPq5x6ggoZZmT7YUQ1KEyov9Itcoe1A2TDeizI6wGcUBHYeZOEiQDdUCWo7mscLiGOls2exBOYM6HJHWoYPwiCs/CnZ4RGaEojExlJ8hq441iAHMkQJ4pTg3ugqMuEFWSbcAr62pJ4MznsOqDJY4Q6YNTdNMfCAv6SBTnunXvABcthCYH8uwjs4+evbNGnpifThNX/5lWnn2JdTZsJvOmNRLU0sTeBoBu04LaLmjZY6CyRoEJghNRzjTmglCyBUaeHDAz4ewaRpgphstT/0y3U6n4eRlNWQSLgfMnpBEqUnu9Uw4qOJHK8X+1MTIdQunJsuQrBTREghZOjNbOfiA12JRGEVQEHYtxEgfdACWK44pCwSdzvIKdDpNUOt03ES2t7Kd/vpcPe1uKab0/LmUFNVLly6KohIovT0SmtCynDKd4HjNYkJo+AmR3ilKwqYQk0H7TVlwTR4O6yiLHBhxTGgmQMmAgY0Nq5x0L00fF+MLDwt/KcyaOoAgpeAzrZenkRdnjo/vgsGJiyQCODJXArowQkQiKxwCojz6ABNcEzrOhDPM6YSk6ZZr56npWj5cjBpq+Yp3Ory8pYX+8UY47ajJIJfbTQmxshK3gDQO2YYcAequowRmwOAJgpYR7FVggoR1hDMtwojThzPeQZdRD0cojE6vJ6zZE5OoJC92F3uDPo7vHCmAV8dkeHcum5UhkWpQYKFBwy1Dgs7CqrD9GxSt05uuyWDK13TLtdkMftug07DSm2IYGPHCuBJHa7ro8dea6dePNch9CaOep3Cks4ZJBseh7vYop6H9HIeySNAZb8kwyRIIIoQA0pl8CFuyGDjTA0FTllOumR6OkotRMiXBQ0tnpGBp/xoTgx6ZH6UUPFocYyv0sbkTYkZyM6Ksbe8AVDZWZsgE0cEsDMRrIvy6cIBUSUE3vJ1ex2j6KMEMkwdHsOwAHYBRyX4m40l03M94vB6fpTbnDiO9ThYkU+dhygUsupAMuslyUoTKNxTAZ5ZHA3kjoU4MHvg1P+LZ0a59EnGLcPXnstFdMibqONOe4D4PesdkqJECeLJwTMzO+VNTlVEmgEARKa4VZJfD2i9xVkfYkBIpx5ZhJZCzD65KZzEFgHgHyQ5bSZVi2gHLQXi0PD2l6GwDYD5JoiMQ1ukNJRYIo5WHTgc6gDAf+mSxYTMwEKEPC0GjsBbINJajUiI+IEMpOg6E+AfRoiBWOn2IXLhMF3681wP3YrqoYnoyxUZHPs4MG/kIQkilYM2p9EaGP7B4avxQRqpXjJIAdMaW1wm7cI7IoJ7QPBrwc1WZjHdN4oy2N5qCGkyHjbTwmjQ7rNMJwToUgrtZ8wHBshUfusDJwwfysMmKz06rO8GG6QePxWen09Bhi8ZBydtkCQURaaUVXkmoXAfwDk+8hH5SYTS+HPxX7mvr7S4BnGikYIQ9UlYYv33ZzDTuLN0wOjNASuI44MAFk80YAHo9SKM1WDrrHW6kOXNeOs3kQuPjuHg5l3P6svOxXQOjsjR5ApGj2ATgNcpl1xnQcQx7VGLYXvDptKYbAKqNW95gvEsTGIDygaZe36zugjo5IJuPIDYroLNlV3nxizhsVvEoERNJq+am+BPjIx9jYsgvGJ9QKTBauF1hD501L3lobE4sDXJhFVQGtlcf6sdydMkYaEQz3o4LuGgQsK2an0bf/UQx/fj68XTLp8fhzmJRFDRSYAmp5WhYcmyylsuQ1teHhhEvQBiH5jHjtV/LsPhMcUHpzbSaCbfPc4iD2WkeyuED542alhUPXvSOaa14TBTeekvZqR7pQPt8MMUKEIHDzNdgsrQuoNSKCyfYqnmZNL00AXsSD3IfB14WYmBUdiZ4hMjj4t/PVvvi/3kAz2NwAnskcACkkNKcRGZ08KKB8Pqeb15bTCvmBN6LiWlkd2UXvbChiV7b1kL42F2kizWZy6BmWy1Ll8npBhyVH/9IJYRixDkJQGDyCCTQsGimLNtj8HP8MB88d9MFizPojFmpsi3/rzca6Ck+MDKAM4EV/5JlWXISxHgjqLa5jx5dXUcvbmwSMap4+DHLdyJovmB+5JWXFUW3f7aMxo3x3sHxt4eaOgBzwT4Kt99+e8dtt93WkRznOqOqoT+6qrZXNFrB4eqg3SZoVHh0wTQDw/bCw1zs4IaY9p5BmlwcRwk8xAHYus5mm2bm+AQamxtNHd2DVNPYL68MxlVPnEm4FS08aP42wYJVFhassMDwi2tHWEDYWXZHPmYSRKEi4grFIoXRZSuy6BPnjqH0JI9cpsbj/q2dg7I0BvOlrBDXnj2GEtgAxKN7qQlumlQUJ3dP4WEpuRFZZOJHtatqWyujUQA9UFa0E17Ifs1Z+bSoPP4NlndLWFh4mxU9CiexKTTCnspI8Txy8dIsiouNNIzOQKYKXBDVCirIGH2W6TSgBRccQ2hyfCTFR4/+PCXeQblkWgrd8qlxdN05Y3g5lUQLypOprCBO4vFqn2CYeZpwlocxitUsm46E35kHoOPZlXozj7jqwHCdzB2MsqvvxStEc30uW5FNRTnRotALy5M4XstSkHscmCcj2WPVLxAfXJrgdCocXFYYl1NLEmjptIQWPol+wQoBI/OEOKVSsKbzGjbsnpnj43ZcxIqBSsvb6FQsH0YBhKwqECiqCgf4DL846q32BVnRdM2qXD5b1CgB+PqH+Ywa4PwUf1qimz59YR797EsT6K4vTqCf3TSBbrqyUEYTfL7JKoCRN4AQH6aBKNDlAXQc+OBqWSZPAFgZ6TftyQSg09hp1QEJuekeWQI6UZAZRR9blilvKpYblUNgMo8Wi3npCOVCE5g2ghDsMHIyyw6ApqYNjFDXnJVDmameh5n0vEScBKcxUgh2R7rCf33hkrTOOZOSZegOFMAqkKMwgQqMjrNp7MCewO1gF1Vk0rh8db8lAOPy0TW19P17D9Cuw4HXLWJOxu2CmFowslzM6XBG4esDahnLki0lUvlaB5+RSlUR1uXQCOazywcvYLkQi++t4hWGsTF4RzgbkVBGPX3ZYpVxiTItmppCmXy2h8IZM1Np3pQkqm5Sd5/jKTe82V9ni93YFbPS+GTwyFNiyCvoRWei6JqbEVQtpUi4QHjZilyaPSFuKxPv4ZM8+FXBIXBaSsGCkPODGUmeh689K5utaK8xpMHlA05IGBG2dgdoOAtmTUiQpaiJDbvb6IEXa2n/kW55UejJAGs96JMU9hRmtpK5qQYXcerBWnQ0DqVLuk6WV1xrhcQHvgT0RR6dfvC5cfQNNozLCnFFWcvTYAXkYE/vML2ypZlqmtRXAVBXvOwMCgPEse10weJMefc2TgI8RX/Po0epoSXwFYFCnmJmTogXI/TKlTmUyqMl5EgZTQXWZQasURGjxCKeulbNSWb7IfznPG3gOscpcbojBRSD1TnszvLi2FcvZ83DmarfWCuQjjAKaJdRFVCgvVJotW7GdHHhkkx526vGsQYf3f9sNTW3Dch8PK000YoJDRhsvfJxWaMMkj9+LJrqcQMj8ikFnEn5PJTnpkfJfZyqwZFGWGyg0yaOjZUV0kXckbPKkmjlnDS6bHk2xXDZ9SiFuvXzdIjw2JwoWVnUNKmTE5303LpGeutg4AvOMCjTUzzUyHWN59HnrUOd9MRr9VY58MLTCLrmzBz67EX5dP2lBXTeonRVQ7tsRiEBBFlZ8L6s/OwoVqTM4bQkz91MfUTiTwOnrRQAN3olz38/XDU35fh5i7NF40cVDg463WpXIQgNfmWPDPL0g6/cYbRZwMPn9PGBToch+8SrdYQbiKUv+c/Xpz5xgKfLMcSagHX+8uZmsUtUHhYkf2k+deiwxYPNMjw7efN1xfSLr0yQ41Pnj5Elod3BNpT9gGtBGCVNmKzwo06Ti+Lpq9cU0c+/MpFHlFKuX7zEYzpobOunex+vohqeJgAo5aTCOJkS03maiWUFe2R1La3bqRYH0POi3FjKZMUBetnOUrdLmpDKKbAXm2SJfLJ96vx8PPH1PE+n93LfnXy4NXDSJWko8BL1OC+bRkrzouZXNw148PY39bITFIwLC0fKGFxQ1A4Ni0aYOzmRErjyqNoXPlbAZ2mgoTHvY7WBxsGW957KbsJbdvYc7uZhtp+XrPEiA8BI87fnamjdW23CD2AVI0s4gVEGDSbhjMUw/K3/KqZ5vJLBKIWztKwwVh7ePVztE7tBJQ/I6OPRCDc24wXumAY27mmnvz5TTfIMLnc4Hrk8a346fe2qQtmVhVyh8wHAhVI9v6GZKqt7ac6ERJn2UHYoI0aqLXs7aM+RLnmyCy86RX4aDa399Pfna6ipfUBG6tGAjYNvuoXRZy4qorPnp2wLDwv/Op/IByyG08I7Vorbb7/dz4qxI9rr8ozJ8M47VO2LwLMY9huc0dN2eeFRB4w/9NWFSzPls0SlBbFys8ucSYnSGDjL0NBYmmXxamIW3i3JDZvESzPMy3i29MpVOfJydo1tPJqs4VECq6KreL6FzCYehls7BsnPBVErBGXM4uTC9IIywI/NsorpbASmBBQSnbafp6I9lV3ChzMSjQwXcZ09w7RpbzvhrT81jX18+GRbGptqOIOxVL7pikLi4dqSiBWUn48hzk81ELaZsUfx5Ov10uFYViMvAAY3npyHbVHbMiCj4ngeRaBc+DTofU8fY0Vsk7JIGt3W4qqTDn8XLsmmy5al1Xg9EV9lOwKXxt8R3rFSAKwYQ6wY21MSIvNzM6OnoBJ45bJor66hAygwzohrz86lwuxosaiLWSn0WVTJI869/6ySUULP79jiRvQrW1toyYxU+ciM5ocCPczD7IrZaXQ+z/FQpDJWCixP0XGYhsbnx9Ic7ijcYYT3bHV2qxehQDamm6N1fbIvYira5n0dtOtQl0xveN0P11FeZI7lMeyKHF5injM/g1bOTRelquByYWrbzSPZlSuz5ZWDAHhf3d5C+GTGpj0dvLKKldEIQFut5dENtlAR2x2YlgDUbIx1u8LbVT3yJkG4eyo76fFX6mVkwvRrj4RwLIXASYc6r5yXSZ84L7szOcF9G0c8xH0FjneEd6UUAGfWd9ttt+7OSvGML8iOK9rBxlOHvB9CmylWwQEuFirSy2dNCp/508YnBLSd0dzRT7964Ai9uLFZzlKs66E46Ijf8/yLbd/rLy4Ims9f5tHjjR2tdOkZ2WzFB4xUpMUrCSaMjaPvfnKc3EiymDtvwZRkeSwf79mCUiDryhofJfKyFhthGlCotw528hIugW64pICuZCNvBRuUCZxHM49AN/Eot3JumnQwpjGMOJi/sR0/b3IyK5jq4E5W2l/+o5JWb2qhqjofFefFiJIClbU+Wr+rjVrbuTzsnzounkdENU1AHsJwcbLBZsLohRFQFFo3moalGFB6fLKLp65ePuF+zBG/fSd2hIl3rRQAK0YLjxibc9IiJ6YnewvRoTgb1TsuRIXVYTn4wWOJ3b5hHjXYoGOWfbzk/OOTx2gtd3AUD7EYovH+rWqekl7d0iKjxFLu1AsrMu0tdhhrv32kSt7YgtEGNokeQeCiEYtyY+SshQKAhlUOjLVNfLZhlAEdZ93koliaxwqjsX5nK5+pRN++roSmlMTLcI+72yeMjZezn5flo4xNfKNj+wF8vpO4Q9VIgc9RdFrTCqbIJdNSeVpxy4j5r9cbaOv+dpku0NktXWw/lCRQTJTqDpQXDwdDcTAd4OsKkA2lUO0aAKZCjBALy1Poxkvy+rJSPb9g2k/Zjhj9dbzTxHtSCoAVo5lHjC0FWd7itGRvEToEj8QHK4YCtBxGHs5kdPz63W303Nom+bINGgh1RoOA5+CxHjpc0yPXQa45K1c6GUDH/IONrdWbmmUZiheVovOwa6eBKQBnezGnwTazBhTudR7S27tYcXlEwyYcW+c031AK2CkwZhcaoweAqREX6DAl+DhfLDWjWRkAjBgbuS54HzdGC2xjQ+kwMmAUWjUvXRQSZX9hYyM9+GItRbMCYIcWHYoRCyuy6azE2C+BnfTnp46L7aGU3WpDac5AWCkEr+DKU3lUy+spyI7+Jcf9mBUi+HNF7xB6rH9PYGNmDx9fWzo96ZVvXDeOCrJjZZ2slFp+LCiDDQ1Wy2cCVhT4tIFSCKviDPCgoTHIY28AnaSBMx1XGcGOjmpgg6y6IbBJp8SMyPe73mbFMoFXGoBfzXBcLubt5g5GZwFwobjYXg4FXLDCvH7X3w7zaBTYZQWglHt51fDASzUyTQGYAvD9MMjENPCXZ47TGlZm7N7e/plSuuMLpfTJ8/MolpXoubWN9N9/PUR33neI7n7oqOxt2CsM9D4KawUBGM+DbBedMSedvnRF/kBBdsyvmO0ubke1Pfoe8L4oBcCF2c2d/bm5E2If/9Z/FckXa7CkxBRh10b8+MFWceADJpoWAO6fGCFPZITsdGI7G6hnRfrb89VyPQTpoQDYQJOtYSs5HGwepbIhO5HtCg3MuWt57Y/hXOUJqFvd9SYcViu4EIUOxp4IFMu82Ib8EOriEed4ffBusdejttkf5lHg1t8foL+/UEO7eZUCYLPqNw8flYtiX726iD5zYb6srsaNiaWreEV13uIM6mN76/l1zaw0TfIVI1kSa+jiClTbQIHPXphNN16a1z0m3fsDjvghjxD2bfrvBe+bUgA8Whzk3+vLS+L+dPN1YwcXTk+VzkJjBSPQKbYy2CzKg37KSPWIwagRxUPuZ7lBL1+eLUtBcEICDNE+jEwMLAHbOoZo9sQEWSlo7GGjbR3bC+r1TepA5WHMQnkBKBN2IaN4nf/wS7X0+Gt1cjZqYPpQH1rx03FekuoRBoAdgiBoG3e30/88UCkrKmBsTjTdeFkBXc1GK0YOE1DQ+VPkgRxWBHWDsTLWde30ocJ41M/DJ9NVZ47hKSO3OSPJ/R2m/5RPylNe0zhdvK9KAXDh6nl59G22AX7zlSvye85ekCl07LJJ3dSPBd2oTHPE4XJLP3cYlm8aWAHAMi/Ji5WzBUAfw+DEPRYA9gzw4nHM4/psg8H35Bv1Mke7ZKECXj44D9gl6GwAG0jY5cQnHtfvbrWmsADqW/vVi8W4IzE6Ia0Glq0LypNoSnEc5xEmewvYIAMw+uAqsLapsNTEoXcmYcxiNaPCbABL+ZCzVU4c/I9teXwR8HOXjKVPnpd9MCne/VXmw0WuQCO9D3jflQLgYayJ63crnxXf+ewFObWfurBQ5mOciVLHUBA6flQ3YHpAJ2JJCsPreEOvvOj9pY1N9OKGJjV9oAF5BYE3zso2NwN5zOAlb7llh+DM/ecrdfTm9lb5kJtA8sL0w8tk7lg9ymB1g2MLG6q1TQPUy6skGH4ARrujvHyEkQlFxJyPHUYAfYmn6r7DK5YvXV5AuRleuRiGO8aO1fuoncsH/uc3NNLP2B752q/20CNramW6AmQFwstTKJsAlwnEVQ5GTUx/Ewrj6evXFNP5i1K2RXtdX+Cov3Ed3tWy82Swcv9gwCMGzsuzBoeH79i0p6f83ieO8EqjS3090J7XGWhVCZrFQYuoT2bHeF2yF4AzCWcq5l8MAuhwdGh+Vgzd9cXxskKRG1+5AWHdw37ASuUfPL/DdrDzRKPzKIH0maleuvML43n0UasbLJd/ev8hepYNP8z7d3BcCts0+O7ns+saqYuX3K9uw0fheuiH14+nZTMCtw8CUNzv3rOfqmr7ZHcWG1MoOwzvPi5PNI8guDZy1rw0KS/K9dP7D4tsKKTZAgBGFijLyrkZdO1Z2UMFmZ6HKSz8TlYGeW3ABwFnGT4QsHKMZ33/MS+9zv37C3WRL29ulMoq6xqHUgDlAqZfzdfaLoEy4INx0CPsT8wqS6TpPDJgS1yv83FmHanroQdfqJWzFbt9wbcRqvxwpmLYvvPGMhn2AbyQFGfz07zCgew7ri+VDTdMVygDppRH1tTRL/5xmDs2nb51XbHcQge08FT324ePcJ7Nkh86E/deLpiaJGmxV5LFS1N8JhNAGzz6cq1cIENZeIRlqiobyjzEo146Ky2uSp+9IKU+PjqSl5z0O1YI3Mf3gUG31AcOv9+fzpX5eGfPwPWvbuvIf2R1Da/Pu6XhgkaNIAQrh4IaPfDZxy9eVkilbF9gOIfB2NIxKMvOLfvb6c0drTzlqAtV9iZrENRlchh3P7mhjOZMShIqlA0rHNzXgHsZfn7TRPsKJYBpCnsIf+MRyMsG6TVn59KUogS2N/pkl3UTG5kARiHskfyIl534LpcTtU399NgrtbKRhRFEKa2yJ3C/KkaZuZNT6bIz0oenlca/yXHYg3jmg5gunPi3KQXA2s9dMFLBCvLl/VW9Z7y4sS3qxQ0wAAfk68nqTBFGR8k4YNHgoMG/xAqBz2drYKf0+fVN8u2MfZXdMtzD0ITCCKBbEmCPNX1gRAHla9cW8TydAS7BG2+10I//97AYdjddXig3uHBnEL6Dhj2Sf71eTz6fSgyjEruzsDWwja8+QKuvCIfRpbxSumx5lhiT6GwYq5v3trMCNckVYNRHnRRqOuNkVMxL1fMXZ9GSaQm1aQnufzDpN9w2J72v8v0ESvNvBysHJuKren2DX9hxsGf8E3y2bNjVIvMrvk5jd6RdPPSogp87FEvCL19RKA2ugbQwTDGKPLy6jh58sUbufwxANXzAVYBiTOFR58LFGfJpg4aWPnqdjdJt+zvEyEyKd9H4Al5RcDLc/IPRBx2nFja4uqumFfSrMhRxAErp3LwqKR0TIx+Xx/Y69jewhMaIY++1sJ2L/RBsg585P4POnJPSz6PUGl6t/JKzwt3X73rL+t1A1+BDwYjfX8qtckNnz+Dl63Z1pT/+Sg3tO9olhiLOcmnkoFFDeQZ5fYsVxjfZ2s91rPsBbCP//O+H7Ln75NB3W6l7OPUyEWcvznjM9YjHHzoQRnJAaZHauYS0HOGBPLW3AemSBydWtpSyk3A1FqPIgvIUuqgiY2RCQcyuiIjwX3P0Y8x7wtvwP0gY1ftwwKMGtisr2Pe5+ub+Zev3diS9uqVVLhfjjivMKGp4VY0KF0aY3DlVFi87nuPzY/iM9qivCfM0gjuXtvKZrg3AYGg5GqoJIFMDHWfzBLEqXiGCbgRH+cVlj5ZryURQKRnJrituhF46LdE/pSSuMiYq8jEux//yVPG2pPmQoKvyoYMbI4F/oRyX1rcMLN15qDt77c522rK3VfYhUFIYhdgAQgCdiDkYm0YZbAhiswi7mbiC2sPLyoDxanUKoDvKpjmqL/EGv463O9b6kTC7mtcKqjg4/BNEUyMCRgYYlPh4/rwpKTR/UuwQT017or0RTzHfE8y8gxUysCP2IUGK/VECdzZuOpjGx4UdPUNn7zvSVbpxT1fYlr1tVNPUK5tNGH7V8A4bA3OyanCE1bQjokIA1UVvWbA7TsMRb4dDpWMalEPSm/EBv5oeFFtSrIuK8+No3uQUml4a21eYHbWV7SfcTIvnMA59FJRBQ6r0UQQrB6zEUvadywbfhQ1t/eUHjvqiYblv5tGjqXVARorwcPUchgwAIeGM0J3HgHdUOiaM6mzLFa+O13EW2ADGpAAlRbkQhzuxcbPQ/PJUKi+JpeLsqIbEeNfasLBwvBdiNStCvaT9iEGq/lHHyIgf68XZfKzw9Q9X1DT2F+081BXNKxd5W39dM7afh6RD0B2w49RKwOq7oGoaHSnQcSYdNGV4qtnf4oEywFHREgysPrBFHi4bVNjFxJP6M8fHjLC905ae7NnKdsJrnOJFZt/L/uBr+h8xmK31kccrr4y4liwZKeQzbCo38MqePv+k+mZfXl1Lf/qx+gHXoRqffOujqa1PbvQZwpVUfWYL0HmYW9QqAFCujg/4dRLYLvBLWJKwh9PgD3dcpSS4KSPZK1dCx+Z4KTvV7ctO9dRkJHuOsJJsYOZXOdFOzqcZqf8ToFrmPxB+v9/DDZ3G3hLuqDI+Wyf29vnLW7sG8moafWntXX5ve8+wXLTCE1eNLawoPYPUz8tZbCLhwN6AegbV0gAbvGx0qaWjuK5wina7KCURCuBhw9Yrd03FRYdRRpK7Izs1qiEmJqIyyh2BR/P28rGfZR5lOR1cxo+MrXC6+I9VCif4jMZ16mT2jWG3nI+x3NeZ/QP+MTzl5PQN+jO6+4aj2zsHIthYDePlazgufvUPjgSvU5R+jMRGR4xEeyLEjfFGjCQmuAe50zu8keF1MdERx9jQrWU+tgnkwtQ+TtLI/nZWAjYt/5NB9P8BhJmhOPTrBPgAAAAASUVORK5CYII="/>
          <p:cNvSpPr>
            <a:spLocks noChangeAspect="1" noChangeArrowheads="1"/>
          </p:cNvSpPr>
          <p:nvPr/>
        </p:nvSpPr>
        <p:spPr bwMode="auto">
          <a:xfrm>
            <a:off x="1736725" y="-144463"/>
            <a:ext cx="837156" cy="8371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aphicFrame>
        <p:nvGraphicFramePr>
          <p:cNvPr id="9" name="Table 8"/>
          <p:cNvGraphicFramePr>
            <a:graphicFrameLocks noGrp="1"/>
          </p:cNvGraphicFramePr>
          <p:nvPr>
            <p:extLst/>
          </p:nvPr>
        </p:nvGraphicFramePr>
        <p:xfrm>
          <a:off x="1742826" y="810245"/>
          <a:ext cx="4906072" cy="624806"/>
        </p:xfrm>
        <a:graphic>
          <a:graphicData uri="http://schemas.openxmlformats.org/drawingml/2006/table">
            <a:tbl>
              <a:tblPr firstRow="1" bandRow="1">
                <a:tableStyleId>{5C22544A-7EE6-4342-B048-85BDC9FD1C3A}</a:tableStyleId>
              </a:tblPr>
              <a:tblGrid>
                <a:gridCol w="4906072">
                  <a:extLst>
                    <a:ext uri="{9D8B030D-6E8A-4147-A177-3AD203B41FA5}">
                      <a16:colId xmlns:a16="http://schemas.microsoft.com/office/drawing/2014/main" val="1030499625"/>
                    </a:ext>
                  </a:extLst>
                </a:gridCol>
              </a:tblGrid>
              <a:tr h="246648">
                <a:tc>
                  <a:txBody>
                    <a:bodyPr/>
                    <a:lstStyle/>
                    <a:p>
                      <a:pPr algn="ctr"/>
                      <a:r>
                        <a:rPr lang="en-GB" sz="1200" dirty="0">
                          <a:latin typeface="Comic Sans MS" panose="030F0702030302020204" pitchFamily="66" charset="0"/>
                        </a:rPr>
                        <a:t>Enquiry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8853630"/>
                  </a:ext>
                </a:extLst>
              </a:tr>
              <a:tr h="350486">
                <a:tc>
                  <a:txBody>
                    <a:bodyPr/>
                    <a:lstStyle/>
                    <a:p>
                      <a:pPr marL="0" lvl="0" indent="0" algn="ctr">
                        <a:buFontTx/>
                        <a:buNone/>
                      </a:pPr>
                      <a:r>
                        <a:rPr lang="en-GB" sz="1200" kern="1200" dirty="0" smtClean="0">
                          <a:solidFill>
                            <a:schemeClr val="dk1"/>
                          </a:solidFill>
                          <a:effectLst/>
                          <a:latin typeface="Comic Sans MS" panose="030F0702030302020204" pitchFamily="66" charset="0"/>
                          <a:ea typeface="+mn-ea"/>
                          <a:cs typeface="+mn-cs"/>
                        </a:rPr>
                        <a:t>Were</a:t>
                      </a:r>
                      <a:r>
                        <a:rPr lang="en-GB" sz="1200" kern="1200" baseline="0" dirty="0" smtClean="0">
                          <a:solidFill>
                            <a:schemeClr val="dk1"/>
                          </a:solidFill>
                          <a:effectLst/>
                          <a:latin typeface="Comic Sans MS" panose="030F0702030302020204" pitchFamily="66" charset="0"/>
                          <a:ea typeface="+mn-ea"/>
                          <a:cs typeface="+mn-cs"/>
                        </a:rPr>
                        <a:t> all Ancient Greek societies the same?</a:t>
                      </a:r>
                      <a:endParaRPr lang="en-GB" sz="1200" kern="1200" dirty="0">
                        <a:solidFill>
                          <a:schemeClr val="dk1"/>
                        </a:solidFill>
                        <a:effectLst/>
                        <a:latin typeface="Comic Sans MS" panose="030F0702030302020204" pitchFamily="66"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2912538"/>
                  </a:ext>
                </a:extLst>
              </a:tr>
            </a:tbl>
          </a:graphicData>
        </a:graphic>
      </p:graphicFrame>
      <p:graphicFrame>
        <p:nvGraphicFramePr>
          <p:cNvPr id="15" name="Table 14"/>
          <p:cNvGraphicFramePr>
            <a:graphicFrameLocks noGrp="1"/>
          </p:cNvGraphicFramePr>
          <p:nvPr>
            <p:extLst/>
          </p:nvPr>
        </p:nvGraphicFramePr>
        <p:xfrm>
          <a:off x="6816081" y="807547"/>
          <a:ext cx="3673724" cy="657985"/>
        </p:xfrm>
        <a:graphic>
          <a:graphicData uri="http://schemas.openxmlformats.org/drawingml/2006/table">
            <a:tbl>
              <a:tblPr firstRow="1" bandRow="1">
                <a:tableStyleId>{5C22544A-7EE6-4342-B048-85BDC9FD1C3A}</a:tableStyleId>
              </a:tblPr>
              <a:tblGrid>
                <a:gridCol w="3673724">
                  <a:extLst>
                    <a:ext uri="{9D8B030D-6E8A-4147-A177-3AD203B41FA5}">
                      <a16:colId xmlns:a16="http://schemas.microsoft.com/office/drawing/2014/main" val="1030499625"/>
                    </a:ext>
                  </a:extLst>
                </a:gridCol>
              </a:tblGrid>
              <a:tr h="278700">
                <a:tc>
                  <a:txBody>
                    <a:bodyPr/>
                    <a:lstStyle/>
                    <a:p>
                      <a:pPr algn="ctr"/>
                      <a:r>
                        <a:rPr lang="en-GB" sz="1200" dirty="0">
                          <a:latin typeface="Comic Sans MS" panose="030F0702030302020204" pitchFamily="66" charset="0"/>
                        </a:rPr>
                        <a:t>Key</a:t>
                      </a:r>
                      <a:r>
                        <a:rPr lang="en-GB" sz="1200" baseline="0" dirty="0">
                          <a:latin typeface="Comic Sans MS" panose="030F0702030302020204" pitchFamily="66" charset="0"/>
                        </a:rPr>
                        <a:t> Historical Threads</a:t>
                      </a:r>
                      <a:endParaRPr lang="en-GB" sz="12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8853630"/>
                  </a:ext>
                </a:extLst>
              </a:tr>
              <a:tr h="379285">
                <a:tc>
                  <a:txBody>
                    <a:bodyPr/>
                    <a:lstStyle/>
                    <a:p>
                      <a:pPr marL="0" lvl="0" indent="0" algn="ctr">
                        <a:buFont typeface="Arial" panose="020B0604020202020204" pitchFamily="34" charset="0"/>
                        <a:buNone/>
                      </a:pPr>
                      <a:r>
                        <a:rPr lang="en-GB" sz="1200" kern="1200" dirty="0">
                          <a:solidFill>
                            <a:schemeClr val="dk1"/>
                          </a:solidFill>
                          <a:effectLst/>
                          <a:latin typeface="Comic Sans MS" panose="030F0702030302020204" pitchFamily="66" charset="0"/>
                          <a:ea typeface="+mn-ea"/>
                          <a:cs typeface="+mn-cs"/>
                        </a:rPr>
                        <a:t>Settlement   </a:t>
                      </a:r>
                      <a:r>
                        <a:rPr lang="en-GB" sz="1200" kern="1200" baseline="0" dirty="0">
                          <a:solidFill>
                            <a:schemeClr val="dk1"/>
                          </a:solidFill>
                          <a:effectLst/>
                          <a:latin typeface="Comic Sans MS" panose="030F0702030302020204" pitchFamily="66" charset="0"/>
                          <a:ea typeface="+mn-ea"/>
                          <a:cs typeface="+mn-cs"/>
                        </a:rPr>
                        <a:t> </a:t>
                      </a:r>
                      <a:r>
                        <a:rPr lang="en-GB" sz="1200" kern="1200" dirty="0">
                          <a:solidFill>
                            <a:schemeClr val="dk1"/>
                          </a:solidFill>
                          <a:effectLst/>
                          <a:latin typeface="Comic Sans MS" panose="030F0702030302020204" pitchFamily="66" charset="0"/>
                          <a:ea typeface="+mn-ea"/>
                          <a:cs typeface="+mn-cs"/>
                        </a:rPr>
                        <a:t>Empire   </a:t>
                      </a:r>
                      <a:r>
                        <a:rPr lang="en-GB" sz="1200" kern="1200" dirty="0" smtClean="0">
                          <a:solidFill>
                            <a:schemeClr val="dk1"/>
                          </a:solidFill>
                          <a:effectLst/>
                          <a:latin typeface="Comic Sans MS" panose="030F0702030302020204" pitchFamily="66" charset="0"/>
                          <a:ea typeface="+mn-ea"/>
                          <a:cs typeface="+mn-cs"/>
                        </a:rPr>
                        <a:t>Inventions </a:t>
                      </a:r>
                      <a:r>
                        <a:rPr lang="en-GB" sz="1200" kern="1200" baseline="0" dirty="0" smtClean="0">
                          <a:solidFill>
                            <a:schemeClr val="dk1"/>
                          </a:solidFill>
                          <a:effectLst/>
                          <a:latin typeface="Comic Sans MS" panose="030F0702030302020204" pitchFamily="66" charset="0"/>
                          <a:ea typeface="+mn-ea"/>
                          <a:cs typeface="+mn-cs"/>
                        </a:rPr>
                        <a:t>  Invasion</a:t>
                      </a:r>
                      <a:endParaRPr lang="en-GB" sz="1200" kern="1200" dirty="0">
                        <a:solidFill>
                          <a:schemeClr val="dk1"/>
                        </a:solidFill>
                        <a:effectLst/>
                        <a:latin typeface="Comic Sans MS" panose="030F0702030302020204" pitchFamily="66"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2912538"/>
                  </a:ext>
                </a:extLst>
              </a:tr>
            </a:tbl>
          </a:graphicData>
        </a:graphic>
      </p:graphicFrame>
      <p:graphicFrame>
        <p:nvGraphicFramePr>
          <p:cNvPr id="27" name="Table 26"/>
          <p:cNvGraphicFramePr>
            <a:graphicFrameLocks noGrp="1"/>
          </p:cNvGraphicFramePr>
          <p:nvPr>
            <p:extLst/>
          </p:nvPr>
        </p:nvGraphicFramePr>
        <p:xfrm>
          <a:off x="1724376" y="1577629"/>
          <a:ext cx="3075480" cy="3840480"/>
        </p:xfrm>
        <a:graphic>
          <a:graphicData uri="http://schemas.openxmlformats.org/drawingml/2006/table">
            <a:tbl>
              <a:tblPr firstRow="1" bandRow="1">
                <a:tableStyleId>{5C22544A-7EE6-4342-B048-85BDC9FD1C3A}</a:tableStyleId>
              </a:tblPr>
              <a:tblGrid>
                <a:gridCol w="3075480">
                  <a:extLst>
                    <a:ext uri="{9D8B030D-6E8A-4147-A177-3AD203B41FA5}">
                      <a16:colId xmlns:a16="http://schemas.microsoft.com/office/drawing/2014/main" val="20000"/>
                    </a:ext>
                  </a:extLst>
                </a:gridCol>
              </a:tblGrid>
              <a:tr h="218969">
                <a:tc>
                  <a:txBody>
                    <a:bodyPr/>
                    <a:lstStyle/>
                    <a:p>
                      <a:pPr marL="0" indent="0" algn="ctr">
                        <a:buFont typeface="Arial" panose="020B0604020202020204" pitchFamily="34" charset="0"/>
                        <a:buNone/>
                      </a:pPr>
                      <a:r>
                        <a:rPr lang="en-GB" sz="1200" dirty="0">
                          <a:latin typeface="Comic Sans MS" panose="030F0702030302020204" pitchFamily="66" charset="0"/>
                        </a:rPr>
                        <a:t>Key </a:t>
                      </a:r>
                      <a:r>
                        <a:rPr lang="en-GB" sz="1200" dirty="0" smtClean="0">
                          <a:latin typeface="Comic Sans MS" panose="030F0702030302020204" pitchFamily="66" charset="0"/>
                        </a:rPr>
                        <a:t>Vocabulary</a:t>
                      </a:r>
                      <a:endParaRPr lang="en-GB" sz="12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76121">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baseline="0" dirty="0" smtClean="0">
                          <a:latin typeface="Comic Sans MS" panose="030F0702030302020204" pitchFamily="66" charset="0"/>
                        </a:rPr>
                        <a:t>ancient civilisation</a:t>
                      </a:r>
                      <a:r>
                        <a:rPr lang="en-GB" sz="1200" b="0" baseline="0" dirty="0" smtClean="0">
                          <a:latin typeface="Comic Sans MS" panose="030F0702030302020204" pitchFamily="66" charset="0"/>
                        </a:rPr>
                        <a:t>: the first settled and stable communities that became the basis for later states, nations, and empires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baseline="0" dirty="0" smtClean="0">
                          <a:latin typeface="Comic Sans MS" panose="030F0702030302020204" pitchFamily="66" charset="0"/>
                        </a:rPr>
                        <a:t>Athens</a:t>
                      </a:r>
                      <a:r>
                        <a:rPr lang="en-GB" sz="1200" b="0" baseline="0" dirty="0" smtClean="0">
                          <a:latin typeface="Comic Sans MS" panose="030F0702030302020204" pitchFamily="66" charset="0"/>
                        </a:rPr>
                        <a:t> : a city-state in Ancient Greece which produced many writers and artists whose work has survived to this day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baseline="0" dirty="0" smtClean="0">
                          <a:latin typeface="Comic Sans MS" panose="030F0702030302020204" pitchFamily="66" charset="0"/>
                        </a:rPr>
                        <a:t>citizens</a:t>
                      </a:r>
                      <a:r>
                        <a:rPr lang="en-GB" sz="1200" b="0" baseline="0" dirty="0" smtClean="0">
                          <a:latin typeface="Comic Sans MS" panose="030F0702030302020204" pitchFamily="66" charset="0"/>
                        </a:rPr>
                        <a:t>: people who belong to a place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baseline="0" dirty="0" smtClean="0">
                          <a:latin typeface="Comic Sans MS" panose="030F0702030302020204" pitchFamily="66" charset="0"/>
                        </a:rPr>
                        <a:t>culture: </a:t>
                      </a:r>
                      <a:r>
                        <a:rPr lang="en-GB" sz="1200" b="0" baseline="0" dirty="0" smtClean="0">
                          <a:latin typeface="Comic Sans MS" panose="030F0702030302020204" pitchFamily="66" charset="0"/>
                        </a:rPr>
                        <a:t>a pattern of behaviour shared by a society, or group of people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baseline="0" dirty="0" smtClean="0">
                          <a:latin typeface="Comic Sans MS" panose="030F0702030302020204" pitchFamily="66" charset="0"/>
                        </a:rPr>
                        <a:t>democracy</a:t>
                      </a:r>
                      <a:r>
                        <a:rPr lang="en-GB" sz="1200" b="0" baseline="0" dirty="0" smtClean="0">
                          <a:latin typeface="Comic Sans MS" panose="030F0702030302020204" pitchFamily="66" charset="0"/>
                        </a:rPr>
                        <a:t>: a system of government in which people choose who is in charge by voting in elections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baseline="0" dirty="0" smtClean="0">
                          <a:latin typeface="Comic Sans MS" panose="030F0702030302020204" pitchFamily="66" charset="0"/>
                        </a:rPr>
                        <a:t>government</a:t>
                      </a:r>
                      <a:r>
                        <a:rPr lang="en-GB" sz="1200" b="0" baseline="0" dirty="0" smtClean="0">
                          <a:latin typeface="Comic Sans MS" panose="030F0702030302020204" pitchFamily="66" charset="0"/>
                        </a:rPr>
                        <a:t>: people who run a country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baseline="0" dirty="0" smtClean="0">
                          <a:latin typeface="Comic Sans MS" panose="030F0702030302020204" pitchFamily="66" charset="0"/>
                        </a:rPr>
                        <a:t>Sparta</a:t>
                      </a:r>
                      <a:r>
                        <a:rPr lang="en-GB" sz="1200" b="0" baseline="0" dirty="0" smtClean="0">
                          <a:latin typeface="Comic Sans MS" panose="030F0702030302020204" pitchFamily="66" charset="0"/>
                        </a:rPr>
                        <a:t>: Sparta was a city-state in Ancient Greece that fought a long war against Athens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30" name="Table 29"/>
          <p:cNvGraphicFramePr>
            <a:graphicFrameLocks noGrp="1"/>
          </p:cNvGraphicFramePr>
          <p:nvPr>
            <p:extLst/>
          </p:nvPr>
        </p:nvGraphicFramePr>
        <p:xfrm>
          <a:off x="8112225" y="1589884"/>
          <a:ext cx="2377581" cy="3738187"/>
        </p:xfrm>
        <a:graphic>
          <a:graphicData uri="http://schemas.openxmlformats.org/drawingml/2006/table">
            <a:tbl>
              <a:tblPr firstRow="1" bandRow="1">
                <a:tableStyleId>{5C22544A-7EE6-4342-B048-85BDC9FD1C3A}</a:tableStyleId>
              </a:tblPr>
              <a:tblGrid>
                <a:gridCol w="2377581">
                  <a:extLst>
                    <a:ext uri="{9D8B030D-6E8A-4147-A177-3AD203B41FA5}">
                      <a16:colId xmlns:a16="http://schemas.microsoft.com/office/drawing/2014/main" val="20000"/>
                    </a:ext>
                  </a:extLst>
                </a:gridCol>
              </a:tblGrid>
              <a:tr h="467273">
                <a:tc>
                  <a:txBody>
                    <a:bodyPr/>
                    <a:lstStyle/>
                    <a:p>
                      <a:pPr algn="ctr"/>
                      <a:r>
                        <a:rPr lang="en-GB" sz="1200" dirty="0">
                          <a:latin typeface="Comic Sans MS" panose="030F0702030302020204" pitchFamily="66" charset="0"/>
                        </a:rPr>
                        <a:t>What will I</a:t>
                      </a:r>
                      <a:r>
                        <a:rPr lang="en-GB" sz="1200" baseline="0" dirty="0">
                          <a:latin typeface="Comic Sans MS" panose="030F0702030302020204" pitchFamily="66" charset="0"/>
                        </a:rPr>
                        <a:t> know by the end of the unit? </a:t>
                      </a:r>
                      <a:endParaRPr lang="en-GB" sz="12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70914">
                <a:tc>
                  <a:txBody>
                    <a:bodyPr/>
                    <a:lstStyle/>
                    <a:p>
                      <a:pPr marL="171450" lvl="0" indent="-171450">
                        <a:buFont typeface="Arial" panose="020B0604020202020204" pitchFamily="34" charset="0"/>
                        <a:buChar char="•"/>
                      </a:pPr>
                      <a:r>
                        <a:rPr lang="en-GB" sz="1200" kern="1200" dirty="0" smtClean="0">
                          <a:solidFill>
                            <a:schemeClr val="dk1"/>
                          </a:solidFill>
                          <a:effectLst/>
                          <a:latin typeface="Comic Sans MS" panose="030F0702030302020204" pitchFamily="66" charset="0"/>
                          <a:ea typeface="+mn-ea"/>
                          <a:cs typeface="+mn-cs"/>
                        </a:rPr>
                        <a:t>I can</a:t>
                      </a:r>
                      <a:r>
                        <a:rPr lang="en-GB" sz="1200" kern="1200" baseline="0" dirty="0" smtClean="0">
                          <a:solidFill>
                            <a:schemeClr val="dk1"/>
                          </a:solidFill>
                          <a:effectLst/>
                          <a:latin typeface="Comic Sans MS" panose="030F0702030302020204" pitchFamily="66" charset="0"/>
                          <a:ea typeface="+mn-ea"/>
                          <a:cs typeface="+mn-cs"/>
                        </a:rPr>
                        <a:t> find out about every day life in Ancient Greece for men, women and children.</a:t>
                      </a:r>
                    </a:p>
                    <a:p>
                      <a:pPr marL="171450" lvl="0" indent="-171450">
                        <a:buFont typeface="Arial" panose="020B0604020202020204" pitchFamily="34" charset="0"/>
                        <a:buChar char="•"/>
                      </a:pPr>
                      <a:r>
                        <a:rPr lang="en-GB" sz="1200" kern="1200" baseline="0" dirty="0" smtClean="0">
                          <a:solidFill>
                            <a:schemeClr val="dk1"/>
                          </a:solidFill>
                          <a:effectLst/>
                          <a:latin typeface="Comic Sans MS" panose="030F0702030302020204" pitchFamily="66" charset="0"/>
                          <a:ea typeface="+mn-ea"/>
                          <a:cs typeface="+mn-cs"/>
                        </a:rPr>
                        <a:t>I can use pictures of artefacts to make conclusions about Ancient Greece.</a:t>
                      </a:r>
                    </a:p>
                    <a:p>
                      <a:pPr marL="171450" lvl="0" indent="-171450">
                        <a:buFont typeface="Arial" panose="020B0604020202020204" pitchFamily="34" charset="0"/>
                        <a:buChar char="•"/>
                      </a:pPr>
                      <a:r>
                        <a:rPr lang="en-GB" sz="1200" kern="1200" baseline="0" dirty="0" smtClean="0">
                          <a:solidFill>
                            <a:schemeClr val="dk1"/>
                          </a:solidFill>
                          <a:effectLst/>
                          <a:latin typeface="Comic Sans MS" panose="030F0702030302020204" pitchFamily="66" charset="0"/>
                          <a:ea typeface="+mn-ea"/>
                          <a:cs typeface="+mn-cs"/>
                        </a:rPr>
                        <a:t>I can compare the city-states of Athens and Sparta.</a:t>
                      </a:r>
                    </a:p>
                    <a:p>
                      <a:pPr marL="171450" lvl="0" indent="-171450">
                        <a:buFont typeface="Arial" panose="020B0604020202020204" pitchFamily="34" charset="0"/>
                        <a:buChar char="•"/>
                      </a:pPr>
                      <a:r>
                        <a:rPr lang="en-GB" sz="1200" kern="1200" baseline="0" dirty="0" smtClean="0">
                          <a:solidFill>
                            <a:schemeClr val="dk1"/>
                          </a:solidFill>
                          <a:effectLst/>
                          <a:latin typeface="Comic Sans MS" panose="030F0702030302020204" pitchFamily="66" charset="0"/>
                          <a:ea typeface="+mn-ea"/>
                          <a:cs typeface="+mn-cs"/>
                        </a:rPr>
                        <a:t>I will name some key aspects that the Greek legacy has left behind for us today including democracy, language, architecture and 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31" name="Table 30"/>
          <p:cNvGraphicFramePr>
            <a:graphicFrameLocks noGrp="1"/>
          </p:cNvGraphicFramePr>
          <p:nvPr>
            <p:extLst/>
          </p:nvPr>
        </p:nvGraphicFramePr>
        <p:xfrm>
          <a:off x="4943872" y="1583526"/>
          <a:ext cx="3024336" cy="3730204"/>
        </p:xfrm>
        <a:graphic>
          <a:graphicData uri="http://schemas.openxmlformats.org/drawingml/2006/table">
            <a:tbl>
              <a:tblPr firstRow="1" bandRow="1">
                <a:tableStyleId>{5C22544A-7EE6-4342-B048-85BDC9FD1C3A}</a:tableStyleId>
              </a:tblPr>
              <a:tblGrid>
                <a:gridCol w="3024336">
                  <a:extLst>
                    <a:ext uri="{9D8B030D-6E8A-4147-A177-3AD203B41FA5}">
                      <a16:colId xmlns:a16="http://schemas.microsoft.com/office/drawing/2014/main" val="4208729436"/>
                    </a:ext>
                  </a:extLst>
                </a:gridCol>
              </a:tblGrid>
              <a:tr h="233309">
                <a:tc>
                  <a:txBody>
                    <a:bodyPr/>
                    <a:lstStyle/>
                    <a:p>
                      <a:pPr algn="ctr"/>
                      <a:r>
                        <a:rPr lang="en-GB" sz="1200" dirty="0" smtClean="0">
                          <a:solidFill>
                            <a:schemeClr val="bg1"/>
                          </a:solidFill>
                          <a:latin typeface="Comic Sans MS" panose="030F0702030302020204" pitchFamily="66" charset="0"/>
                        </a:rPr>
                        <a:t>Key Knowledge</a:t>
                      </a:r>
                      <a:endParaRPr lang="en-GB" sz="1200" dirty="0">
                        <a:solidFill>
                          <a:schemeClr val="bg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2251907"/>
                  </a:ext>
                </a:extLst>
              </a:tr>
              <a:tr h="3455884">
                <a:tc>
                  <a:txBody>
                    <a:bodyPr/>
                    <a:lstStyle/>
                    <a:p>
                      <a:pPr lvl="0" algn="l"/>
                      <a:r>
                        <a:rPr lang="en-GB" sz="1200" b="0" baseline="0" dirty="0" smtClean="0">
                          <a:solidFill>
                            <a:schemeClr val="tx1"/>
                          </a:solidFill>
                          <a:latin typeface="Comic Sans MS" panose="030F0702030302020204" pitchFamily="66" charset="0"/>
                        </a:rPr>
                        <a:t>The Ancient Greeks were an ancient civilisation that began during the Bronze Age. Their legacy can be seen everywhere today, particularly in Western Europe. Ancient Greece was made up of separate city-states and conflict between them was frequent. </a:t>
                      </a:r>
                    </a:p>
                    <a:p>
                      <a:pPr lvl="0" algn="l"/>
                      <a:endParaRPr lang="en-GB" sz="1200" b="0" baseline="0" dirty="0" smtClean="0">
                        <a:solidFill>
                          <a:schemeClr val="tx1"/>
                        </a:solidFill>
                        <a:latin typeface="Comic Sans MS" panose="030F0702030302020204" pitchFamily="66" charset="0"/>
                      </a:endParaRPr>
                    </a:p>
                    <a:p>
                      <a:pPr lvl="0" algn="l"/>
                      <a:endParaRPr lang="en-GB" sz="1200" b="0" baseline="0" dirty="0" smtClean="0">
                        <a:solidFill>
                          <a:schemeClr val="tx1"/>
                        </a:solidFill>
                        <a:latin typeface="Comic Sans MS" panose="030F0702030302020204" pitchFamily="66" charset="0"/>
                      </a:endParaRPr>
                    </a:p>
                    <a:p>
                      <a:pPr lvl="0" algn="l"/>
                      <a:endParaRPr lang="en-GB" sz="1200" b="0" baseline="0" dirty="0" smtClean="0">
                        <a:solidFill>
                          <a:schemeClr val="tx1"/>
                        </a:solidFill>
                        <a:latin typeface="Comic Sans MS" panose="030F0702030302020204" pitchFamily="66" charset="0"/>
                      </a:endParaRPr>
                    </a:p>
                    <a:p>
                      <a:pPr lvl="0" algn="l"/>
                      <a:endParaRPr lang="en-GB" sz="1200" b="0" baseline="0" dirty="0" smtClean="0">
                        <a:solidFill>
                          <a:schemeClr val="tx1"/>
                        </a:solidFill>
                        <a:latin typeface="Comic Sans MS" panose="030F0702030302020204" pitchFamily="66" charset="0"/>
                      </a:endParaRPr>
                    </a:p>
                    <a:p>
                      <a:pPr lvl="0" algn="l"/>
                      <a:endParaRPr lang="en-GB" sz="1200" b="0" baseline="0" dirty="0" smtClean="0">
                        <a:solidFill>
                          <a:schemeClr val="tx1"/>
                        </a:solidFill>
                        <a:latin typeface="Comic Sans MS" panose="030F0702030302020204" pitchFamily="66" charset="0"/>
                      </a:endParaRPr>
                    </a:p>
                    <a:p>
                      <a:pPr lvl="0" algn="l"/>
                      <a:endParaRPr lang="en-GB" sz="1200" b="0" baseline="0" dirty="0" smtClean="0">
                        <a:solidFill>
                          <a:schemeClr val="tx1"/>
                        </a:solidFill>
                        <a:latin typeface="Comic Sans MS" panose="030F0702030302020204" pitchFamily="66" charset="0"/>
                      </a:endParaRPr>
                    </a:p>
                    <a:p>
                      <a:pPr lvl="0" algn="l"/>
                      <a:endParaRPr lang="en-GB" sz="1200" b="0" baseline="0" dirty="0" smtClean="0">
                        <a:solidFill>
                          <a:schemeClr val="tx1"/>
                        </a:solidFill>
                        <a:latin typeface="Comic Sans MS" panose="030F0702030302020204" pitchFamily="66" charset="0"/>
                      </a:endParaRPr>
                    </a:p>
                    <a:p>
                      <a:pPr lvl="0" algn="l"/>
                      <a:r>
                        <a:rPr lang="en-GB" sz="1200" b="0" baseline="0" dirty="0" smtClean="0">
                          <a:solidFill>
                            <a:schemeClr val="tx1"/>
                          </a:solidFill>
                          <a:latin typeface="Comic Sans MS" panose="030F0702030302020204" pitchFamily="66" charset="0"/>
                        </a:rPr>
                        <a:t>Each city-state had  their own leaders, laws and values. Greece is made up of a mainland and hundreds of small islands with a variety of different terrains. </a:t>
                      </a:r>
                      <a:endParaRPr lang="en-GB" sz="1600" b="0" baseline="0" dirty="0" smtClean="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3640167"/>
                  </a:ext>
                </a:extLst>
              </a:tr>
            </a:tbl>
          </a:graphicData>
        </a:graphic>
      </p:graphicFrame>
      <p:graphicFrame>
        <p:nvGraphicFramePr>
          <p:cNvPr id="32" name="Table 31"/>
          <p:cNvGraphicFramePr>
            <a:graphicFrameLocks noGrp="1"/>
          </p:cNvGraphicFramePr>
          <p:nvPr>
            <p:extLst/>
          </p:nvPr>
        </p:nvGraphicFramePr>
        <p:xfrm>
          <a:off x="1736726" y="5466142"/>
          <a:ext cx="8607747" cy="1315864"/>
        </p:xfrm>
        <a:graphic>
          <a:graphicData uri="http://schemas.openxmlformats.org/drawingml/2006/table">
            <a:tbl>
              <a:tblPr firstRow="1" firstCol="1" bandRow="1">
                <a:tableStyleId>{69CF1AB2-1976-4502-BF36-3FF5EA218861}</a:tableStyleId>
              </a:tblPr>
              <a:tblGrid>
                <a:gridCol w="1046907">
                  <a:extLst>
                    <a:ext uri="{9D8B030D-6E8A-4147-A177-3AD203B41FA5}">
                      <a16:colId xmlns:a16="http://schemas.microsoft.com/office/drawing/2014/main" val="3599670840"/>
                    </a:ext>
                  </a:extLst>
                </a:gridCol>
                <a:gridCol w="582730">
                  <a:extLst>
                    <a:ext uri="{9D8B030D-6E8A-4147-A177-3AD203B41FA5}">
                      <a16:colId xmlns:a16="http://schemas.microsoft.com/office/drawing/2014/main" val="4003744698"/>
                    </a:ext>
                  </a:extLst>
                </a:gridCol>
                <a:gridCol w="856002">
                  <a:extLst>
                    <a:ext uri="{9D8B030D-6E8A-4147-A177-3AD203B41FA5}">
                      <a16:colId xmlns:a16="http://schemas.microsoft.com/office/drawing/2014/main" val="4253502918"/>
                    </a:ext>
                  </a:extLst>
                </a:gridCol>
                <a:gridCol w="845225">
                  <a:extLst>
                    <a:ext uri="{9D8B030D-6E8A-4147-A177-3AD203B41FA5}">
                      <a16:colId xmlns:a16="http://schemas.microsoft.com/office/drawing/2014/main" val="1603003181"/>
                    </a:ext>
                  </a:extLst>
                </a:gridCol>
                <a:gridCol w="868318">
                  <a:extLst>
                    <a:ext uri="{9D8B030D-6E8A-4147-A177-3AD203B41FA5}">
                      <a16:colId xmlns:a16="http://schemas.microsoft.com/office/drawing/2014/main" val="554369117"/>
                    </a:ext>
                  </a:extLst>
                </a:gridCol>
                <a:gridCol w="876401">
                  <a:extLst>
                    <a:ext uri="{9D8B030D-6E8A-4147-A177-3AD203B41FA5}">
                      <a16:colId xmlns:a16="http://schemas.microsoft.com/office/drawing/2014/main" val="2231929676"/>
                    </a:ext>
                  </a:extLst>
                </a:gridCol>
                <a:gridCol w="723852">
                  <a:extLst>
                    <a:ext uri="{9D8B030D-6E8A-4147-A177-3AD203B41FA5}">
                      <a16:colId xmlns:a16="http://schemas.microsoft.com/office/drawing/2014/main" val="3999795842"/>
                    </a:ext>
                  </a:extLst>
                </a:gridCol>
                <a:gridCol w="864096">
                  <a:extLst>
                    <a:ext uri="{9D8B030D-6E8A-4147-A177-3AD203B41FA5}">
                      <a16:colId xmlns:a16="http://schemas.microsoft.com/office/drawing/2014/main" val="3530423785"/>
                    </a:ext>
                  </a:extLst>
                </a:gridCol>
                <a:gridCol w="1042796">
                  <a:extLst>
                    <a:ext uri="{9D8B030D-6E8A-4147-A177-3AD203B41FA5}">
                      <a16:colId xmlns:a16="http://schemas.microsoft.com/office/drawing/2014/main" val="2408165558"/>
                    </a:ext>
                  </a:extLst>
                </a:gridCol>
                <a:gridCol w="901420">
                  <a:extLst>
                    <a:ext uri="{9D8B030D-6E8A-4147-A177-3AD203B41FA5}">
                      <a16:colId xmlns:a16="http://schemas.microsoft.com/office/drawing/2014/main" val="3388765131"/>
                    </a:ext>
                  </a:extLst>
                </a:gridCol>
              </a:tblGrid>
              <a:tr h="174388">
                <a:tc gridSpan="10">
                  <a:txBody>
                    <a:bodyPr/>
                    <a:lstStyle/>
                    <a:p>
                      <a:pPr algn="ctr">
                        <a:lnSpc>
                          <a:spcPct val="107000"/>
                        </a:lnSpc>
                        <a:spcAft>
                          <a:spcPts val="800"/>
                        </a:spcAft>
                      </a:pPr>
                      <a:r>
                        <a:rPr lang="en-GB" sz="1000" dirty="0">
                          <a:effectLst/>
                        </a:rPr>
                        <a:t>Timeline</a:t>
                      </a:r>
                      <a:endParaRPr lang="en-GB" sz="9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43274854"/>
                  </a:ext>
                </a:extLst>
              </a:tr>
              <a:tr h="174388">
                <a:tc>
                  <a:txBody>
                    <a:bodyPr/>
                    <a:lstStyle/>
                    <a:p>
                      <a:pPr algn="ctr">
                        <a:lnSpc>
                          <a:spcPct val="107000"/>
                        </a:lnSpc>
                        <a:spcAft>
                          <a:spcPts val="800"/>
                        </a:spcAft>
                      </a:pPr>
                      <a:r>
                        <a:rPr lang="en-GB" sz="1000" b="0" dirty="0" smtClean="0">
                          <a:effectLst/>
                          <a:latin typeface="Comic Sans MS" panose="030F0702030302020204" pitchFamily="66" charset="0"/>
                          <a:ea typeface="+mn-ea"/>
                          <a:cs typeface="+mn-cs"/>
                        </a:rPr>
                        <a:t>2900-200</a:t>
                      </a:r>
                      <a:r>
                        <a:rPr lang="en-GB" sz="1000" b="0" baseline="0" dirty="0" smtClean="0">
                          <a:effectLst/>
                          <a:latin typeface="Comic Sans MS" panose="030F0702030302020204" pitchFamily="66" charset="0"/>
                          <a:ea typeface="+mn-ea"/>
                          <a:cs typeface="+mn-cs"/>
                        </a:rPr>
                        <a:t>0 BCE</a:t>
                      </a:r>
                      <a:endParaRPr lang="en-GB" sz="10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nchor="ctr"/>
                </a:tc>
                <a:tc>
                  <a:txBody>
                    <a:bodyPr/>
                    <a:lstStyle/>
                    <a:p>
                      <a:pPr algn="ctr">
                        <a:lnSpc>
                          <a:spcPct val="107000"/>
                        </a:lnSpc>
                        <a:spcAft>
                          <a:spcPts val="800"/>
                        </a:spcAft>
                      </a:pPr>
                      <a:r>
                        <a:rPr lang="en-GB" sz="1000" dirty="0" smtClean="0">
                          <a:effectLst/>
                          <a:latin typeface="Comic Sans MS" panose="030F0702030302020204" pitchFamily="66" charset="0"/>
                          <a:ea typeface="+mn-ea"/>
                          <a:cs typeface="+mn-cs"/>
                        </a:rPr>
                        <a:t>2500</a:t>
                      </a:r>
                      <a:r>
                        <a:rPr lang="en-GB" sz="1000" baseline="0" dirty="0" smtClean="0">
                          <a:effectLst/>
                          <a:latin typeface="Comic Sans MS" panose="030F0702030302020204" pitchFamily="66" charset="0"/>
                          <a:ea typeface="+mn-ea"/>
                          <a:cs typeface="+mn-cs"/>
                        </a:rPr>
                        <a:t> BCE</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nchor="ctr"/>
                </a:tc>
                <a:tc>
                  <a:txBody>
                    <a:bodyPr/>
                    <a:lstStyle/>
                    <a:p>
                      <a:pPr algn="ctr">
                        <a:lnSpc>
                          <a:spcPct val="107000"/>
                        </a:lnSpc>
                        <a:spcAft>
                          <a:spcPts val="800"/>
                        </a:spcAft>
                      </a:pPr>
                      <a:r>
                        <a:rPr lang="en-GB" sz="1000" dirty="0" smtClean="0">
                          <a:effectLst/>
                          <a:latin typeface="Comic Sans MS" panose="030F0702030302020204" pitchFamily="66" charset="0"/>
                          <a:ea typeface="Calibri" panose="020F0502020204030204" pitchFamily="34" charset="0"/>
                          <a:cs typeface="Times New Roman" panose="02020603050405020304" pitchFamily="18" charset="0"/>
                        </a:rPr>
                        <a:t>1200 BCE</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nchor="ctr"/>
                </a:tc>
                <a:tc>
                  <a:txBody>
                    <a:bodyPr/>
                    <a:lstStyle/>
                    <a:p>
                      <a:pPr algn="ctr">
                        <a:lnSpc>
                          <a:spcPct val="107000"/>
                        </a:lnSpc>
                        <a:spcAft>
                          <a:spcPts val="800"/>
                        </a:spcAft>
                      </a:pPr>
                      <a:r>
                        <a:rPr lang="en-GB" sz="1000" dirty="0" smtClean="0">
                          <a:effectLst/>
                          <a:latin typeface="Comic Sans MS" panose="030F0702030302020204" pitchFamily="66" charset="0"/>
                          <a:ea typeface="+mn-ea"/>
                          <a:cs typeface="+mn-cs"/>
                        </a:rPr>
                        <a:t>850</a:t>
                      </a:r>
                      <a:r>
                        <a:rPr lang="en-GB" sz="1000" baseline="0" dirty="0" smtClean="0">
                          <a:effectLst/>
                          <a:latin typeface="Comic Sans MS" panose="030F0702030302020204" pitchFamily="66" charset="0"/>
                          <a:ea typeface="+mn-ea"/>
                          <a:cs typeface="+mn-cs"/>
                        </a:rPr>
                        <a:t> – 700 BCE</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nchor="ctr"/>
                </a:tc>
                <a:tc>
                  <a:txBody>
                    <a:bodyPr/>
                    <a:lstStyle/>
                    <a:p>
                      <a:pPr algn="ctr">
                        <a:lnSpc>
                          <a:spcPct val="107000"/>
                        </a:lnSpc>
                        <a:spcAft>
                          <a:spcPts val="800"/>
                        </a:spcAft>
                      </a:pPr>
                      <a:r>
                        <a:rPr lang="en-GB" sz="1000" dirty="0" smtClean="0">
                          <a:effectLst/>
                          <a:latin typeface="Comic Sans MS" panose="030F0702030302020204" pitchFamily="66" charset="0"/>
                          <a:ea typeface="+mn-ea"/>
                          <a:cs typeface="+mn-cs"/>
                        </a:rPr>
                        <a:t>776</a:t>
                      </a:r>
                      <a:r>
                        <a:rPr lang="en-GB" sz="1000" baseline="0" dirty="0" smtClean="0">
                          <a:effectLst/>
                          <a:latin typeface="Comic Sans MS" panose="030F0702030302020204" pitchFamily="66" charset="0"/>
                          <a:ea typeface="+mn-ea"/>
                          <a:cs typeface="+mn-cs"/>
                        </a:rPr>
                        <a:t> BCE</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nchor="ctr"/>
                </a:tc>
                <a:tc>
                  <a:txBody>
                    <a:bodyPr/>
                    <a:lstStyle/>
                    <a:p>
                      <a:pPr algn="ctr">
                        <a:lnSpc>
                          <a:spcPct val="107000"/>
                        </a:lnSpc>
                        <a:spcAft>
                          <a:spcPts val="800"/>
                        </a:spcAft>
                      </a:pPr>
                      <a:r>
                        <a:rPr lang="en-GB" sz="1000" dirty="0" smtClean="0">
                          <a:effectLst/>
                          <a:latin typeface="Comic Sans MS" panose="030F0702030302020204" pitchFamily="66" charset="0"/>
                          <a:ea typeface="Calibri" panose="020F0502020204030204" pitchFamily="34" charset="0"/>
                          <a:cs typeface="Times New Roman" panose="02020603050405020304" pitchFamily="18" charset="0"/>
                        </a:rPr>
                        <a:t>650 BCE</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nchor="ctr"/>
                </a:tc>
                <a:tc>
                  <a:txBody>
                    <a:bodyPr/>
                    <a:lstStyle/>
                    <a:p>
                      <a:pPr algn="ctr">
                        <a:lnSpc>
                          <a:spcPct val="107000"/>
                        </a:lnSpc>
                        <a:spcAft>
                          <a:spcPts val="800"/>
                        </a:spcAft>
                      </a:pPr>
                      <a:r>
                        <a:rPr lang="en-GB" sz="1000" dirty="0" smtClean="0">
                          <a:effectLst/>
                          <a:latin typeface="Comic Sans MS" panose="030F0702030302020204" pitchFamily="66" charset="0"/>
                          <a:ea typeface="Calibri" panose="020F0502020204030204" pitchFamily="34" charset="0"/>
                          <a:cs typeface="Times New Roman" panose="02020603050405020304" pitchFamily="18" charset="0"/>
                        </a:rPr>
                        <a:t>600 BCE</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nchor="ctr"/>
                </a:tc>
                <a:tc>
                  <a:txBody>
                    <a:bodyPr/>
                    <a:lstStyle/>
                    <a:p>
                      <a:pPr algn="ctr">
                        <a:lnSpc>
                          <a:spcPct val="107000"/>
                        </a:lnSpc>
                        <a:spcAft>
                          <a:spcPts val="800"/>
                        </a:spcAft>
                      </a:pPr>
                      <a:r>
                        <a:rPr lang="en-GB" sz="1000" dirty="0" smtClean="0">
                          <a:effectLst/>
                          <a:latin typeface="Comic Sans MS" panose="030F0702030302020204" pitchFamily="66" charset="0"/>
                          <a:ea typeface="+mn-ea"/>
                          <a:cs typeface="+mn-cs"/>
                        </a:rPr>
                        <a:t>500</a:t>
                      </a:r>
                      <a:r>
                        <a:rPr lang="en-GB" sz="1000" baseline="0" dirty="0" smtClean="0">
                          <a:effectLst/>
                          <a:latin typeface="Comic Sans MS" panose="030F0702030302020204" pitchFamily="66" charset="0"/>
                          <a:ea typeface="+mn-ea"/>
                          <a:cs typeface="+mn-cs"/>
                        </a:rPr>
                        <a:t> – 323 BCE</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nchor="ctr"/>
                </a:tc>
                <a:tc>
                  <a:txBody>
                    <a:bodyPr/>
                    <a:lstStyle/>
                    <a:p>
                      <a:pPr algn="ctr">
                        <a:lnSpc>
                          <a:spcPct val="107000"/>
                        </a:lnSpc>
                        <a:spcAft>
                          <a:spcPts val="800"/>
                        </a:spcAft>
                      </a:pPr>
                      <a:r>
                        <a:rPr lang="en-GB" sz="1000" dirty="0" smtClean="0">
                          <a:effectLst/>
                          <a:latin typeface="Comic Sans MS" panose="030F0702030302020204" pitchFamily="66" charset="0"/>
                          <a:ea typeface="+mn-ea"/>
                          <a:cs typeface="+mn-cs"/>
                        </a:rPr>
                        <a:t>490</a:t>
                      </a:r>
                      <a:r>
                        <a:rPr lang="en-GB" sz="1000" baseline="0" dirty="0" smtClean="0">
                          <a:effectLst/>
                          <a:latin typeface="Comic Sans MS" panose="030F0702030302020204" pitchFamily="66" charset="0"/>
                          <a:ea typeface="+mn-ea"/>
                          <a:cs typeface="+mn-cs"/>
                        </a:rPr>
                        <a:t> BCE</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nchor="ctr"/>
                </a:tc>
                <a:tc>
                  <a:txBody>
                    <a:bodyPr/>
                    <a:lstStyle/>
                    <a:p>
                      <a:pPr algn="ctr">
                        <a:lnSpc>
                          <a:spcPct val="107000"/>
                        </a:lnSpc>
                        <a:spcAft>
                          <a:spcPts val="800"/>
                        </a:spcAft>
                      </a:pPr>
                      <a:r>
                        <a:rPr lang="en-GB" sz="1000" dirty="0" smtClean="0">
                          <a:effectLst/>
                          <a:latin typeface="Comic Sans MS" panose="030F0702030302020204" pitchFamily="66" charset="0"/>
                          <a:ea typeface="+mn-ea"/>
                          <a:cs typeface="+mn-cs"/>
                        </a:rPr>
                        <a:t>86</a:t>
                      </a:r>
                      <a:r>
                        <a:rPr lang="en-GB" sz="1000" baseline="0" dirty="0" smtClean="0">
                          <a:effectLst/>
                          <a:latin typeface="Comic Sans MS" panose="030F0702030302020204" pitchFamily="66" charset="0"/>
                          <a:ea typeface="+mn-ea"/>
                          <a:cs typeface="+mn-cs"/>
                        </a:rPr>
                        <a:t> BCE</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nchor="ctr"/>
                </a:tc>
                <a:extLst>
                  <a:ext uri="{0D108BD9-81ED-4DB2-BD59-A6C34878D82A}">
                    <a16:rowId xmlns:a16="http://schemas.microsoft.com/office/drawing/2014/main" val="829396629"/>
                  </a:ext>
                </a:extLst>
              </a:tr>
              <a:tr h="697552">
                <a:tc>
                  <a:txBody>
                    <a:bodyPr/>
                    <a:lstStyle/>
                    <a:p>
                      <a:pPr>
                        <a:lnSpc>
                          <a:spcPct val="107000"/>
                        </a:lnSpc>
                        <a:spcAft>
                          <a:spcPts val="800"/>
                        </a:spcAft>
                      </a:pPr>
                      <a:r>
                        <a:rPr lang="en-GB" sz="1000" b="0" dirty="0" smtClean="0">
                          <a:effectLst/>
                          <a:latin typeface="Comic Sans MS" panose="030F0702030302020204" pitchFamily="66" charset="0"/>
                        </a:rPr>
                        <a:t>The</a:t>
                      </a:r>
                      <a:r>
                        <a:rPr lang="en-GB" sz="1000" b="0" baseline="0" dirty="0" smtClean="0">
                          <a:effectLst/>
                          <a:latin typeface="Comic Sans MS" panose="030F0702030302020204" pitchFamily="66" charset="0"/>
                        </a:rPr>
                        <a:t> Bronze Age when early Greek cultures start to emerge</a:t>
                      </a:r>
                      <a:endParaRPr lang="en-GB" sz="10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nSpc>
                          <a:spcPct val="107000"/>
                        </a:lnSpc>
                        <a:spcAft>
                          <a:spcPts val="800"/>
                        </a:spcAft>
                      </a:pPr>
                      <a:r>
                        <a:rPr lang="en-GB" sz="1000" dirty="0" smtClean="0">
                          <a:effectLst/>
                          <a:latin typeface="Comic Sans MS" panose="030F0702030302020204" pitchFamily="66" charset="0"/>
                          <a:ea typeface="+mn-ea"/>
                          <a:cs typeface="+mn-cs"/>
                        </a:rPr>
                        <a:t>The</a:t>
                      </a:r>
                      <a:r>
                        <a:rPr lang="en-GB" sz="1000" baseline="0" dirty="0" smtClean="0">
                          <a:effectLst/>
                          <a:latin typeface="Comic Sans MS" panose="030F0702030302020204" pitchFamily="66" charset="0"/>
                          <a:ea typeface="+mn-ea"/>
                          <a:cs typeface="+mn-cs"/>
                        </a:rPr>
                        <a:t> great Minoan civilisation </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nSpc>
                          <a:spcPct val="107000"/>
                        </a:lnSpc>
                        <a:spcAft>
                          <a:spcPts val="800"/>
                        </a:spcAft>
                      </a:pPr>
                      <a:r>
                        <a:rPr lang="en-GB" sz="1000" dirty="0" smtClean="0">
                          <a:effectLst/>
                          <a:latin typeface="Comic Sans MS" panose="030F0702030302020204" pitchFamily="66" charset="0"/>
                          <a:ea typeface="Calibri" panose="020F0502020204030204" pitchFamily="34" charset="0"/>
                          <a:cs typeface="Times New Roman" panose="02020603050405020304" pitchFamily="18" charset="0"/>
                        </a:rPr>
                        <a:t>The</a:t>
                      </a:r>
                      <a:r>
                        <a:rPr lang="en-GB" sz="1000" baseline="0" dirty="0" smtClean="0">
                          <a:effectLst/>
                          <a:latin typeface="Comic Sans MS" panose="030F0702030302020204" pitchFamily="66" charset="0"/>
                          <a:ea typeface="Calibri" panose="020F0502020204030204" pitchFamily="34" charset="0"/>
                          <a:cs typeface="Times New Roman" panose="02020603050405020304" pitchFamily="18" charset="0"/>
                        </a:rPr>
                        <a:t> Trojan War and the destruction of Troy</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nSpc>
                          <a:spcPct val="107000"/>
                        </a:lnSpc>
                        <a:spcAft>
                          <a:spcPts val="800"/>
                        </a:spcAft>
                      </a:pPr>
                      <a:r>
                        <a:rPr lang="en-GB" sz="1000" dirty="0" smtClean="0">
                          <a:effectLst/>
                          <a:latin typeface="Comic Sans MS" panose="030F0702030302020204" pitchFamily="66" charset="0"/>
                          <a:ea typeface="Calibri" panose="020F0502020204030204" pitchFamily="34" charset="0"/>
                          <a:cs typeface="Times New Roman" panose="02020603050405020304" pitchFamily="18" charset="0"/>
                        </a:rPr>
                        <a:t>Development</a:t>
                      </a:r>
                      <a:r>
                        <a:rPr lang="en-GB" sz="1000" baseline="0" dirty="0" smtClean="0">
                          <a:effectLst/>
                          <a:latin typeface="Comic Sans MS" panose="030F0702030302020204" pitchFamily="66" charset="0"/>
                          <a:ea typeface="Calibri" panose="020F0502020204030204" pitchFamily="34" charset="0"/>
                          <a:cs typeface="Times New Roman" panose="02020603050405020304" pitchFamily="18" charset="0"/>
                        </a:rPr>
                        <a:t> of the first alphabet</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nSpc>
                          <a:spcPct val="107000"/>
                        </a:lnSpc>
                        <a:spcAft>
                          <a:spcPts val="800"/>
                        </a:spcAft>
                      </a:pPr>
                      <a:r>
                        <a:rPr lang="en-GB" sz="1000" dirty="0" smtClean="0">
                          <a:effectLst/>
                          <a:latin typeface="Comic Sans MS" panose="030F0702030302020204" pitchFamily="66" charset="0"/>
                          <a:ea typeface="+mn-ea"/>
                          <a:cs typeface="+mn-cs"/>
                        </a:rPr>
                        <a:t>The</a:t>
                      </a:r>
                      <a:r>
                        <a:rPr lang="en-GB" sz="1000" baseline="0" dirty="0" smtClean="0">
                          <a:effectLst/>
                          <a:latin typeface="Comic Sans MS" panose="030F0702030302020204" pitchFamily="66" charset="0"/>
                          <a:ea typeface="+mn-ea"/>
                          <a:cs typeface="+mn-cs"/>
                        </a:rPr>
                        <a:t> first Olympic games staged</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nSpc>
                          <a:spcPct val="107000"/>
                        </a:lnSpc>
                        <a:spcAft>
                          <a:spcPts val="800"/>
                        </a:spcAft>
                      </a:pPr>
                      <a:r>
                        <a:rPr lang="en-GB" sz="1000" dirty="0" smtClean="0">
                          <a:effectLst/>
                          <a:latin typeface="Comic Sans MS" panose="030F0702030302020204" pitchFamily="66" charset="0"/>
                          <a:ea typeface="+mn-ea"/>
                          <a:cs typeface="+mn-cs"/>
                        </a:rPr>
                        <a:t>The</a:t>
                      </a:r>
                      <a:r>
                        <a:rPr lang="en-GB" sz="1000" baseline="0" dirty="0" smtClean="0">
                          <a:effectLst/>
                          <a:latin typeface="Comic Sans MS" panose="030F0702030302020204" pitchFamily="66" charset="0"/>
                          <a:ea typeface="+mn-ea"/>
                          <a:cs typeface="+mn-cs"/>
                        </a:rPr>
                        <a:t> rise of the Greek tyrants</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nSpc>
                          <a:spcPct val="107000"/>
                        </a:lnSpc>
                        <a:spcAft>
                          <a:spcPts val="800"/>
                        </a:spcAft>
                      </a:pPr>
                      <a:r>
                        <a:rPr lang="en-GB" sz="1000" dirty="0" smtClean="0">
                          <a:effectLst/>
                          <a:latin typeface="Comic Sans MS" panose="030F0702030302020204" pitchFamily="66" charset="0"/>
                        </a:rPr>
                        <a:t>Greek</a:t>
                      </a:r>
                      <a:r>
                        <a:rPr lang="en-GB" sz="1000" baseline="0" dirty="0" smtClean="0">
                          <a:effectLst/>
                          <a:latin typeface="Comic Sans MS" panose="030F0702030302020204" pitchFamily="66" charset="0"/>
                        </a:rPr>
                        <a:t> coin currency introduced</a:t>
                      </a:r>
                      <a:endParaRPr lang="en-GB" sz="1000" dirty="0" smtClean="0">
                        <a:effectLst/>
                        <a:latin typeface="Comic Sans MS" panose="030F0702030302020204" pitchFamily="66" charset="0"/>
                      </a:endParaRPr>
                    </a:p>
                  </a:txBody>
                  <a:tcPr marL="39742" marR="39742" marT="0" marB="0"/>
                </a:tc>
                <a:tc>
                  <a:txBody>
                    <a:bodyPr/>
                    <a:lstStyle/>
                    <a:p>
                      <a:pPr>
                        <a:lnSpc>
                          <a:spcPct val="107000"/>
                        </a:lnSpc>
                        <a:spcAft>
                          <a:spcPts val="800"/>
                        </a:spcAft>
                      </a:pPr>
                      <a:r>
                        <a:rPr lang="en-GB" sz="1000" dirty="0" smtClean="0">
                          <a:effectLst/>
                          <a:latin typeface="Comic Sans MS" panose="030F0702030302020204" pitchFamily="66" charset="0"/>
                          <a:ea typeface="Calibri" panose="020F0502020204030204" pitchFamily="34" charset="0"/>
                          <a:cs typeface="Times New Roman" panose="02020603050405020304" pitchFamily="18" charset="0"/>
                        </a:rPr>
                        <a:t>The Greek Classical period</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nSpc>
                          <a:spcPct val="107000"/>
                        </a:lnSpc>
                        <a:spcAft>
                          <a:spcPts val="800"/>
                        </a:spcAft>
                      </a:pPr>
                      <a:r>
                        <a:rPr lang="en-GB" sz="1000" dirty="0" smtClean="0">
                          <a:effectLst/>
                          <a:latin typeface="Comic Sans MS" panose="030F0702030302020204" pitchFamily="66" charset="0"/>
                          <a:ea typeface="Calibri" panose="020F0502020204030204" pitchFamily="34" charset="0"/>
                          <a:cs typeface="Times New Roman" panose="02020603050405020304" pitchFamily="18" charset="0"/>
                        </a:rPr>
                        <a:t>The</a:t>
                      </a:r>
                      <a:r>
                        <a:rPr lang="en-GB" sz="1000" baseline="0" dirty="0" smtClean="0">
                          <a:effectLst/>
                          <a:latin typeface="Comic Sans MS" panose="030F0702030302020204" pitchFamily="66" charset="0"/>
                          <a:ea typeface="Calibri" panose="020F0502020204030204" pitchFamily="34" charset="0"/>
                          <a:cs typeface="Times New Roman" panose="02020603050405020304" pitchFamily="18" charset="0"/>
                        </a:rPr>
                        <a:t> Greek/Persian wars led by Xerxes</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nSpc>
                          <a:spcPct val="107000"/>
                        </a:lnSpc>
                        <a:spcAft>
                          <a:spcPts val="800"/>
                        </a:spcAft>
                      </a:pPr>
                      <a:r>
                        <a:rPr lang="en-GB" sz="1000" dirty="0" smtClean="0">
                          <a:effectLst/>
                          <a:latin typeface="Comic Sans MS" panose="030F0702030302020204" pitchFamily="66" charset="0"/>
                          <a:ea typeface="Calibri" panose="020F0502020204030204" pitchFamily="34" charset="0"/>
                          <a:cs typeface="Times New Roman" panose="02020603050405020304" pitchFamily="18" charset="0"/>
                        </a:rPr>
                        <a:t>The</a:t>
                      </a:r>
                      <a:r>
                        <a:rPr lang="en-GB" sz="1000" baseline="0" dirty="0" smtClean="0">
                          <a:effectLst/>
                          <a:latin typeface="Comic Sans MS" panose="030F0702030302020204" pitchFamily="66" charset="0"/>
                          <a:ea typeface="Calibri" panose="020F0502020204030204" pitchFamily="34" charset="0"/>
                          <a:cs typeface="Times New Roman" panose="02020603050405020304" pitchFamily="18" charset="0"/>
                        </a:rPr>
                        <a:t> Roman general Sulla captures Athens</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extLst>
                  <a:ext uri="{0D108BD9-81ED-4DB2-BD59-A6C34878D82A}">
                    <a16:rowId xmlns:a16="http://schemas.microsoft.com/office/drawing/2014/main" val="2049832112"/>
                  </a:ext>
                </a:extLst>
              </a:tr>
            </a:tbl>
          </a:graphicData>
        </a:graphic>
      </p:graphicFrame>
      <p:pic>
        <p:nvPicPr>
          <p:cNvPr id="39" name="Picture 38"/>
          <p:cNvPicPr>
            <a:picLocks noChangeAspect="1"/>
          </p:cNvPicPr>
          <p:nvPr/>
        </p:nvPicPr>
        <p:blipFill>
          <a:blip r:embed="rId3"/>
          <a:stretch>
            <a:fillRect/>
          </a:stretch>
        </p:blipFill>
        <p:spPr>
          <a:xfrm>
            <a:off x="5303912" y="3212976"/>
            <a:ext cx="2095690" cy="1172314"/>
          </a:xfrm>
          <a:prstGeom prst="rect">
            <a:avLst/>
          </a:prstGeom>
        </p:spPr>
      </p:pic>
      <p:pic>
        <p:nvPicPr>
          <p:cNvPr id="16" name="Picture 15" descr="C:\Users\gedwards-cole\Downloads\New full 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940" y="156838"/>
            <a:ext cx="1729332" cy="565995"/>
          </a:xfrm>
          <a:prstGeom prst="rect">
            <a:avLst/>
          </a:prstGeom>
          <a:noFill/>
          <a:ln>
            <a:noFill/>
          </a:ln>
        </p:spPr>
      </p:pic>
    </p:spTree>
    <p:extLst>
      <p:ext uri="{BB962C8B-B14F-4D97-AF65-F5344CB8AC3E}">
        <p14:creationId xmlns:p14="http://schemas.microsoft.com/office/powerpoint/2010/main" val="3582547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7925C3F1A13A4FB641844E4B392281" ma:contentTypeVersion="" ma:contentTypeDescription="Create a new document." ma:contentTypeScope="" ma:versionID="da3014d9999452513fb530e871d592fc">
  <xsd:schema xmlns:xsd="http://www.w3.org/2001/XMLSchema" xmlns:xs="http://www.w3.org/2001/XMLSchema" xmlns:p="http://schemas.microsoft.com/office/2006/metadata/properties" xmlns:ns2="9cc22b87-2346-4de0-b904-6e681334ced1" xmlns:ns3="eb96e5b4-dd72-4ec6-ae68-5117bd2797bc" targetNamespace="http://schemas.microsoft.com/office/2006/metadata/properties" ma:root="true" ma:fieldsID="e441af7f9f186ba4ee95dc729038e0a0" ns2:_="" ns3:_="">
    <xsd:import namespace="9cc22b87-2346-4de0-b904-6e681334ced1"/>
    <xsd:import namespace="eb96e5b4-dd72-4ec6-ae68-5117bd2797b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c22b87-2346-4de0-b904-6e681334ced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8E11C461-F8D2-41D4-8566-C29AAAACBAFF}" ma:internalName="TaxCatchAll" ma:showField="CatchAllData" ma:web="{30dc8c4c-ac65-4820-ab2b-07e5342af7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b96e5b4-dd72-4ec6-ae68-5117bd2797b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e4a8df-0181-4d53-b31d-0dd7acdb189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Sign-off status" ma:internalName="_x0024_Resources_x003a_core_x002c_Signoff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cc22b87-2346-4de0-b904-6e681334ced1" xsi:nil="true"/>
    <lcf76f155ced4ddcb4097134ff3c332f xmlns="eb96e5b4-dd72-4ec6-ae68-5117bd2797bc">
      <Terms xmlns="http://schemas.microsoft.com/office/infopath/2007/PartnerControls"/>
    </lcf76f155ced4ddcb4097134ff3c332f>
    <_Flow_SignoffStatus xmlns="eb96e5b4-dd72-4ec6-ae68-5117bd2797b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A477CA-79B2-412E-9C9D-24760626FB14}"/>
</file>

<file path=customXml/itemProps2.xml><?xml version="1.0" encoding="utf-8"?>
<ds:datastoreItem xmlns:ds="http://schemas.openxmlformats.org/officeDocument/2006/customXml" ds:itemID="{1B52C547-F3C8-4E84-A026-218A80938CE4}">
  <ds:schemaRefs>
    <ds:schemaRef ds:uri="http://schemas.microsoft.com/office/2006/metadata/properties"/>
    <ds:schemaRef ds:uri="http://schemas.microsoft.com/office/infopath/2007/PartnerControls"/>
    <ds:schemaRef ds:uri="9cc22b87-2346-4de0-b904-6e681334ced1"/>
    <ds:schemaRef ds:uri="eb96e5b4-dd72-4ec6-ae68-5117bd2797bc"/>
  </ds:schemaRefs>
</ds:datastoreItem>
</file>

<file path=customXml/itemProps3.xml><?xml version="1.0" encoding="utf-8"?>
<ds:datastoreItem xmlns:ds="http://schemas.openxmlformats.org/officeDocument/2006/customXml" ds:itemID="{EC17DF76-6B9D-4AB5-8456-825025CA3D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TM03457475[[fn=Frame]]</Template>
  <TotalTime>311</TotalTime>
  <Words>2837</Words>
  <Application>Microsoft Office PowerPoint</Application>
  <PresentationFormat>Widescreen</PresentationFormat>
  <Paragraphs>516</Paragraphs>
  <Slides>17</Slides>
  <Notes>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17</vt:i4>
      </vt:variant>
    </vt:vector>
  </HeadingPairs>
  <TitlesOfParts>
    <vt:vector size="29" baseType="lpstr">
      <vt:lpstr>Arial</vt:lpstr>
      <vt:lpstr>Calibri</vt:lpstr>
      <vt:lpstr>Calibri Light</vt:lpstr>
      <vt:lpstr>Century Gothic</vt:lpstr>
      <vt:lpstr>Comic Sans MS</vt:lpstr>
      <vt:lpstr>Corbel</vt:lpstr>
      <vt:lpstr>Times New Roman</vt:lpstr>
      <vt:lpstr>Twinkl</vt:lpstr>
      <vt:lpstr>Wingdings 2</vt:lpstr>
      <vt:lpstr>Frame</vt:lpstr>
      <vt:lpstr>9_Office Theme</vt:lpstr>
      <vt:lpstr>Office Theme</vt:lpstr>
      <vt:lpstr>Year 3 Curriculum  Summer 1 2024 - 2025   </vt:lpstr>
      <vt:lpstr>Swallowdale Curriculum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 Knowledge Organiser: Year 3 Painting</vt:lpstr>
      <vt:lpstr>PowerPoint Presentation</vt:lpstr>
      <vt:lpstr>Year 3  Jigsaw  Unit 5  Relationships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Knowledge Organisers</dc:title>
  <dc:creator>sharries</dc:creator>
  <cp:lastModifiedBy>gedwards-cole</cp:lastModifiedBy>
  <cp:revision>126</cp:revision>
  <dcterms:created xsi:type="dcterms:W3CDTF">2021-09-06T17:58:28Z</dcterms:created>
  <dcterms:modified xsi:type="dcterms:W3CDTF">2025-04-05T19:22:11Z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0x0101001B7925C3F1A13A4FB641844E4B392281</vt:lpwstr>
  </property>
</Properties>
</file>