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924" r:id="rId5"/>
    <p:sldMasterId id="2147483936" r:id="rId6"/>
  </p:sldMasterIdLst>
  <p:notesMasterIdLst>
    <p:notesMasterId r:id="rId24"/>
  </p:notesMasterIdLst>
  <p:sldIdLst>
    <p:sldId id="256" r:id="rId7"/>
    <p:sldId id="257" r:id="rId8"/>
    <p:sldId id="290" r:id="rId9"/>
    <p:sldId id="322" r:id="rId10"/>
    <p:sldId id="274" r:id="rId11"/>
    <p:sldId id="323" r:id="rId12"/>
    <p:sldId id="325" r:id="rId13"/>
    <p:sldId id="315" r:id="rId14"/>
    <p:sldId id="320" r:id="rId15"/>
    <p:sldId id="321" r:id="rId16"/>
    <p:sldId id="317" r:id="rId17"/>
    <p:sldId id="324" r:id="rId18"/>
    <p:sldId id="316" r:id="rId19"/>
    <p:sldId id="318" r:id="rId20"/>
    <p:sldId id="319" r:id="rId21"/>
    <p:sldId id="314" r:id="rId22"/>
    <p:sldId id="30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69" d="100"/>
          <a:sy n="69" d="100"/>
        </p:scale>
        <p:origin x="5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79A55-E2D7-4848-B769-B950A5848156}" type="datetimeFigureOut">
              <a:rPr lang="en-GB" smtClean="0"/>
              <a:t>05/04/2025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3569F-8C62-414F-90AE-C840641443A7}" type="slidenum">
              <a:rPr lang="en-GB" smtClean="0"/>
              <a:t>‹#›</a:t>
            </a:fld>
            <a:endParaRPr lang="en-GB" dirty="0"/>
          </a:p>
        </p:txBody>
      </p:sp>
    </p:spTree>
    <p:extLst>
      <p:ext uri="{BB962C8B-B14F-4D97-AF65-F5344CB8AC3E}">
        <p14:creationId xmlns:p14="http://schemas.microsoft.com/office/powerpoint/2010/main" val="329333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8</a:t>
            </a:fld>
            <a:endParaRPr lang="en-GB" dirty="0"/>
          </a:p>
        </p:txBody>
      </p:sp>
    </p:spTree>
    <p:extLst>
      <p:ext uri="{BB962C8B-B14F-4D97-AF65-F5344CB8AC3E}">
        <p14:creationId xmlns:p14="http://schemas.microsoft.com/office/powerpoint/2010/main" val="207385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62736-C000-4268-803E-B3EF21E16D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87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478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71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910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943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996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859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161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62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159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161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890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074153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22471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499078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888664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02758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46134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8399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524831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969697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472758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38810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4/5/2025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90703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9413972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38.jpe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7.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entury Gothic" panose="020B0502020202020204" pitchFamily="34" charset="0"/>
              </a:rPr>
              <a:t>Year </a:t>
            </a:r>
            <a:r>
              <a:rPr lang="en-US" dirty="0" smtClean="0">
                <a:latin typeface="Century Gothic" panose="020B0502020202020204" pitchFamily="34" charset="0"/>
              </a:rPr>
              <a:t>4 </a:t>
            </a:r>
            <a:r>
              <a:rPr lang="en-US" dirty="0">
                <a:latin typeface="Century Gothic" panose="020B0502020202020204" pitchFamily="34" charset="0"/>
              </a:rPr>
              <a:t>Curriculum</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sz="5400" dirty="0" smtClean="0">
                <a:latin typeface="Century Gothic" panose="020B0502020202020204" pitchFamily="34" charset="0"/>
              </a:rPr>
              <a:t>Summer 1 2024 </a:t>
            </a:r>
            <a:r>
              <a:rPr lang="en-US" sz="5400" dirty="0">
                <a:latin typeface="Century Gothic" panose="020B0502020202020204" pitchFamily="34" charset="0"/>
              </a:rPr>
              <a:t>- </a:t>
            </a:r>
            <a:r>
              <a:rPr lang="en-US" sz="5400" dirty="0" smtClean="0">
                <a:latin typeface="Century Gothic" panose="020B0502020202020204" pitchFamily="34" charset="0"/>
              </a:rPr>
              <a:t>2025 </a:t>
            </a:r>
            <a:r>
              <a:rPr lang="en-GB" sz="5400" dirty="0">
                <a:latin typeface="Century Gothic" panose="020B0502020202020204" pitchFamily="34" charset="0"/>
              </a:rPr>
              <a:t/>
            </a:r>
            <a:br>
              <a:rPr lang="en-GB" sz="5400" dirty="0">
                <a:latin typeface="Century Gothic" panose="020B0502020202020204" pitchFamily="34" charset="0"/>
              </a:rPr>
            </a:br>
            <a:r>
              <a:rPr lang="en-US" dirty="0">
                <a:latin typeface="Century Gothic" panose="020B0502020202020204" pitchFamily="34" charset="0"/>
              </a:rPr>
              <a:t> </a:t>
            </a:r>
            <a:endParaRPr lang="en-GB" dirty="0"/>
          </a:p>
        </p:txBody>
      </p:sp>
      <p:pic>
        <p:nvPicPr>
          <p:cNvPr id="5" name="Picture 4" descr="C:\Users\gedwards-cole\Downloads\New ful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967" y="867092"/>
            <a:ext cx="2560320" cy="1059815"/>
          </a:xfrm>
          <a:prstGeom prst="rect">
            <a:avLst/>
          </a:prstGeom>
          <a:noFill/>
          <a:ln>
            <a:noFill/>
          </a:ln>
        </p:spPr>
      </p:pic>
    </p:spTree>
    <p:extLst>
      <p:ext uri="{BB962C8B-B14F-4D97-AF65-F5344CB8AC3E}">
        <p14:creationId xmlns:p14="http://schemas.microsoft.com/office/powerpoint/2010/main" val="37750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32" y="100318"/>
            <a:ext cx="9284854" cy="500927"/>
          </a:xfrm>
        </p:spPr>
        <p:txBody>
          <a:bodyPr>
            <a:normAutofit fontScale="90000"/>
          </a:bodyPr>
          <a:lstStyle/>
          <a:p>
            <a:r>
              <a:rPr lang="en-GB" b="1" dirty="0">
                <a:solidFill>
                  <a:schemeClr val="accent1">
                    <a:lumMod val="75000"/>
                  </a:schemeClr>
                </a:solidFill>
              </a:rPr>
              <a:t>Art Knowledge Organiser: Year 4 Painting</a:t>
            </a:r>
          </a:p>
        </p:txBody>
      </p:sp>
      <p:graphicFrame>
        <p:nvGraphicFramePr>
          <p:cNvPr id="5" name="Content Placeholder 4"/>
          <p:cNvGraphicFramePr>
            <a:graphicFrameLocks noGrp="1"/>
          </p:cNvGraphicFramePr>
          <p:nvPr>
            <p:ph idx="1"/>
            <p:extLst/>
          </p:nvPr>
        </p:nvGraphicFramePr>
        <p:xfrm>
          <a:off x="253832" y="4164643"/>
          <a:ext cx="6601879" cy="2608512"/>
        </p:xfrm>
        <a:graphic>
          <a:graphicData uri="http://schemas.openxmlformats.org/drawingml/2006/table">
            <a:tbl>
              <a:tblPr firstRow="1" bandRow="1">
                <a:tableStyleId>{5C22544A-7EE6-4342-B048-85BDC9FD1C3A}</a:tableStyleId>
              </a:tblPr>
              <a:tblGrid>
                <a:gridCol w="2228659">
                  <a:extLst>
                    <a:ext uri="{9D8B030D-6E8A-4147-A177-3AD203B41FA5}">
                      <a16:colId xmlns:a16="http://schemas.microsoft.com/office/drawing/2014/main" val="560957573"/>
                    </a:ext>
                  </a:extLst>
                </a:gridCol>
                <a:gridCol w="4373220">
                  <a:extLst>
                    <a:ext uri="{9D8B030D-6E8A-4147-A177-3AD203B41FA5}">
                      <a16:colId xmlns:a16="http://schemas.microsoft.com/office/drawing/2014/main" val="1591671439"/>
                    </a:ext>
                  </a:extLst>
                </a:gridCol>
              </a:tblGrid>
              <a:tr h="413952">
                <a:tc>
                  <a:txBody>
                    <a:bodyPr/>
                    <a:lstStyle/>
                    <a:p>
                      <a:r>
                        <a:rPr lang="en-GB" dirty="0"/>
                        <a:t>Vocabulary</a:t>
                      </a:r>
                    </a:p>
                  </a:txBody>
                  <a:tcPr/>
                </a:tc>
                <a:tc>
                  <a:txBody>
                    <a:bodyPr/>
                    <a:lstStyle/>
                    <a:p>
                      <a:r>
                        <a:rPr lang="en-GB" dirty="0"/>
                        <a:t>Definition</a:t>
                      </a:r>
                    </a:p>
                  </a:txBody>
                  <a:tcPr/>
                </a:tc>
                <a:extLst>
                  <a:ext uri="{0D108BD9-81ED-4DB2-BD59-A6C34878D82A}">
                    <a16:rowId xmlns:a16="http://schemas.microsoft.com/office/drawing/2014/main" val="2214325248"/>
                  </a:ext>
                </a:extLst>
              </a:tr>
              <a:tr h="1440000">
                <a:tc>
                  <a:txBody>
                    <a:bodyPr/>
                    <a:lstStyle/>
                    <a:p>
                      <a:r>
                        <a:rPr lang="en-US" dirty="0">
                          <a:solidFill>
                            <a:schemeClr val="accent1">
                              <a:lumMod val="75000"/>
                            </a:schemeClr>
                          </a:solidFill>
                        </a:rPr>
                        <a:t>Cubism</a:t>
                      </a:r>
                    </a:p>
                  </a:txBody>
                  <a:tcPr anchor="ctr"/>
                </a:tc>
                <a:tc>
                  <a:txBody>
                    <a:bodyPr/>
                    <a:lstStyle/>
                    <a:p>
                      <a:r>
                        <a:rPr lang="en-GB" sz="1800" b="0" i="0" u="none" kern="1200" dirty="0">
                          <a:solidFill>
                            <a:schemeClr val="accent1">
                              <a:lumMod val="75000"/>
                            </a:schemeClr>
                          </a:solidFill>
                          <a:effectLst/>
                          <a:latin typeface="+mn-lt"/>
                          <a:ea typeface="+mn-ea"/>
                          <a:cs typeface="+mn-cs"/>
                        </a:rPr>
                        <a:t>Cubism is a style of art, in which objects are represented as if they could be </a:t>
                      </a:r>
                      <a:r>
                        <a:rPr lang="en-GB" sz="1800" b="0" i="0" u="none" strike="noStrike" kern="1200" dirty="0">
                          <a:solidFill>
                            <a:schemeClr val="accent1">
                              <a:lumMod val="75000"/>
                            </a:schemeClr>
                          </a:solidFill>
                          <a:effectLst/>
                          <a:latin typeface="+mn-lt"/>
                          <a:ea typeface="+mn-ea"/>
                          <a:cs typeface="+mn-cs"/>
                        </a:rPr>
                        <a:t>seen</a:t>
                      </a:r>
                      <a:r>
                        <a:rPr lang="en-GB" sz="1800" b="0" i="0" u="none" kern="1200" dirty="0">
                          <a:solidFill>
                            <a:schemeClr val="accent1">
                              <a:lumMod val="75000"/>
                            </a:schemeClr>
                          </a:solidFill>
                          <a:effectLst/>
                          <a:latin typeface="+mn-lt"/>
                          <a:ea typeface="+mn-ea"/>
                          <a:cs typeface="+mn-cs"/>
                        </a:rPr>
                        <a:t> from several different positions at the same time, using many lines and </a:t>
                      </a:r>
                      <a:r>
                        <a:rPr lang="en-GB" sz="1800" b="0" i="0" u="none" strike="noStrike" kern="1200" dirty="0">
                          <a:solidFill>
                            <a:schemeClr val="accent1">
                              <a:lumMod val="75000"/>
                            </a:schemeClr>
                          </a:solidFill>
                          <a:effectLst/>
                          <a:latin typeface="+mn-lt"/>
                          <a:ea typeface="+mn-ea"/>
                          <a:cs typeface="+mn-cs"/>
                        </a:rPr>
                        <a:t>geometric</a:t>
                      </a:r>
                      <a:r>
                        <a:rPr lang="en-GB" sz="1800" b="0" i="0" u="none" kern="1200" dirty="0">
                          <a:solidFill>
                            <a:schemeClr val="accent1">
                              <a:lumMod val="75000"/>
                            </a:schemeClr>
                          </a:solidFill>
                          <a:effectLst/>
                          <a:latin typeface="+mn-lt"/>
                          <a:ea typeface="+mn-ea"/>
                          <a:cs typeface="+mn-cs"/>
                        </a:rPr>
                        <a:t> shapes.</a:t>
                      </a:r>
                      <a:endParaRPr lang="en-GB" b="0" u="none" dirty="0">
                        <a:solidFill>
                          <a:schemeClr val="accent1">
                            <a:lumMod val="75000"/>
                          </a:schemeClr>
                        </a:solidFill>
                      </a:endParaRPr>
                    </a:p>
                  </a:txBody>
                  <a:tcPr anchor="ctr"/>
                </a:tc>
                <a:extLst>
                  <a:ext uri="{0D108BD9-81ED-4DB2-BD59-A6C34878D82A}">
                    <a16:rowId xmlns:a16="http://schemas.microsoft.com/office/drawing/2014/main" val="4245871450"/>
                  </a:ext>
                </a:extLst>
              </a:tr>
              <a:tr h="324000">
                <a:tc>
                  <a:txBody>
                    <a:bodyPr/>
                    <a:lstStyle/>
                    <a:p>
                      <a:r>
                        <a:rPr lang="en-GB" dirty="0">
                          <a:solidFill>
                            <a:schemeClr val="accent1">
                              <a:lumMod val="75000"/>
                            </a:schemeClr>
                          </a:solidFill>
                        </a:rPr>
                        <a:t>abstract</a:t>
                      </a:r>
                    </a:p>
                  </a:txBody>
                  <a:tcPr anchor="ctr"/>
                </a:tc>
                <a:tc>
                  <a:txBody>
                    <a:bodyPr/>
                    <a:lstStyle/>
                    <a:p>
                      <a:r>
                        <a:rPr lang="en-GB" dirty="0">
                          <a:solidFill>
                            <a:schemeClr val="accent1">
                              <a:lumMod val="75000"/>
                            </a:schemeClr>
                          </a:solidFill>
                        </a:rPr>
                        <a:t>Not representing a subject.</a:t>
                      </a:r>
                    </a:p>
                  </a:txBody>
                  <a:tcPr anchor="ctr"/>
                </a:tc>
                <a:extLst>
                  <a:ext uri="{0D108BD9-81ED-4DB2-BD59-A6C34878D82A}">
                    <a16:rowId xmlns:a16="http://schemas.microsoft.com/office/drawing/2014/main" val="3583736503"/>
                  </a:ext>
                </a:extLst>
              </a:tr>
              <a:tr h="324000">
                <a:tc>
                  <a:txBody>
                    <a:bodyPr/>
                    <a:lstStyle/>
                    <a:p>
                      <a:r>
                        <a:rPr lang="en-GB" dirty="0">
                          <a:solidFill>
                            <a:schemeClr val="accent1">
                              <a:lumMod val="75000"/>
                            </a:schemeClr>
                          </a:solidFill>
                        </a:rPr>
                        <a:t>block colour</a:t>
                      </a:r>
                    </a:p>
                  </a:txBody>
                  <a:tcPr anchor="ctr"/>
                </a:tc>
                <a:tc>
                  <a:txBody>
                    <a:bodyPr/>
                    <a:lstStyle/>
                    <a:p>
                      <a:r>
                        <a:rPr lang="en-GB" dirty="0">
                          <a:solidFill>
                            <a:schemeClr val="accent1">
                              <a:lumMod val="75000"/>
                            </a:schemeClr>
                          </a:solidFill>
                        </a:rPr>
                        <a:t>Colours that do not change tone.</a:t>
                      </a:r>
                    </a:p>
                  </a:txBody>
                  <a:tcPr anchor="ctr"/>
                </a:tc>
                <a:extLst>
                  <a:ext uri="{0D108BD9-81ED-4DB2-BD59-A6C34878D82A}">
                    <a16:rowId xmlns:a16="http://schemas.microsoft.com/office/drawing/2014/main" val="42142854"/>
                  </a:ext>
                </a:extLst>
              </a:tr>
            </a:tbl>
          </a:graphicData>
        </a:graphic>
      </p:graphicFrame>
      <p:sp>
        <p:nvSpPr>
          <p:cNvPr id="6" name="TextBox 5"/>
          <p:cNvSpPr txBox="1"/>
          <p:nvPr/>
        </p:nvSpPr>
        <p:spPr>
          <a:xfrm>
            <a:off x="253832" y="712979"/>
            <a:ext cx="6601879" cy="369332"/>
          </a:xfrm>
          <a:prstGeom prst="rect">
            <a:avLst/>
          </a:prstGeom>
          <a:ln w="28575">
            <a:solidFill>
              <a:srgbClr val="4472C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solidFill>
                  <a:schemeClr val="accent1">
                    <a:lumMod val="75000"/>
                  </a:schemeClr>
                </a:solidFill>
              </a:rPr>
              <a:t>I will explore painting techniques. </a:t>
            </a:r>
          </a:p>
        </p:txBody>
      </p:sp>
      <p:sp>
        <p:nvSpPr>
          <p:cNvPr id="7" name="TextBox 6"/>
          <p:cNvSpPr txBox="1"/>
          <p:nvPr/>
        </p:nvSpPr>
        <p:spPr>
          <a:xfrm>
            <a:off x="253833" y="1192316"/>
            <a:ext cx="6601878" cy="2862322"/>
          </a:xfrm>
          <a:prstGeom prst="rect">
            <a:avLst/>
          </a:prstGeom>
          <a:noFill/>
          <a:ln w="28575">
            <a:solidFill>
              <a:srgbClr val="4472C4"/>
            </a:solidFill>
          </a:ln>
        </p:spPr>
        <p:txBody>
          <a:bodyPr wrap="square" lIns="91440" tIns="45720" rIns="91440" bIns="45720" rtlCol="0" anchor="t">
            <a:spAutoFit/>
          </a:bodyPr>
          <a:lstStyle/>
          <a:p>
            <a:r>
              <a:rPr lang="en-GB" dirty="0">
                <a:solidFill>
                  <a:schemeClr val="accent1">
                    <a:lumMod val="75000"/>
                  </a:schemeClr>
                </a:solidFill>
              </a:rPr>
              <a:t>During my art lessons I will:</a:t>
            </a:r>
          </a:p>
          <a:p>
            <a:pPr marL="285750" indent="-285750" fontAlgn="base">
              <a:buFont typeface="Arial" panose="020B0604020202020204" pitchFamily="34" charset="0"/>
              <a:buChar char="•"/>
            </a:pPr>
            <a:r>
              <a:rPr lang="en-GB" dirty="0">
                <a:solidFill>
                  <a:schemeClr val="accent1">
                    <a:lumMod val="75000"/>
                  </a:schemeClr>
                </a:solidFill>
              </a:rPr>
              <a:t>Use colour and shapes to reflect feelings and moods. </a:t>
            </a:r>
          </a:p>
          <a:p>
            <a:pPr marL="285750" indent="-285750" fontAlgn="base">
              <a:buFont typeface="Arial" panose="020B0604020202020204" pitchFamily="34" charset="0"/>
              <a:buChar char="•"/>
            </a:pPr>
            <a:r>
              <a:rPr lang="en-GB" dirty="0">
                <a:solidFill>
                  <a:schemeClr val="accent1">
                    <a:lumMod val="75000"/>
                  </a:schemeClr>
                </a:solidFill>
              </a:rPr>
              <a:t>Sketch (lightly) before I paint so as to combine lines with colour to produce images that convey a purpose. </a:t>
            </a:r>
          </a:p>
          <a:p>
            <a:pPr marL="285750" indent="-285750" fontAlgn="base">
              <a:buFont typeface="Arial" panose="020B0604020202020204" pitchFamily="34" charset="0"/>
              <a:buChar char="•"/>
            </a:pPr>
            <a:r>
              <a:rPr lang="en-GB" dirty="0">
                <a:solidFill>
                  <a:schemeClr val="accent1">
                    <a:lumMod val="75000"/>
                  </a:schemeClr>
                </a:solidFill>
              </a:rPr>
              <a:t>Mix and match colours using paint. </a:t>
            </a:r>
          </a:p>
          <a:p>
            <a:pPr marL="285750" indent="-285750" fontAlgn="base">
              <a:buFont typeface="Arial" panose="020B0604020202020204" pitchFamily="34" charset="0"/>
              <a:buChar char="•"/>
            </a:pPr>
            <a:r>
              <a:rPr lang="en-GB" dirty="0">
                <a:solidFill>
                  <a:schemeClr val="accent1">
                    <a:lumMod val="75000"/>
                  </a:schemeClr>
                </a:solidFill>
              </a:rPr>
              <a:t>Discuss and explore cool, warm and hot shades. </a:t>
            </a:r>
          </a:p>
          <a:p>
            <a:pPr marL="285750" indent="-285750" fontAlgn="base">
              <a:buFont typeface="Arial" panose="020B0604020202020204" pitchFamily="34" charset="0"/>
              <a:buChar char="•"/>
            </a:pPr>
            <a:r>
              <a:rPr lang="en-GB" dirty="0">
                <a:solidFill>
                  <a:schemeClr val="accent1">
                    <a:lumMod val="75000"/>
                  </a:schemeClr>
                </a:solidFill>
              </a:rPr>
              <a:t>Copy parts of other paintings. </a:t>
            </a:r>
          </a:p>
          <a:p>
            <a:pPr marL="285750" indent="-285750" fontAlgn="base">
              <a:buFont typeface="Arial" panose="020B0604020202020204" pitchFamily="34" charset="0"/>
              <a:buChar char="•"/>
            </a:pPr>
            <a:r>
              <a:rPr lang="en-GB" dirty="0">
                <a:solidFill>
                  <a:schemeClr val="accent1">
                    <a:lumMod val="75000"/>
                  </a:schemeClr>
                </a:solidFill>
              </a:rPr>
              <a:t>Develop control of consistency and add more detail in my paintings. </a:t>
            </a:r>
          </a:p>
          <a:p>
            <a:pPr marL="285750" indent="-285750" fontAlgn="base">
              <a:buFont typeface="Arial" panose="020B0604020202020204" pitchFamily="34" charset="0"/>
              <a:buChar char="•"/>
            </a:pPr>
            <a:r>
              <a:rPr lang="en-GB" dirty="0">
                <a:solidFill>
                  <a:schemeClr val="accent1">
                    <a:lumMod val="75000"/>
                  </a:schemeClr>
                </a:solidFill>
              </a:rPr>
              <a:t>Look at and respond to the work of different artists. </a:t>
            </a:r>
          </a:p>
        </p:txBody>
      </p:sp>
      <p:sp>
        <p:nvSpPr>
          <p:cNvPr id="9" name="TextBox 8"/>
          <p:cNvSpPr txBox="1"/>
          <p:nvPr/>
        </p:nvSpPr>
        <p:spPr>
          <a:xfrm>
            <a:off x="6994236" y="1399244"/>
            <a:ext cx="4904509" cy="4524315"/>
          </a:xfrm>
          <a:prstGeom prst="rect">
            <a:avLst/>
          </a:prstGeom>
          <a:noFill/>
          <a:ln w="28575">
            <a:solidFill>
              <a:srgbClr val="4472C4"/>
            </a:solidFill>
          </a:ln>
        </p:spPr>
        <p:txBody>
          <a:bodyPr wrap="square" lIns="91440" tIns="45720" rIns="91440" bIns="45720" rtlCol="0" anchor="t">
            <a:spAutoFit/>
          </a:bodyPr>
          <a:lstStyle/>
          <a:p>
            <a:r>
              <a:rPr lang="en-GB" u="sng" dirty="0">
                <a:solidFill>
                  <a:schemeClr val="accent1">
                    <a:lumMod val="75000"/>
                  </a:schemeClr>
                </a:solidFill>
              </a:rPr>
              <a:t>Artist Focus: Pablo Picasso</a:t>
            </a: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r>
              <a:rPr lang="en-GB" dirty="0">
                <a:solidFill>
                  <a:schemeClr val="accent1">
                    <a:lumMod val="75000"/>
                  </a:schemeClr>
                </a:solidFill>
              </a:rPr>
              <a:t>Picasso is considered one of the greatest artists of the 20</a:t>
            </a:r>
            <a:r>
              <a:rPr lang="en-GB" baseline="30000" dirty="0">
                <a:solidFill>
                  <a:schemeClr val="accent1">
                    <a:lumMod val="75000"/>
                  </a:schemeClr>
                </a:solidFill>
              </a:rPr>
              <a:t>th</a:t>
            </a:r>
            <a:r>
              <a:rPr lang="en-GB" dirty="0">
                <a:solidFill>
                  <a:schemeClr val="accent1">
                    <a:lumMod val="75000"/>
                  </a:schemeClr>
                </a:solidFill>
              </a:rPr>
              <a:t> century. He is best known as the co-founder of Cubism.</a:t>
            </a:r>
            <a:r>
              <a:rPr lang="en-GB" dirty="0">
                <a:solidFill>
                  <a:schemeClr val="accent1">
                    <a:lumMod val="75000"/>
                  </a:schemeClr>
                </a:solidFill>
                <a:cs typeface="Calibri"/>
              </a:rPr>
              <a:t> Even though Picasso was Spanish, he spent most of his career living and working in Paris. </a:t>
            </a:r>
          </a:p>
        </p:txBody>
      </p:sp>
      <p:pic>
        <p:nvPicPr>
          <p:cNvPr id="3074" name="Picture 2" descr="Picasso's Portrait of a Woman is expected to reach $200,000-$300,000 at  Woodshed's Oct. 4 auction - Artwire Press Release from ArtfixDaily.com">
            <a:extLst>
              <a:ext uri="{FF2B5EF4-FFF2-40B4-BE49-F238E27FC236}">
                <a16:creationId xmlns:a16="http://schemas.microsoft.com/office/drawing/2014/main" id="{92A6F70F-9EEB-4C96-96A4-B6878179B7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814" y="1834880"/>
            <a:ext cx="2109151" cy="25107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blo Picasso's Early Life">
            <a:extLst>
              <a:ext uri="{FF2B5EF4-FFF2-40B4-BE49-F238E27FC236}">
                <a16:creationId xmlns:a16="http://schemas.microsoft.com/office/drawing/2014/main" id="{4FC223C1-4F69-4092-AE98-EC204DEDC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6490" y="1860927"/>
            <a:ext cx="1885950" cy="2484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edwards-cole\Downloads\New full logo.JPG">
            <a:extLst>
              <a:ext uri="{FF2B5EF4-FFF2-40B4-BE49-F238E27FC236}">
                <a16:creationId xmlns:a16="http://schemas.microsoft.com/office/drawing/2014/main" id="{734E7CAA-15E2-4EFD-8B07-5E59773D646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5654" y="176761"/>
            <a:ext cx="2718484" cy="1068877"/>
          </a:xfrm>
          <a:prstGeom prst="rect">
            <a:avLst/>
          </a:prstGeom>
          <a:noFill/>
          <a:ln>
            <a:noFill/>
          </a:ln>
        </p:spPr>
      </p:pic>
    </p:spTree>
    <p:extLst>
      <p:ext uri="{BB962C8B-B14F-4D97-AF65-F5344CB8AC3E}">
        <p14:creationId xmlns:p14="http://schemas.microsoft.com/office/powerpoint/2010/main" val="394056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0100" y="261937"/>
            <a:ext cx="10591800" cy="6334125"/>
          </a:xfrm>
          <a:prstGeom prst="rect">
            <a:avLst/>
          </a:prstGeom>
        </p:spPr>
      </p:pic>
    </p:spTree>
    <p:extLst>
      <p:ext uri="{BB962C8B-B14F-4D97-AF65-F5344CB8AC3E}">
        <p14:creationId xmlns:p14="http://schemas.microsoft.com/office/powerpoint/2010/main" val="214446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93" y="66162"/>
            <a:ext cx="11225168" cy="497594"/>
          </a:xfrm>
          <a:solidFill>
            <a:srgbClr val="0070C0"/>
          </a:solidFill>
        </p:spPr>
        <p:txBody>
          <a:bodyPr>
            <a:normAutofit fontScale="90000"/>
          </a:bodyPr>
          <a:lstStyle/>
          <a:p>
            <a:r>
              <a:rPr lang="en-GB" sz="3600" b="1" dirty="0" smtClean="0">
                <a:solidFill>
                  <a:schemeClr val="bg1"/>
                </a:solidFill>
                <a:latin typeface="Comic Sans MS" panose="030F0702030302020204" pitchFamily="66" charset="0"/>
              </a:rPr>
              <a:t>Year 4  Jigsaw  Unit 5   Relationships</a:t>
            </a:r>
            <a:endParaRPr lang="en-GB" sz="3600" b="1" dirty="0">
              <a:solidFill>
                <a:schemeClr val="bg1"/>
              </a:solidFill>
              <a:latin typeface="Comic Sans MS" panose="030F0702030302020204" pitchFamily="66" charset="0"/>
            </a:endParaRPr>
          </a:p>
        </p:txBody>
      </p:sp>
      <p:graphicFrame>
        <p:nvGraphicFramePr>
          <p:cNvPr id="5" name="Table 4"/>
          <p:cNvGraphicFramePr>
            <a:graphicFrameLocks noGrp="1"/>
          </p:cNvGraphicFramePr>
          <p:nvPr>
            <p:extLst/>
          </p:nvPr>
        </p:nvGraphicFramePr>
        <p:xfrm>
          <a:off x="3007403" y="2654291"/>
          <a:ext cx="9042356" cy="2738783"/>
        </p:xfrm>
        <a:graphic>
          <a:graphicData uri="http://schemas.openxmlformats.org/drawingml/2006/table">
            <a:tbl>
              <a:tblPr firstRow="1" bandRow="1">
                <a:tableStyleId>{5C22544A-7EE6-4342-B048-85BDC9FD1C3A}</a:tableStyleId>
              </a:tblPr>
              <a:tblGrid>
                <a:gridCol w="1154530">
                  <a:extLst>
                    <a:ext uri="{9D8B030D-6E8A-4147-A177-3AD203B41FA5}">
                      <a16:colId xmlns:a16="http://schemas.microsoft.com/office/drawing/2014/main" val="1135586835"/>
                    </a:ext>
                  </a:extLst>
                </a:gridCol>
                <a:gridCol w="7887826">
                  <a:extLst>
                    <a:ext uri="{9D8B030D-6E8A-4147-A177-3AD203B41FA5}">
                      <a16:colId xmlns:a16="http://schemas.microsoft.com/office/drawing/2014/main" val="1662273146"/>
                    </a:ext>
                  </a:extLst>
                </a:gridCol>
              </a:tblGrid>
              <a:tr h="284852">
                <a:tc gridSpan="2">
                  <a:txBody>
                    <a:bodyPr/>
                    <a:lstStyle/>
                    <a:p>
                      <a:pPr algn="ctr"/>
                      <a:r>
                        <a:rPr lang="en-GB" sz="1600" dirty="0" smtClean="0">
                          <a:solidFill>
                            <a:schemeClr val="bg1"/>
                          </a:solidFill>
                          <a:latin typeface="Comic Sans MS" panose="030F0702030302020204" pitchFamily="66" charset="0"/>
                        </a:rPr>
                        <a:t> I will understand</a:t>
                      </a:r>
                      <a:r>
                        <a:rPr lang="en-GB" sz="1600" baseline="0" dirty="0" smtClean="0">
                          <a:solidFill>
                            <a:schemeClr val="bg1"/>
                          </a:solidFill>
                          <a:latin typeface="Comic Sans MS" panose="030F0702030302020204" pitchFamily="66" charset="0"/>
                        </a:rPr>
                        <a:t> this vocabulary…</a:t>
                      </a:r>
                      <a:endParaRPr lang="en-GB" sz="1600" dirty="0">
                        <a:solidFill>
                          <a:schemeClr val="bg1"/>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hMerge="1">
                  <a:txBody>
                    <a:bodyPr/>
                    <a:lstStyle/>
                    <a:p>
                      <a:endParaRPr lang="en-GB" dirty="0"/>
                    </a:p>
                  </a:txBody>
                  <a:tcPr/>
                </a:tc>
                <a:extLst>
                  <a:ext uri="{0D108BD9-81ED-4DB2-BD59-A6C34878D82A}">
                    <a16:rowId xmlns:a16="http://schemas.microsoft.com/office/drawing/2014/main" val="1182568733"/>
                  </a:ext>
                </a:extLst>
              </a:tr>
              <a:tr h="289380">
                <a:tc>
                  <a:txBody>
                    <a:bodyPr/>
                    <a:lstStyle/>
                    <a:p>
                      <a:r>
                        <a:rPr lang="en-GB" sz="1200" b="1" dirty="0" smtClean="0">
                          <a:solidFill>
                            <a:srgbClr val="0070C0"/>
                          </a:solidFill>
                          <a:latin typeface="Comic Sans MS" panose="030F0702030302020204" pitchFamily="66" charset="0"/>
                        </a:rPr>
                        <a:t>relationship</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A close connection</a:t>
                      </a:r>
                      <a:r>
                        <a:rPr lang="en-GB" sz="1100" b="0" baseline="0" dirty="0" smtClean="0">
                          <a:solidFill>
                            <a:srgbClr val="0070C0"/>
                          </a:solidFill>
                          <a:latin typeface="Comic Sans MS" panose="030F0702030302020204" pitchFamily="66" charset="0"/>
                        </a:rPr>
                        <a:t> between people. </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1796771"/>
                  </a:ext>
                </a:extLst>
              </a:tr>
              <a:tr h="310243">
                <a:tc>
                  <a:txBody>
                    <a:bodyPr/>
                    <a:lstStyle/>
                    <a:p>
                      <a:r>
                        <a:rPr lang="en-GB" sz="1200" b="1" dirty="0" smtClean="0">
                          <a:solidFill>
                            <a:srgbClr val="0070C0"/>
                          </a:solidFill>
                          <a:latin typeface="Comic Sans MS" panose="030F0702030302020204" pitchFamily="66" charset="0"/>
                        </a:rPr>
                        <a:t>distant</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Distant means far away.</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9573222"/>
                  </a:ext>
                </a:extLst>
              </a:tr>
              <a:tr h="339001">
                <a:tc>
                  <a:txBody>
                    <a:bodyPr/>
                    <a:lstStyle/>
                    <a:p>
                      <a:r>
                        <a:rPr lang="en-GB" sz="1200" b="1" dirty="0" smtClean="0">
                          <a:solidFill>
                            <a:srgbClr val="0070C0"/>
                          </a:solidFill>
                          <a:latin typeface="Comic Sans MS" panose="030F0702030302020204" pitchFamily="66" charset="0"/>
                        </a:rPr>
                        <a:t>belonging</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The feeling of being comfortable and happy in a particular situation or</a:t>
                      </a:r>
                      <a:r>
                        <a:rPr lang="en-GB" sz="1100" b="0" baseline="0" dirty="0" smtClean="0">
                          <a:solidFill>
                            <a:srgbClr val="0070C0"/>
                          </a:solidFill>
                          <a:latin typeface="Comic Sans MS" panose="030F0702030302020204" pitchFamily="66" charset="0"/>
                        </a:rPr>
                        <a:t> with a particular group of people.</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1756857"/>
                  </a:ext>
                </a:extLst>
              </a:tr>
              <a:tr h="265156">
                <a:tc>
                  <a:txBody>
                    <a:bodyPr/>
                    <a:lstStyle/>
                    <a:p>
                      <a:r>
                        <a:rPr lang="en-GB" sz="1200" b="1" dirty="0" smtClean="0">
                          <a:solidFill>
                            <a:srgbClr val="0070C0"/>
                          </a:solidFill>
                          <a:latin typeface="Comic Sans MS" panose="030F0702030302020204" pitchFamily="66" charset="0"/>
                        </a:rPr>
                        <a:t>loss</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No longer having something.</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724483"/>
                  </a:ext>
                </a:extLst>
              </a:tr>
              <a:tr h="309243">
                <a:tc>
                  <a:txBody>
                    <a:bodyPr/>
                    <a:lstStyle/>
                    <a:p>
                      <a:r>
                        <a:rPr lang="en-GB" sz="1200" b="1" dirty="0" smtClean="0">
                          <a:solidFill>
                            <a:srgbClr val="0070C0"/>
                          </a:solidFill>
                          <a:latin typeface="Comic Sans MS" panose="030F0702030302020204" pitchFamily="66" charset="0"/>
                        </a:rPr>
                        <a:t>sadness</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The feeling of being sad.</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405176"/>
                  </a:ext>
                </a:extLst>
              </a:tr>
              <a:tr h="310243">
                <a:tc>
                  <a:txBody>
                    <a:bodyPr/>
                    <a:lstStyle/>
                    <a:p>
                      <a:r>
                        <a:rPr lang="en-GB" sz="1200" b="1" dirty="0" smtClean="0">
                          <a:solidFill>
                            <a:srgbClr val="0070C0"/>
                          </a:solidFill>
                          <a:latin typeface="Comic Sans MS" panose="030F0702030302020204" pitchFamily="66" charset="0"/>
                        </a:rPr>
                        <a:t>memorial</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A thing that will continue to remind people of somebody or something.</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1554997"/>
                  </a:ext>
                </a:extLst>
              </a:tr>
              <a:tr h="268994">
                <a:tc>
                  <a:txBody>
                    <a:bodyPr/>
                    <a:lstStyle/>
                    <a:p>
                      <a:r>
                        <a:rPr lang="en-GB" sz="1200" b="1" dirty="0" smtClean="0">
                          <a:solidFill>
                            <a:srgbClr val="0070C0"/>
                          </a:solidFill>
                          <a:latin typeface="Comic Sans MS" panose="030F0702030302020204" pitchFamily="66" charset="0"/>
                        </a:rPr>
                        <a:t>vegetarian</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A person who does not eat meat or fish.</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5662383"/>
                  </a:ext>
                </a:extLst>
              </a:tr>
              <a:tr h="296753">
                <a:tc>
                  <a:txBody>
                    <a:bodyPr/>
                    <a:lstStyle/>
                    <a:p>
                      <a:r>
                        <a:rPr lang="en-GB" sz="1200" b="1" dirty="0" smtClean="0">
                          <a:solidFill>
                            <a:srgbClr val="0070C0"/>
                          </a:solidFill>
                          <a:latin typeface="Comic Sans MS" panose="030F0702030302020204" pitchFamily="66" charset="0"/>
                        </a:rPr>
                        <a:t>debate</a:t>
                      </a:r>
                      <a:endParaRPr lang="en-GB" sz="1200" b="1"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A </a:t>
                      </a:r>
                      <a:r>
                        <a:rPr lang="en-GB" sz="1100" b="0" baseline="0" dirty="0" smtClean="0">
                          <a:solidFill>
                            <a:srgbClr val="0070C0"/>
                          </a:solidFill>
                          <a:latin typeface="Comic Sans MS" panose="030F0702030302020204" pitchFamily="66" charset="0"/>
                        </a:rPr>
                        <a:t>discussion about an issue. In a debate two or more speakers express their views and sometimes there is a vote.</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8004162"/>
                  </a:ext>
                </a:extLst>
              </a:tr>
            </a:tbl>
          </a:graphicData>
        </a:graphic>
      </p:graphicFrame>
      <p:graphicFrame>
        <p:nvGraphicFramePr>
          <p:cNvPr id="10" name="Table 9"/>
          <p:cNvGraphicFramePr>
            <a:graphicFrameLocks noGrp="1"/>
          </p:cNvGraphicFramePr>
          <p:nvPr>
            <p:extLst/>
          </p:nvPr>
        </p:nvGraphicFramePr>
        <p:xfrm>
          <a:off x="5420840" y="5584785"/>
          <a:ext cx="6637083" cy="1191572"/>
        </p:xfrm>
        <a:graphic>
          <a:graphicData uri="http://schemas.openxmlformats.org/drawingml/2006/table">
            <a:tbl>
              <a:tblPr firstRow="1" bandRow="1">
                <a:tableStyleId>{5C22544A-7EE6-4342-B048-85BDC9FD1C3A}</a:tableStyleId>
              </a:tblPr>
              <a:tblGrid>
                <a:gridCol w="6637083">
                  <a:extLst>
                    <a:ext uri="{9D8B030D-6E8A-4147-A177-3AD203B41FA5}">
                      <a16:colId xmlns:a16="http://schemas.microsoft.com/office/drawing/2014/main" val="3504397740"/>
                    </a:ext>
                  </a:extLst>
                </a:gridCol>
              </a:tblGrid>
              <a:tr h="252679">
                <a:tc>
                  <a:txBody>
                    <a:bodyPr/>
                    <a:lstStyle/>
                    <a:p>
                      <a:r>
                        <a:rPr lang="en-GB" sz="1600" dirty="0" smtClean="0">
                          <a:latin typeface="Comic Sans MS" panose="030F0702030302020204" pitchFamily="66" charset="0"/>
                        </a:rPr>
                        <a:t>I can answer these reflective questions…</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105845680"/>
                  </a:ext>
                </a:extLst>
              </a:tr>
              <a:tr h="263707">
                <a:tc>
                  <a:txBody>
                    <a:bodyPr/>
                    <a:lstStyle/>
                    <a:p>
                      <a:r>
                        <a:rPr lang="en-GB" sz="1200" dirty="0" smtClean="0">
                          <a:solidFill>
                            <a:srgbClr val="0070C0"/>
                          </a:solidFill>
                          <a:latin typeface="Comic Sans MS" panose="030F0702030302020204" pitchFamily="66" charset="0"/>
                        </a:rPr>
                        <a:t>What does friendship mean to you?</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18416211"/>
                  </a:ext>
                </a:extLst>
              </a:tr>
              <a:tr h="220838">
                <a:tc>
                  <a:txBody>
                    <a:bodyPr/>
                    <a:lstStyle/>
                    <a:p>
                      <a:r>
                        <a:rPr lang="en-GB" sz="1200" dirty="0" smtClean="0">
                          <a:solidFill>
                            <a:srgbClr val="0070C0"/>
                          </a:solidFill>
                          <a:latin typeface="Comic Sans MS" panose="030F0702030302020204" pitchFamily="66" charset="0"/>
                        </a:rPr>
                        <a:t>How do you know who you are talking to online?</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246642"/>
                  </a:ext>
                </a:extLst>
              </a:tr>
              <a:tr h="307652">
                <a:tc>
                  <a:txBody>
                    <a:bodyPr/>
                    <a:lstStyle/>
                    <a:p>
                      <a:r>
                        <a:rPr lang="en-GB" sz="1200" dirty="0" smtClean="0">
                          <a:solidFill>
                            <a:srgbClr val="0070C0"/>
                          </a:solidFill>
                          <a:latin typeface="Comic Sans MS" panose="030F0702030302020204" pitchFamily="66" charset="0"/>
                        </a:rPr>
                        <a:t>What are good ways I can keep myself safe when using technology?</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46943410"/>
                  </a:ext>
                </a:extLst>
              </a:tr>
            </a:tbl>
          </a:graphicData>
        </a:graphic>
      </p:graphicFrame>
      <p:graphicFrame>
        <p:nvGraphicFramePr>
          <p:cNvPr id="12" name="Table 11"/>
          <p:cNvGraphicFramePr>
            <a:graphicFrameLocks noGrp="1"/>
          </p:cNvGraphicFramePr>
          <p:nvPr>
            <p:extLst/>
          </p:nvPr>
        </p:nvGraphicFramePr>
        <p:xfrm>
          <a:off x="165068" y="625499"/>
          <a:ext cx="11884692" cy="1950720"/>
        </p:xfrm>
        <a:graphic>
          <a:graphicData uri="http://schemas.openxmlformats.org/drawingml/2006/table">
            <a:tbl>
              <a:tblPr firstRow="1" bandRow="1">
                <a:tableStyleId>{5C22544A-7EE6-4342-B048-85BDC9FD1C3A}</a:tableStyleId>
              </a:tblPr>
              <a:tblGrid>
                <a:gridCol w="3778859">
                  <a:extLst>
                    <a:ext uri="{9D8B030D-6E8A-4147-A177-3AD203B41FA5}">
                      <a16:colId xmlns:a16="http://schemas.microsoft.com/office/drawing/2014/main" val="3076617395"/>
                    </a:ext>
                  </a:extLst>
                </a:gridCol>
                <a:gridCol w="4269344">
                  <a:extLst>
                    <a:ext uri="{9D8B030D-6E8A-4147-A177-3AD203B41FA5}">
                      <a16:colId xmlns:a16="http://schemas.microsoft.com/office/drawing/2014/main" val="18530659"/>
                    </a:ext>
                  </a:extLst>
                </a:gridCol>
                <a:gridCol w="3836489">
                  <a:extLst>
                    <a:ext uri="{9D8B030D-6E8A-4147-A177-3AD203B41FA5}">
                      <a16:colId xmlns:a16="http://schemas.microsoft.com/office/drawing/2014/main" val="2950434606"/>
                    </a:ext>
                  </a:extLst>
                </a:gridCol>
              </a:tblGrid>
              <a:tr h="256244">
                <a:tc>
                  <a:txBody>
                    <a:bodyPr/>
                    <a:lstStyle/>
                    <a:p>
                      <a:r>
                        <a:rPr lang="en-GB" sz="1600" dirty="0" smtClean="0">
                          <a:latin typeface="Comic Sans MS" panose="030F0702030302020204" pitchFamily="66" charset="0"/>
                        </a:rPr>
                        <a:t>I have already learnt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a:txBody>
                    <a:bodyPr/>
                    <a:lstStyle/>
                    <a:p>
                      <a:pPr algn="l"/>
                      <a:r>
                        <a:rPr lang="en-GB" sz="1600" dirty="0" smtClean="0">
                          <a:latin typeface="Comic Sans MS" panose="030F0702030302020204" pitchFamily="66" charset="0"/>
                        </a:rPr>
                        <a:t>Now I will</a:t>
                      </a:r>
                      <a:r>
                        <a:rPr lang="en-GB" sz="1600" baseline="0" dirty="0" smtClean="0">
                          <a:latin typeface="Comic Sans MS" panose="030F0702030302020204" pitchFamily="66" charset="0"/>
                        </a:rPr>
                        <a:t> </a:t>
                      </a:r>
                      <a:r>
                        <a:rPr lang="en-GB" sz="1600" dirty="0" smtClean="0">
                          <a:latin typeface="Comic Sans MS" panose="030F0702030302020204" pitchFamily="66" charset="0"/>
                        </a:rPr>
                        <a:t>learn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tc>
                  <a:txBody>
                    <a:bodyPr/>
                    <a:lstStyle/>
                    <a:p>
                      <a:r>
                        <a:rPr lang="en-GB" sz="1600" dirty="0" smtClean="0">
                          <a:latin typeface="Comic Sans MS" panose="030F0702030302020204" pitchFamily="66" charset="0"/>
                        </a:rPr>
                        <a:t>Next I will learn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051087613"/>
                  </a:ext>
                </a:extLst>
              </a:tr>
              <a:tr h="570167">
                <a:tc>
                  <a:txBody>
                    <a:bodyPr/>
                    <a:lstStyle/>
                    <a:p>
                      <a:r>
                        <a:rPr lang="en-GB" sz="1100" dirty="0" smtClean="0">
                          <a:solidFill>
                            <a:srgbClr val="0070C0"/>
                          </a:solidFill>
                          <a:latin typeface="Comic Sans MS" panose="030F0702030302020204" pitchFamily="66" charset="0"/>
                        </a:rPr>
                        <a:t>I can identify the roles and responsibilities of each member</a:t>
                      </a:r>
                      <a:r>
                        <a:rPr lang="en-GB" sz="1100" baseline="0" dirty="0" smtClean="0">
                          <a:solidFill>
                            <a:srgbClr val="0070C0"/>
                          </a:solidFill>
                          <a:latin typeface="Comic Sans MS" panose="030F0702030302020204" pitchFamily="66" charset="0"/>
                        </a:rPr>
                        <a:t> of my family and can reflect on the expectations for males and females.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can identify the web of relationships I am proud of, starting from those closest</a:t>
                      </a:r>
                      <a:r>
                        <a:rPr lang="en-GB" sz="1100" baseline="0" dirty="0" smtClean="0">
                          <a:solidFill>
                            <a:srgbClr val="0070C0"/>
                          </a:solidFill>
                          <a:latin typeface="Comic Sans MS" panose="030F0702030302020204" pitchFamily="66" charset="0"/>
                        </a:rPr>
                        <a:t> to me and including those more distant.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have an accurate picture of who I am as a person in terms of my characteristics</a:t>
                      </a:r>
                      <a:r>
                        <a:rPr lang="en-GB" sz="1100" baseline="0" dirty="0" smtClean="0">
                          <a:solidFill>
                            <a:srgbClr val="0070C0"/>
                          </a:solidFill>
                          <a:latin typeface="Comic Sans MS" panose="030F0702030302020204" pitchFamily="66" charset="0"/>
                        </a:rPr>
                        <a:t> and personal qualities.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773050085"/>
                  </a:ext>
                </a:extLst>
              </a:tr>
              <a:tr h="409350">
                <a:tc>
                  <a:txBody>
                    <a:bodyPr/>
                    <a:lstStyle/>
                    <a:p>
                      <a:r>
                        <a:rPr lang="en-GB" sz="1100" dirty="0" smtClean="0">
                          <a:solidFill>
                            <a:srgbClr val="0070C0"/>
                          </a:solidFill>
                          <a:latin typeface="Comic Sans MS" panose="030F0702030302020204" pitchFamily="66" charset="0"/>
                        </a:rPr>
                        <a:t>I know and can use some strategies for keeping myself safe.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can explain different points of view on an animal rights issue.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how it feels to be attracted to someone and what having a boyfriend or girlfriend means.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440247267"/>
                  </a:ext>
                </a:extLst>
              </a:tr>
              <a:tr h="570167">
                <a:tc>
                  <a:txBody>
                    <a:bodyPr/>
                    <a:lstStyle/>
                    <a:p>
                      <a:r>
                        <a:rPr lang="en-GB" sz="1100" dirty="0" smtClean="0">
                          <a:solidFill>
                            <a:srgbClr val="0070C0"/>
                          </a:solidFill>
                          <a:latin typeface="Comic Sans MS" panose="030F0702030302020204" pitchFamily="66" charset="0"/>
                        </a:rPr>
                        <a:t>I understand how my needs and rights are shared by children around the world and can identify how our lives may be different.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know how to show love and appreciation to the people and animals who are special to me.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how to stay safe when using technology to communicate with my friends.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203989915"/>
                  </a:ext>
                </a:extLst>
              </a:tr>
            </a:tbl>
          </a:graphicData>
        </a:graphic>
      </p:graphicFrame>
      <p:graphicFrame>
        <p:nvGraphicFramePr>
          <p:cNvPr id="13" name="Table 12"/>
          <p:cNvGraphicFramePr>
            <a:graphicFrameLocks noGrp="1"/>
          </p:cNvGraphicFramePr>
          <p:nvPr>
            <p:extLst/>
          </p:nvPr>
        </p:nvGraphicFramePr>
        <p:xfrm>
          <a:off x="137192" y="2629799"/>
          <a:ext cx="2750852" cy="4146558"/>
        </p:xfrm>
        <a:graphic>
          <a:graphicData uri="http://schemas.openxmlformats.org/drawingml/2006/table">
            <a:tbl>
              <a:tblPr firstRow="1" bandRow="1">
                <a:tableStyleId>{5C22544A-7EE6-4342-B048-85BDC9FD1C3A}</a:tableStyleId>
              </a:tblPr>
              <a:tblGrid>
                <a:gridCol w="2750852">
                  <a:extLst>
                    <a:ext uri="{9D8B030D-6E8A-4147-A177-3AD203B41FA5}">
                      <a16:colId xmlns:a16="http://schemas.microsoft.com/office/drawing/2014/main" val="2704570955"/>
                    </a:ext>
                  </a:extLst>
                </a:gridCol>
              </a:tblGrid>
              <a:tr h="4146558">
                <a:tc>
                  <a:txBody>
                    <a:bodyPr/>
                    <a:lstStyle/>
                    <a:p>
                      <a:endParaRPr lang="en-GB" dirty="0"/>
                    </a:p>
                  </a:txBody>
                  <a:tcPr>
                    <a:solidFill>
                      <a:srgbClr val="0070C0"/>
                    </a:solidFill>
                  </a:tcPr>
                </a:tc>
                <a:extLst>
                  <a:ext uri="{0D108BD9-81ED-4DB2-BD59-A6C34878D82A}">
                    <a16:rowId xmlns:a16="http://schemas.microsoft.com/office/drawing/2014/main" val="550401838"/>
                  </a:ext>
                </a:extLst>
              </a:tr>
            </a:tbl>
          </a:graphicData>
        </a:graphic>
      </p:graphicFrame>
      <p:pic>
        <p:nvPicPr>
          <p:cNvPr id="14" name="Picture 13"/>
          <p:cNvPicPr>
            <a:picLocks noChangeAspect="1"/>
          </p:cNvPicPr>
          <p:nvPr/>
        </p:nvPicPr>
        <p:blipFill>
          <a:blip r:embed="rId2"/>
          <a:stretch>
            <a:fillRect/>
          </a:stretch>
        </p:blipFill>
        <p:spPr>
          <a:xfrm>
            <a:off x="284427" y="2776624"/>
            <a:ext cx="2456382" cy="3860940"/>
          </a:xfrm>
          <a:prstGeom prst="rect">
            <a:avLst/>
          </a:prstGeom>
        </p:spPr>
      </p:pic>
      <p:graphicFrame>
        <p:nvGraphicFramePr>
          <p:cNvPr id="15" name="Table 14"/>
          <p:cNvGraphicFramePr>
            <a:graphicFrameLocks noGrp="1"/>
          </p:cNvGraphicFramePr>
          <p:nvPr>
            <p:extLst/>
          </p:nvPr>
        </p:nvGraphicFramePr>
        <p:xfrm>
          <a:off x="3007403" y="5601113"/>
          <a:ext cx="2294164" cy="1175244"/>
        </p:xfrm>
        <a:graphic>
          <a:graphicData uri="http://schemas.openxmlformats.org/drawingml/2006/table">
            <a:tbl>
              <a:tblPr firstRow="1" bandRow="1">
                <a:tableStyleId>{5C22544A-7EE6-4342-B048-85BDC9FD1C3A}</a:tableStyleId>
              </a:tblPr>
              <a:tblGrid>
                <a:gridCol w="2294164">
                  <a:extLst>
                    <a:ext uri="{9D8B030D-6E8A-4147-A177-3AD203B41FA5}">
                      <a16:colId xmlns:a16="http://schemas.microsoft.com/office/drawing/2014/main" val="1954797492"/>
                    </a:ext>
                  </a:extLst>
                </a:gridCol>
              </a:tblGrid>
              <a:tr h="1175244">
                <a:tc>
                  <a:txBody>
                    <a:bodyPr/>
                    <a:lstStyle/>
                    <a:p>
                      <a:endParaRPr lang="en-GB" dirty="0"/>
                    </a:p>
                  </a:txBody>
                  <a:tcPr>
                    <a:solidFill>
                      <a:srgbClr val="0070C0"/>
                    </a:solidFill>
                  </a:tcPr>
                </a:tc>
                <a:extLst>
                  <a:ext uri="{0D108BD9-81ED-4DB2-BD59-A6C34878D82A}">
                    <a16:rowId xmlns:a16="http://schemas.microsoft.com/office/drawing/2014/main" val="308652699"/>
                  </a:ext>
                </a:extLst>
              </a:tr>
            </a:tbl>
          </a:graphicData>
        </a:graphic>
      </p:graphicFrame>
      <p:pic>
        <p:nvPicPr>
          <p:cNvPr id="8" name="Picture 7"/>
          <p:cNvPicPr>
            <a:picLocks noChangeAspect="1"/>
          </p:cNvPicPr>
          <p:nvPr/>
        </p:nvPicPr>
        <p:blipFill>
          <a:blip r:embed="rId3"/>
          <a:stretch>
            <a:fillRect/>
          </a:stretch>
        </p:blipFill>
        <p:spPr>
          <a:xfrm>
            <a:off x="3126676" y="5698878"/>
            <a:ext cx="2055618" cy="979714"/>
          </a:xfrm>
          <a:prstGeom prst="rect">
            <a:avLst/>
          </a:prstGeom>
        </p:spPr>
      </p:pic>
      <p:pic>
        <p:nvPicPr>
          <p:cNvPr id="11" name="Picture 10"/>
          <p:cNvPicPr>
            <a:picLocks noChangeAspect="1"/>
          </p:cNvPicPr>
          <p:nvPr/>
        </p:nvPicPr>
        <p:blipFill>
          <a:blip r:embed="rId4"/>
          <a:stretch>
            <a:fillRect/>
          </a:stretch>
        </p:blipFill>
        <p:spPr>
          <a:xfrm>
            <a:off x="165068" y="24599"/>
            <a:ext cx="576450" cy="580720"/>
          </a:xfrm>
          <a:prstGeom prst="rect">
            <a:avLst/>
          </a:prstGeom>
        </p:spPr>
      </p:pic>
    </p:spTree>
    <p:extLst>
      <p:ext uri="{BB962C8B-B14F-4D97-AF65-F5344CB8AC3E}">
        <p14:creationId xmlns:p14="http://schemas.microsoft.com/office/powerpoint/2010/main" val="2701823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861" y="168852"/>
            <a:ext cx="9294495" cy="440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dirty="0" smtClean="0">
                <a:effectLst/>
                <a:ea typeface="Calibri" panose="020F0502020204030204" pitchFamily="34" charset="0"/>
                <a:cs typeface="Times New Roman" panose="02020603050405020304" pitchFamily="18" charset="0"/>
              </a:rPr>
              <a:t>Year 4</a:t>
            </a:r>
            <a:r>
              <a:rPr lang="en-GB" dirty="0" smtClean="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Computing Knowledge </a:t>
            </a:r>
            <a:r>
              <a:rPr lang="en-GB" dirty="0" smtClean="0">
                <a:ea typeface="Calibri" panose="020F0502020204030204" pitchFamily="34" charset="0"/>
                <a:cs typeface="Times New Roman" panose="02020603050405020304" pitchFamily="18" charset="0"/>
              </a:rPr>
              <a:t>Organiser</a:t>
            </a:r>
            <a:r>
              <a:rPr lang="en-GB" sz="1100" dirty="0" smtClean="0">
                <a:ea typeface="Calibri" panose="020F0502020204030204" pitchFamily="34" charset="0"/>
                <a:cs typeface="Times New Roman" panose="02020603050405020304" pitchFamily="18" charset="0"/>
              </a:rPr>
              <a:t>:  </a:t>
            </a:r>
            <a:r>
              <a:rPr lang="en-GB" dirty="0" smtClean="0">
                <a:ea typeface="Calibri" panose="020F0502020204030204" pitchFamily="34" charset="0"/>
                <a:cs typeface="Times New Roman" panose="02020603050405020304" pitchFamily="18" charset="0"/>
              </a:rPr>
              <a:t>Photo Editing</a:t>
            </a:r>
            <a:endParaRPr lang="en-GB" sz="1100" dirty="0">
              <a:effectLst/>
              <a:ea typeface="Calibri" panose="020F0502020204030204" pitchFamily="34" charset="0"/>
              <a:cs typeface="Times New Roman" panose="02020603050405020304" pitchFamily="18" charset="0"/>
            </a:endParaRPr>
          </a:p>
        </p:txBody>
      </p:sp>
      <p:sp>
        <p:nvSpPr>
          <p:cNvPr id="7" name="TextBox 6"/>
          <p:cNvSpPr txBox="1"/>
          <p:nvPr/>
        </p:nvSpPr>
        <p:spPr>
          <a:xfrm>
            <a:off x="3959273" y="746085"/>
            <a:ext cx="3678144" cy="2677656"/>
          </a:xfrm>
          <a:prstGeom prst="rect">
            <a:avLst/>
          </a:prstGeom>
          <a:noFill/>
          <a:ln w="19050">
            <a:solidFill>
              <a:schemeClr val="accent5"/>
            </a:solidFill>
          </a:ln>
        </p:spPr>
        <p:txBody>
          <a:bodyPr wrap="square" rtlCol="0">
            <a:spAutoFit/>
          </a:bodyPr>
          <a:lstStyle/>
          <a:p>
            <a:pPr algn="ctr">
              <a:lnSpc>
                <a:spcPct val="150000"/>
              </a:lnSpc>
            </a:pPr>
            <a:r>
              <a:rPr lang="en-GB" sz="1400" b="1" dirty="0" smtClean="0">
                <a:solidFill>
                  <a:schemeClr val="accent5"/>
                </a:solidFill>
              </a:rPr>
              <a:t>What will I learn?</a:t>
            </a:r>
          </a:p>
          <a:p>
            <a:pPr marL="285750" indent="-285750">
              <a:lnSpc>
                <a:spcPct val="150000"/>
              </a:lnSpc>
              <a:buFont typeface="Arial" panose="020B0604020202020204" pitchFamily="34" charset="0"/>
              <a:buChar char="•"/>
            </a:pPr>
            <a:r>
              <a:rPr lang="en-GB" sz="1400" dirty="0" smtClean="0"/>
              <a:t>I </a:t>
            </a:r>
            <a:r>
              <a:rPr lang="en-GB" sz="1400" dirty="0"/>
              <a:t>will develop my understanding of how digital images can be changed and edited, and how they can then be resaved and </a:t>
            </a:r>
            <a:r>
              <a:rPr lang="en-GB" sz="1400" dirty="0" smtClean="0"/>
              <a:t>reused</a:t>
            </a:r>
          </a:p>
          <a:p>
            <a:pPr marL="285750" indent="-285750">
              <a:lnSpc>
                <a:spcPct val="150000"/>
              </a:lnSpc>
              <a:buFont typeface="Arial" panose="020B0604020202020204" pitchFamily="34" charset="0"/>
              <a:buChar char="•"/>
            </a:pPr>
            <a:r>
              <a:rPr lang="en-GB" sz="1400" dirty="0"/>
              <a:t> I will consider the impact that editing images can have, and evaluate the effectiveness of my choices</a:t>
            </a:r>
            <a:endParaRPr lang="en-US" sz="1400" dirty="0" smtClean="0"/>
          </a:p>
        </p:txBody>
      </p:sp>
      <p:sp>
        <p:nvSpPr>
          <p:cNvPr id="11" name="TextBox 10"/>
          <p:cNvSpPr txBox="1"/>
          <p:nvPr/>
        </p:nvSpPr>
        <p:spPr>
          <a:xfrm>
            <a:off x="269816" y="743157"/>
            <a:ext cx="3544538" cy="3970318"/>
          </a:xfrm>
          <a:prstGeom prst="rect">
            <a:avLst/>
          </a:prstGeom>
          <a:noFill/>
          <a:ln w="19050">
            <a:solidFill>
              <a:schemeClr val="accent5"/>
            </a:solidFill>
          </a:ln>
        </p:spPr>
        <p:txBody>
          <a:bodyPr wrap="square" rtlCol="0">
            <a:spAutoFit/>
          </a:bodyPr>
          <a:lstStyle/>
          <a:p>
            <a:pPr algn="ctr">
              <a:lnSpc>
                <a:spcPct val="150000"/>
              </a:lnSpc>
            </a:pPr>
            <a:r>
              <a:rPr lang="en-GB" sz="1400" b="1" dirty="0" smtClean="0">
                <a:solidFill>
                  <a:schemeClr val="accent5"/>
                </a:solidFill>
              </a:rPr>
              <a:t>What should I already know?</a:t>
            </a:r>
          </a:p>
          <a:p>
            <a:pPr marL="285750" indent="-285750">
              <a:lnSpc>
                <a:spcPct val="150000"/>
              </a:lnSpc>
              <a:buFont typeface="Arial" panose="020B0604020202020204" pitchFamily="34" charset="0"/>
              <a:buChar char="•"/>
            </a:pPr>
            <a:r>
              <a:rPr lang="en-GB" sz="1400" dirty="0"/>
              <a:t>how </a:t>
            </a:r>
            <a:r>
              <a:rPr lang="en-GB" sz="1400" dirty="0" smtClean="0"/>
              <a:t>to develop </a:t>
            </a:r>
            <a:r>
              <a:rPr lang="en-GB" sz="1400" dirty="0"/>
              <a:t>my understanding of tools that could be used for digital </a:t>
            </a:r>
            <a:r>
              <a:rPr lang="en-GB" sz="1400" dirty="0" smtClean="0"/>
              <a:t>painting</a:t>
            </a:r>
          </a:p>
          <a:p>
            <a:pPr marL="285750" indent="-285750">
              <a:lnSpc>
                <a:spcPct val="150000"/>
              </a:lnSpc>
              <a:buFont typeface="Arial" panose="020B0604020202020204" pitchFamily="34" charset="0"/>
              <a:buChar char="•"/>
            </a:pPr>
            <a:r>
              <a:rPr lang="en-GB" sz="1400" dirty="0" smtClean="0"/>
              <a:t>How to use </a:t>
            </a:r>
            <a:r>
              <a:rPr lang="en-GB" sz="1400" dirty="0"/>
              <a:t>tools to create my own digital painting. </a:t>
            </a:r>
            <a:endParaRPr lang="en-GB" sz="1400" dirty="0" smtClean="0"/>
          </a:p>
          <a:p>
            <a:pPr marL="285750" indent="-285750">
              <a:lnSpc>
                <a:spcPct val="150000"/>
              </a:lnSpc>
              <a:buFont typeface="Arial" panose="020B0604020202020204" pitchFamily="34" charset="0"/>
              <a:buChar char="•"/>
            </a:pPr>
            <a:r>
              <a:rPr lang="en-GB" sz="1400" dirty="0" smtClean="0"/>
              <a:t>How to use </a:t>
            </a:r>
            <a:r>
              <a:rPr lang="en-GB" sz="1400" dirty="0"/>
              <a:t>different devices to capture photographs and learned how to edit and improve </a:t>
            </a:r>
            <a:r>
              <a:rPr lang="en-GB" sz="1400" dirty="0" smtClean="0"/>
              <a:t>photos</a:t>
            </a:r>
          </a:p>
          <a:p>
            <a:pPr marL="285750" indent="-285750">
              <a:lnSpc>
                <a:spcPct val="150000"/>
              </a:lnSpc>
              <a:buFont typeface="Arial" panose="020B0604020202020204" pitchFamily="34" charset="0"/>
              <a:buChar char="•"/>
            </a:pPr>
            <a:r>
              <a:rPr lang="en-GB" sz="1400" dirty="0" smtClean="0"/>
              <a:t> how to use the </a:t>
            </a:r>
            <a:r>
              <a:rPr lang="en-GB" sz="1400" dirty="0"/>
              <a:t>techniques needed to create a stop-frame animation and then applied these techniques to create a story-based animation</a:t>
            </a:r>
            <a:endParaRPr lang="en-GB" sz="1400" dirty="0" smtClean="0"/>
          </a:p>
        </p:txBody>
      </p:sp>
      <p:pic>
        <p:nvPicPr>
          <p:cNvPr id="16" name="Picture 15"/>
          <p:cNvPicPr>
            <a:picLocks noChangeAspect="1"/>
          </p:cNvPicPr>
          <p:nvPr/>
        </p:nvPicPr>
        <p:blipFill>
          <a:blip r:embed="rId2">
            <a:duotone>
              <a:schemeClr val="accent5">
                <a:shade val="45000"/>
                <a:satMod val="135000"/>
              </a:schemeClr>
              <a:prstClr val="white"/>
            </a:duotone>
          </a:blip>
          <a:stretch>
            <a:fillRect/>
          </a:stretch>
        </p:blipFill>
        <p:spPr>
          <a:xfrm>
            <a:off x="10669356" y="75191"/>
            <a:ext cx="651322" cy="651322"/>
          </a:xfrm>
          <a:prstGeom prst="rect">
            <a:avLst/>
          </a:prstGeom>
        </p:spPr>
      </p:pic>
      <p:graphicFrame>
        <p:nvGraphicFramePr>
          <p:cNvPr id="24" name="Table 23"/>
          <p:cNvGraphicFramePr>
            <a:graphicFrameLocks noGrp="1"/>
          </p:cNvGraphicFramePr>
          <p:nvPr>
            <p:extLst/>
          </p:nvPr>
        </p:nvGraphicFramePr>
        <p:xfrm>
          <a:off x="7782336" y="743157"/>
          <a:ext cx="3999758" cy="4058136"/>
        </p:xfrm>
        <a:graphic>
          <a:graphicData uri="http://schemas.openxmlformats.org/drawingml/2006/table">
            <a:tbl>
              <a:tblPr firstRow="1" bandRow="1">
                <a:tableStyleId>{5940675A-B579-460E-94D1-54222C63F5DA}</a:tableStyleId>
              </a:tblPr>
              <a:tblGrid>
                <a:gridCol w="1326086">
                  <a:extLst>
                    <a:ext uri="{9D8B030D-6E8A-4147-A177-3AD203B41FA5}">
                      <a16:colId xmlns:a16="http://schemas.microsoft.com/office/drawing/2014/main" val="2588486078"/>
                    </a:ext>
                  </a:extLst>
                </a:gridCol>
                <a:gridCol w="2673672">
                  <a:extLst>
                    <a:ext uri="{9D8B030D-6E8A-4147-A177-3AD203B41FA5}">
                      <a16:colId xmlns:a16="http://schemas.microsoft.com/office/drawing/2014/main" val="712753874"/>
                    </a:ext>
                  </a:extLst>
                </a:gridCol>
              </a:tblGrid>
              <a:tr h="373574">
                <a:tc gridSpan="2">
                  <a:txBody>
                    <a:bodyPr/>
                    <a:lstStyle/>
                    <a:p>
                      <a:pPr algn="ctr"/>
                      <a:r>
                        <a:rPr lang="en-GB" dirty="0" smtClean="0">
                          <a:solidFill>
                            <a:schemeClr val="bg1"/>
                          </a:solidFill>
                        </a:rPr>
                        <a:t>Key Vocabulary</a:t>
                      </a:r>
                      <a:endParaRPr lang="en-GB" dirty="0">
                        <a:solidFill>
                          <a:schemeClr val="bg1"/>
                        </a:solidFill>
                      </a:endParaRPr>
                    </a:p>
                  </a:txBody>
                  <a:tcPr>
                    <a:solidFill>
                      <a:schemeClr val="accent1"/>
                    </a:solidFill>
                  </a:tcPr>
                </a:tc>
                <a:tc hMerge="1">
                  <a:txBody>
                    <a:bodyPr/>
                    <a:lstStyle/>
                    <a:p>
                      <a:endParaRPr lang="en-GB" dirty="0"/>
                    </a:p>
                  </a:txBody>
                  <a:tcPr/>
                </a:tc>
                <a:extLst>
                  <a:ext uri="{0D108BD9-81ED-4DB2-BD59-A6C34878D82A}">
                    <a16:rowId xmlns:a16="http://schemas.microsoft.com/office/drawing/2014/main" val="3711207293"/>
                  </a:ext>
                </a:extLst>
              </a:tr>
              <a:tr h="529229">
                <a:tc>
                  <a:txBody>
                    <a:bodyPr/>
                    <a:lstStyle/>
                    <a:p>
                      <a:r>
                        <a:rPr lang="en-US" sz="1400" b="1" dirty="0" smtClean="0">
                          <a:solidFill>
                            <a:schemeClr val="accent5"/>
                          </a:solidFill>
                        </a:rPr>
                        <a:t>crop</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to cut out or resize parts of an image you don’t need</a:t>
                      </a:r>
                      <a:endParaRPr lang="en-GB" sz="1400" dirty="0" smtClean="0"/>
                    </a:p>
                  </a:txBody>
                  <a:tcPr anchor="ctr"/>
                </a:tc>
                <a:extLst>
                  <a:ext uri="{0D108BD9-81ED-4DB2-BD59-A6C34878D82A}">
                    <a16:rowId xmlns:a16="http://schemas.microsoft.com/office/drawing/2014/main" val="871853579"/>
                  </a:ext>
                </a:extLst>
              </a:tr>
              <a:tr h="509188">
                <a:tc>
                  <a:txBody>
                    <a:bodyPr/>
                    <a:lstStyle/>
                    <a:p>
                      <a:r>
                        <a:rPr lang="en-US" sz="1400" b="1" dirty="0" smtClean="0">
                          <a:solidFill>
                            <a:schemeClr val="accent5"/>
                          </a:solidFill>
                        </a:rPr>
                        <a:t>filters</a:t>
                      </a:r>
                      <a:endParaRPr lang="en-GB" sz="1400" b="1" dirty="0">
                        <a:solidFill>
                          <a:schemeClr val="accent5"/>
                        </a:solidFill>
                      </a:endParaRPr>
                    </a:p>
                  </a:txBody>
                  <a:tcPr anchor="ctr"/>
                </a:tc>
                <a:tc>
                  <a:txBody>
                    <a:bodyPr/>
                    <a:lstStyle/>
                    <a:p>
                      <a:pPr>
                        <a:lnSpc>
                          <a:spcPct val="100000"/>
                        </a:lnSpc>
                      </a:pPr>
                      <a:r>
                        <a:rPr lang="en-US" sz="1400" dirty="0" smtClean="0"/>
                        <a:t>change the </a:t>
                      </a:r>
                      <a:r>
                        <a:rPr lang="en-US" sz="1400" dirty="0" err="1" smtClean="0"/>
                        <a:t>colours</a:t>
                      </a:r>
                      <a:r>
                        <a:rPr lang="en-US" sz="1400" dirty="0" smtClean="0"/>
                        <a:t> of an image</a:t>
                      </a:r>
                      <a:endParaRPr lang="en-GB" sz="1400" dirty="0" smtClean="0"/>
                    </a:p>
                  </a:txBody>
                  <a:tcPr anchor="ctr"/>
                </a:tc>
                <a:extLst>
                  <a:ext uri="{0D108BD9-81ED-4DB2-BD59-A6C34878D82A}">
                    <a16:rowId xmlns:a16="http://schemas.microsoft.com/office/drawing/2014/main" val="1915235351"/>
                  </a:ext>
                </a:extLst>
              </a:tr>
              <a:tr h="529229">
                <a:tc>
                  <a:txBody>
                    <a:bodyPr/>
                    <a:lstStyle/>
                    <a:p>
                      <a:r>
                        <a:rPr lang="en-GB" sz="1400" b="1" dirty="0" smtClean="0">
                          <a:solidFill>
                            <a:schemeClr val="accent5"/>
                          </a:solidFill>
                        </a:rPr>
                        <a:t>contrast</a:t>
                      </a:r>
                      <a:endParaRPr lang="en-GB" sz="1400" b="1" dirty="0">
                        <a:solidFill>
                          <a:schemeClr val="accent5"/>
                        </a:solidFill>
                      </a:endParaRPr>
                    </a:p>
                  </a:txBody>
                  <a:tcPr anchor="ctr"/>
                </a:tc>
                <a:tc>
                  <a:txBody>
                    <a:bodyPr/>
                    <a:lstStyle/>
                    <a:p>
                      <a:pPr>
                        <a:lnSpc>
                          <a:spcPct val="100000"/>
                        </a:lnSpc>
                      </a:pPr>
                      <a:r>
                        <a:rPr lang="en-US" sz="1400" dirty="0" smtClean="0"/>
                        <a:t>tool to make an image or subject clearer</a:t>
                      </a:r>
                      <a:endParaRPr lang="en-GB" sz="1400" dirty="0" smtClean="0"/>
                    </a:p>
                  </a:txBody>
                  <a:tcPr anchor="ctr"/>
                </a:tc>
                <a:extLst>
                  <a:ext uri="{0D108BD9-81ED-4DB2-BD59-A6C34878D82A}">
                    <a16:rowId xmlns:a16="http://schemas.microsoft.com/office/drawing/2014/main" val="2143452535"/>
                  </a:ext>
                </a:extLst>
              </a:tr>
              <a:tr h="529229">
                <a:tc>
                  <a:txBody>
                    <a:bodyPr/>
                    <a:lstStyle/>
                    <a:p>
                      <a:r>
                        <a:rPr lang="en-GB" sz="1400" b="1" dirty="0" smtClean="0">
                          <a:solidFill>
                            <a:schemeClr val="accent5"/>
                          </a:solidFill>
                        </a:rPr>
                        <a:t>blur</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to distort an image so your eyes</a:t>
                      </a:r>
                      <a:endParaRPr lang="en-GB" sz="1100" kern="1200" dirty="0" smtClean="0">
                        <a:solidFill>
                          <a:schemeClr val="tx1"/>
                        </a:solidFill>
                        <a:effectLst/>
                        <a:latin typeface="+mn-lt"/>
                        <a:ea typeface="+mn-ea"/>
                        <a:cs typeface="+mn-cs"/>
                      </a:endParaRPr>
                    </a:p>
                  </a:txBody>
                  <a:tcPr anchor="ctr"/>
                </a:tc>
                <a:extLst>
                  <a:ext uri="{0D108BD9-81ED-4DB2-BD59-A6C34878D82A}">
                    <a16:rowId xmlns:a16="http://schemas.microsoft.com/office/drawing/2014/main" val="1036230421"/>
                  </a:ext>
                </a:extLst>
              </a:tr>
              <a:tr h="529229">
                <a:tc>
                  <a:txBody>
                    <a:bodyPr/>
                    <a:lstStyle/>
                    <a:p>
                      <a:r>
                        <a:rPr lang="en-US" sz="1400" b="1" dirty="0" smtClean="0">
                          <a:solidFill>
                            <a:schemeClr val="accent5"/>
                          </a:solidFill>
                        </a:rPr>
                        <a:t>edit</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to change an image </a:t>
                      </a:r>
                      <a:endParaRPr lang="en-GB" sz="1400" kern="1200" dirty="0" smtClean="0">
                        <a:solidFill>
                          <a:schemeClr val="tx1"/>
                        </a:solidFill>
                        <a:effectLst/>
                        <a:latin typeface="+mn-lt"/>
                        <a:ea typeface="+mn-ea"/>
                        <a:cs typeface="+mn-cs"/>
                      </a:endParaRPr>
                    </a:p>
                  </a:txBody>
                  <a:tcPr anchor="ctr"/>
                </a:tc>
                <a:extLst>
                  <a:ext uri="{0D108BD9-81ED-4DB2-BD59-A6C34878D82A}">
                    <a16:rowId xmlns:a16="http://schemas.microsoft.com/office/drawing/2014/main" val="561896044"/>
                  </a:ext>
                </a:extLst>
              </a:tr>
              <a:tr h="529229">
                <a:tc>
                  <a:txBody>
                    <a:bodyPr/>
                    <a:lstStyle/>
                    <a:p>
                      <a:r>
                        <a:rPr lang="en-US" sz="1400" b="1" dirty="0" smtClean="0">
                          <a:solidFill>
                            <a:schemeClr val="accent5"/>
                          </a:solidFill>
                        </a:rPr>
                        <a:t>enlarge</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to make an image or subject larger</a:t>
                      </a:r>
                      <a:endParaRPr lang="en-GB" sz="1400" kern="1200" dirty="0" smtClean="0">
                        <a:solidFill>
                          <a:schemeClr val="tx1"/>
                        </a:solidFill>
                        <a:effectLst/>
                        <a:latin typeface="+mn-lt"/>
                        <a:ea typeface="+mn-ea"/>
                        <a:cs typeface="+mn-cs"/>
                      </a:endParaRPr>
                    </a:p>
                  </a:txBody>
                  <a:tcPr anchor="ctr"/>
                </a:tc>
                <a:extLst>
                  <a:ext uri="{0D108BD9-81ED-4DB2-BD59-A6C34878D82A}">
                    <a16:rowId xmlns:a16="http://schemas.microsoft.com/office/drawing/2014/main" val="3333162646"/>
                  </a:ext>
                </a:extLst>
              </a:tr>
              <a:tr h="529229">
                <a:tc>
                  <a:txBody>
                    <a:bodyPr/>
                    <a:lstStyle/>
                    <a:p>
                      <a:r>
                        <a:rPr lang="en-US" sz="1400" b="1" dirty="0" smtClean="0">
                          <a:solidFill>
                            <a:schemeClr val="accent5"/>
                          </a:solidFill>
                        </a:rPr>
                        <a:t>rotate</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to change the direction of a picture or image</a:t>
                      </a:r>
                      <a:endParaRPr lang="en-GB" sz="1400" kern="1200" dirty="0" smtClean="0">
                        <a:solidFill>
                          <a:schemeClr val="tx1"/>
                        </a:solidFill>
                        <a:effectLst/>
                        <a:latin typeface="+mn-lt"/>
                        <a:ea typeface="+mn-ea"/>
                        <a:cs typeface="+mn-cs"/>
                      </a:endParaRPr>
                    </a:p>
                  </a:txBody>
                  <a:tcPr anchor="ctr"/>
                </a:tc>
                <a:extLst>
                  <a:ext uri="{0D108BD9-81ED-4DB2-BD59-A6C34878D82A}">
                    <a16:rowId xmlns:a16="http://schemas.microsoft.com/office/drawing/2014/main" val="2487232475"/>
                  </a:ext>
                </a:extLst>
              </a:tr>
            </a:tbl>
          </a:graphicData>
        </a:graphic>
      </p:graphicFrame>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05715" y="4801293"/>
            <a:ext cx="2872740" cy="1860550"/>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3959273" y="3560225"/>
            <a:ext cx="3678144" cy="2239683"/>
          </a:xfrm>
          <a:prstGeom prst="rect">
            <a:avLst/>
          </a:prstGeom>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7794929" y="4934850"/>
            <a:ext cx="3987165" cy="1810385"/>
          </a:xfrm>
          <a:prstGeom prst="rect">
            <a:avLst/>
          </a:prstGeom>
        </p:spPr>
      </p:pic>
      <p:pic>
        <p:nvPicPr>
          <p:cNvPr id="13" name="Picture 12"/>
          <p:cNvPicPr>
            <a:picLocks noChangeAspect="1"/>
          </p:cNvPicPr>
          <p:nvPr/>
        </p:nvPicPr>
        <p:blipFill>
          <a:blip r:embed="rId6">
            <a:extLst/>
          </a:blip>
          <a:stretch>
            <a:fillRect/>
          </a:stretch>
        </p:blipFill>
        <p:spPr>
          <a:xfrm>
            <a:off x="833322" y="134558"/>
            <a:ext cx="499043" cy="499043"/>
          </a:xfrm>
          <a:prstGeom prst="rect">
            <a:avLst/>
          </a:prstGeom>
        </p:spPr>
      </p:pic>
    </p:spTree>
    <p:extLst>
      <p:ext uri="{BB962C8B-B14F-4D97-AF65-F5344CB8AC3E}">
        <p14:creationId xmlns:p14="http://schemas.microsoft.com/office/powerpoint/2010/main" val="307987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4037" y="233362"/>
            <a:ext cx="8543925" cy="6391275"/>
          </a:xfrm>
          <a:prstGeom prst="rect">
            <a:avLst/>
          </a:prstGeom>
        </p:spPr>
      </p:pic>
    </p:spTree>
    <p:extLst>
      <p:ext uri="{BB962C8B-B14F-4D97-AF65-F5344CB8AC3E}">
        <p14:creationId xmlns:p14="http://schemas.microsoft.com/office/powerpoint/2010/main" val="390154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219075"/>
            <a:ext cx="8534400" cy="6419850"/>
          </a:xfrm>
          <a:prstGeom prst="rect">
            <a:avLst/>
          </a:prstGeom>
        </p:spPr>
      </p:pic>
    </p:spTree>
    <p:extLst>
      <p:ext uri="{BB962C8B-B14F-4D97-AF65-F5344CB8AC3E}">
        <p14:creationId xmlns:p14="http://schemas.microsoft.com/office/powerpoint/2010/main" val="284494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2256" y="-27384"/>
            <a:ext cx="9135745" cy="110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GB" dirty="0">
              <a:solidFill>
                <a:prstClr val="white"/>
              </a:solidFill>
              <a:latin typeface="Calibri"/>
            </a:endParaRP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408" y="195104"/>
            <a:ext cx="747712" cy="7477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dirty="0">
              <a:solidFill>
                <a:prstClr val="black"/>
              </a:solidFill>
              <a:latin typeface="Calibri"/>
            </a:endParaRPr>
          </a:p>
        </p:txBody>
      </p:sp>
      <p:sp>
        <p:nvSpPr>
          <p:cNvPr id="6" name="Rectangle 5"/>
          <p:cNvSpPr>
            <a:spLocks noChangeArrowheads="1"/>
          </p:cNvSpPr>
          <p:nvPr/>
        </p:nvSpPr>
        <p:spPr bwMode="auto">
          <a:xfrm>
            <a:off x="3687457" y="10926"/>
            <a:ext cx="48170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sz="2600" dirty="0">
                <a:solidFill>
                  <a:srgbClr val="FFFFFF"/>
                </a:solidFill>
                <a:latin typeface="Calibri" pitchFamily="34" charset="0"/>
                <a:ea typeface="Calibri" pitchFamily="34" charset="0"/>
                <a:cs typeface="Times New Roman" pitchFamily="18" charset="0"/>
              </a:rPr>
              <a:t>FRENCH KNOWLEDGE ORGANISER</a:t>
            </a:r>
          </a:p>
          <a:p>
            <a:pPr algn="ctr" defTabSz="914400"/>
            <a:r>
              <a:rPr lang="en-US" altLang="en-US" sz="2600" dirty="0">
                <a:solidFill>
                  <a:srgbClr val="FFFFFF"/>
                </a:solidFill>
                <a:latin typeface="Calibri" pitchFamily="34" charset="0"/>
                <a:ea typeface="Calibri" pitchFamily="34" charset="0"/>
                <a:cs typeface="Times New Roman" pitchFamily="18" charset="0"/>
              </a:rPr>
              <a:t>My School</a:t>
            </a:r>
            <a:endParaRPr lang="en-GB" altLang="en-US" sz="2600" dirty="0">
              <a:solidFill>
                <a:srgbClr val="FFFFFF"/>
              </a:solidFill>
              <a:latin typeface="Calibri" pitchFamily="34" charset="0"/>
              <a:ea typeface="Calibri" pitchFamily="34" charset="0"/>
              <a:cs typeface="Times New Roman" pitchFamily="18" charset="0"/>
            </a:endParaRPr>
          </a:p>
        </p:txBody>
      </p:sp>
      <p:graphicFrame>
        <p:nvGraphicFramePr>
          <p:cNvPr id="7" name="Table 6"/>
          <p:cNvGraphicFramePr>
            <a:graphicFrameLocks noGrp="1"/>
          </p:cNvGraphicFramePr>
          <p:nvPr>
            <p:extLst/>
          </p:nvPr>
        </p:nvGraphicFramePr>
        <p:xfrm>
          <a:off x="1637933" y="1193649"/>
          <a:ext cx="2646551" cy="2626116"/>
        </p:xfrm>
        <a:graphic>
          <a:graphicData uri="http://schemas.openxmlformats.org/drawingml/2006/table">
            <a:tbl>
              <a:tblPr firstRow="1" bandRow="1">
                <a:tableStyleId>{5C22544A-7EE6-4342-B048-85BDC9FD1C3A}</a:tableStyleId>
              </a:tblPr>
              <a:tblGrid>
                <a:gridCol w="2646551">
                  <a:extLst>
                    <a:ext uri="{9D8B030D-6E8A-4147-A177-3AD203B41FA5}">
                      <a16:colId xmlns:a16="http://schemas.microsoft.com/office/drawing/2014/main" val="20000"/>
                    </a:ext>
                  </a:extLst>
                </a:gridCol>
              </a:tblGrid>
              <a:tr h="295658">
                <a:tc>
                  <a:txBody>
                    <a:bodyPr/>
                    <a:lstStyle/>
                    <a:p>
                      <a:pPr algn="ctr"/>
                      <a:r>
                        <a:rPr lang="en-GB" dirty="0"/>
                        <a:t>Prior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60356">
                <a:tc>
                  <a:txBody>
                    <a:bodyPr/>
                    <a:lstStyle/>
                    <a:p>
                      <a:r>
                        <a:rPr lang="en-US" sz="1400" b="0" i="0" u="none" strike="noStrike" kern="1200" baseline="0" dirty="0">
                          <a:solidFill>
                            <a:schemeClr val="dk1"/>
                          </a:solidFill>
                          <a:latin typeface="+mn-lt"/>
                          <a:ea typeface="+mn-ea"/>
                          <a:cs typeface="+mn-cs"/>
                        </a:rPr>
                        <a:t>I will already know:</a:t>
                      </a:r>
                    </a:p>
                    <a:p>
                      <a:endParaRPr lang="en-US" sz="1400" b="0" i="0" u="none" strike="noStrike" kern="1200" baseline="0" dirty="0">
                        <a:solidFill>
                          <a:schemeClr val="dk1"/>
                        </a:solidFill>
                        <a:latin typeface="+mn-lt"/>
                        <a:ea typeface="+mn-ea"/>
                        <a:cs typeface="+mn-cs"/>
                      </a:endParaRPr>
                    </a:p>
                    <a:p>
                      <a:pPr marL="171450" lvl="0" indent="-171450">
                        <a:lnSpc>
                          <a:spcPct val="150000"/>
                        </a:lnSpc>
                        <a:buFont typeface="Arial"/>
                        <a:buChar char="•"/>
                      </a:pPr>
                      <a:r>
                        <a:rPr lang="en-GB" sz="1400" i="0" kern="1200" dirty="0">
                          <a:solidFill>
                            <a:schemeClr val="dk1"/>
                          </a:solidFill>
                          <a:effectLst/>
                          <a:latin typeface="+mn-lt"/>
                          <a:ea typeface="+mn-ea"/>
                          <a:cs typeface="+mn-cs"/>
                        </a:rPr>
                        <a:t>the days of the week</a:t>
                      </a:r>
                    </a:p>
                    <a:p>
                      <a:pPr marL="171450" lvl="0" indent="-171450">
                        <a:lnSpc>
                          <a:spcPct val="100000"/>
                        </a:lnSpc>
                        <a:buFont typeface="Arial"/>
                        <a:buChar char="•"/>
                      </a:pPr>
                      <a:r>
                        <a:rPr lang="en-GB" sz="1400" i="0" kern="1200" dirty="0">
                          <a:solidFill>
                            <a:schemeClr val="dk1"/>
                          </a:solidFill>
                          <a:effectLst/>
                          <a:latin typeface="+mn-lt"/>
                          <a:ea typeface="+mn-ea"/>
                          <a:cs typeface="+mn-cs"/>
                        </a:rPr>
                        <a:t>the</a:t>
                      </a:r>
                      <a:r>
                        <a:rPr lang="en-GB" sz="1400" i="0" kern="1200" baseline="0" dirty="0">
                          <a:solidFill>
                            <a:schemeClr val="dk1"/>
                          </a:solidFill>
                          <a:effectLst/>
                          <a:latin typeface="+mn-lt"/>
                          <a:ea typeface="+mn-ea"/>
                          <a:cs typeface="+mn-cs"/>
                        </a:rPr>
                        <a:t> n</a:t>
                      </a:r>
                      <a:r>
                        <a:rPr lang="en-GB" sz="1400" i="0" kern="1200" dirty="0">
                          <a:solidFill>
                            <a:schemeClr val="dk1"/>
                          </a:solidFill>
                          <a:effectLst/>
                          <a:latin typeface="+mn-lt"/>
                          <a:ea typeface="+mn-ea"/>
                          <a:cs typeface="+mn-cs"/>
                        </a:rPr>
                        <a:t>umbers 1-12 for telling the time</a:t>
                      </a:r>
                    </a:p>
                    <a:p>
                      <a:pPr marL="171450" lvl="0" indent="-171450">
                        <a:lnSpc>
                          <a:spcPct val="150000"/>
                        </a:lnSpc>
                        <a:buFont typeface="Arial"/>
                        <a:buChar char="•"/>
                      </a:pPr>
                      <a:r>
                        <a:rPr lang="en-GB" sz="1400" i="0" kern="1200" dirty="0">
                          <a:solidFill>
                            <a:schemeClr val="dk1"/>
                          </a:solidFill>
                          <a:effectLst/>
                          <a:latin typeface="+mn-lt"/>
                          <a:ea typeface="+mn-ea"/>
                          <a:cs typeface="+mn-cs"/>
                        </a:rPr>
                        <a:t>how</a:t>
                      </a:r>
                      <a:r>
                        <a:rPr lang="en-GB" sz="1400" i="1" kern="1200" dirty="0">
                          <a:solidFill>
                            <a:schemeClr val="dk1"/>
                          </a:solidFill>
                          <a:effectLst/>
                          <a:latin typeface="+mn-lt"/>
                          <a:ea typeface="+mn-ea"/>
                          <a:cs typeface="+mn-cs"/>
                        </a:rPr>
                        <a:t> to use “Il y a…”</a:t>
                      </a:r>
                    </a:p>
                    <a:p>
                      <a:pPr marL="171450" indent="-171450">
                        <a:lnSpc>
                          <a:spcPct val="100000"/>
                        </a:lnSpc>
                        <a:buFont typeface="Arial"/>
                        <a:buChar char="•"/>
                      </a:pPr>
                      <a:r>
                        <a:rPr lang="en-GB" sz="1400" i="0" kern="1200" dirty="0">
                          <a:solidFill>
                            <a:schemeClr val="dk1"/>
                          </a:solidFill>
                          <a:effectLst/>
                          <a:latin typeface="+mn-lt"/>
                          <a:ea typeface="+mn-ea"/>
                          <a:cs typeface="+mn-cs"/>
                        </a:rPr>
                        <a:t>how to use</a:t>
                      </a:r>
                      <a:r>
                        <a:rPr lang="en-GB" sz="1400" i="1" kern="1200" dirty="0">
                          <a:solidFill>
                            <a:schemeClr val="dk1"/>
                          </a:solidFill>
                          <a:effectLst/>
                          <a:latin typeface="+mn-lt"/>
                          <a:ea typeface="+mn-ea"/>
                          <a:cs typeface="+mn-cs"/>
                        </a:rPr>
                        <a:t> </a:t>
                      </a:r>
                      <a:r>
                        <a:rPr lang="en-GB" sz="1400" i="1" kern="1200" dirty="0" err="1">
                          <a:solidFill>
                            <a:schemeClr val="dk1"/>
                          </a:solidFill>
                          <a:effectLst/>
                          <a:latin typeface="+mn-lt"/>
                          <a:ea typeface="+mn-ea"/>
                          <a:cs typeface="+mn-cs"/>
                        </a:rPr>
                        <a:t>J’aime</a:t>
                      </a:r>
                      <a:r>
                        <a:rPr lang="en-GB" sz="1400" i="1" kern="1200" dirty="0">
                          <a:solidFill>
                            <a:schemeClr val="dk1"/>
                          </a:solidFill>
                          <a:effectLst/>
                          <a:latin typeface="+mn-lt"/>
                          <a:ea typeface="+mn-ea"/>
                          <a:cs typeface="+mn-cs"/>
                        </a:rPr>
                        <a:t> </a:t>
                      </a:r>
                      <a:r>
                        <a:rPr lang="en-GB" sz="1400" i="0" kern="1200" dirty="0">
                          <a:solidFill>
                            <a:schemeClr val="dk1"/>
                          </a:solidFill>
                          <a:effectLst/>
                          <a:latin typeface="+mn-lt"/>
                          <a:ea typeface="+mn-ea"/>
                          <a:cs typeface="+mn-cs"/>
                        </a:rPr>
                        <a:t>and</a:t>
                      </a:r>
                      <a:r>
                        <a:rPr lang="en-GB" sz="1400" i="1" kern="1200" dirty="0">
                          <a:solidFill>
                            <a:schemeClr val="dk1"/>
                          </a:solidFill>
                          <a:effectLst/>
                          <a:latin typeface="+mn-lt"/>
                          <a:ea typeface="+mn-ea"/>
                          <a:cs typeface="+mn-cs"/>
                        </a:rPr>
                        <a:t> Je </a:t>
                      </a:r>
                      <a:r>
                        <a:rPr lang="en-GB" sz="1400" i="1" kern="1200" dirty="0" err="1">
                          <a:solidFill>
                            <a:schemeClr val="dk1"/>
                          </a:solidFill>
                          <a:effectLst/>
                          <a:latin typeface="+mn-lt"/>
                          <a:ea typeface="+mn-ea"/>
                          <a:cs typeface="+mn-cs"/>
                        </a:rPr>
                        <a:t>n’aIme</a:t>
                      </a:r>
                      <a:r>
                        <a:rPr lang="en-GB" sz="1400" i="1" kern="1200" dirty="0">
                          <a:solidFill>
                            <a:schemeClr val="dk1"/>
                          </a:solidFill>
                          <a:effectLst/>
                          <a:latin typeface="+mn-lt"/>
                          <a:ea typeface="+mn-ea"/>
                          <a:cs typeface="+mn-cs"/>
                        </a:rPr>
                        <a:t> pas </a:t>
                      </a:r>
                      <a:endParaRPr lang="en-US" sz="1400" b="0" i="1"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nvPr>
        </p:nvGraphicFramePr>
        <p:xfrm>
          <a:off x="7627691" y="1171018"/>
          <a:ext cx="2952328" cy="2565587"/>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tblGrid>
              <a:tr h="320453">
                <a:tc>
                  <a:txBody>
                    <a:bodyPr/>
                    <a:lstStyle/>
                    <a:p>
                      <a:pPr algn="ctr"/>
                      <a:r>
                        <a:rPr lang="en-GB" dirty="0"/>
                        <a:t>Key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99827">
                <a:tc>
                  <a:txBody>
                    <a:bodyPr/>
                    <a:lstStyle/>
                    <a:p>
                      <a:pPr marL="0" indent="0">
                        <a:buFont typeface="Arial" panose="020B0604020202020204" pitchFamily="34" charset="0"/>
                        <a:buNone/>
                      </a:pPr>
                      <a:r>
                        <a:rPr lang="en-US" sz="1400" b="0" i="0" u="none" strike="noStrike" kern="1200" baseline="0" dirty="0">
                          <a:solidFill>
                            <a:schemeClr val="dk1"/>
                          </a:solidFill>
                          <a:latin typeface="+mn-lt"/>
                          <a:ea typeface="+mn-ea"/>
                          <a:cs typeface="+mn-cs"/>
                        </a:rPr>
                        <a:t>I will: </a:t>
                      </a:r>
                    </a:p>
                    <a:p>
                      <a:pPr marL="285750" indent="-285750">
                        <a:lnSpc>
                          <a:spcPct val="100000"/>
                        </a:lnSpc>
                        <a:buFont typeface="Arial" panose="020B0604020202020204" pitchFamily="34" charset="0"/>
                        <a:buChar char="•"/>
                      </a:pPr>
                      <a:r>
                        <a:rPr lang="en-US" sz="1400" b="0" i="0" u="none" strike="noStrike" kern="1200" baseline="0" dirty="0">
                          <a:solidFill>
                            <a:schemeClr val="dk1"/>
                          </a:solidFill>
                          <a:latin typeface="+mn-lt"/>
                          <a:ea typeface="+mn-ea"/>
                          <a:cs typeface="+mn-cs"/>
                        </a:rPr>
                        <a:t>be able to say how I travel to school</a:t>
                      </a:r>
                    </a:p>
                    <a:p>
                      <a:pPr marL="285750" indent="-285750">
                        <a:lnSpc>
                          <a:spcPct val="100000"/>
                        </a:lnSpc>
                        <a:buFont typeface="Arial" panose="020B0604020202020204" pitchFamily="34" charset="0"/>
                        <a:buChar char="•"/>
                      </a:pPr>
                      <a:r>
                        <a:rPr lang="en-US" sz="1400" b="0" i="0" u="none" strike="noStrike" kern="1200" baseline="0" dirty="0">
                          <a:solidFill>
                            <a:schemeClr val="dk1"/>
                          </a:solidFill>
                          <a:latin typeface="+mn-lt"/>
                          <a:ea typeface="+mn-ea"/>
                          <a:cs typeface="+mn-cs"/>
                        </a:rPr>
                        <a:t>be able to name different subjects in school </a:t>
                      </a:r>
                    </a:p>
                    <a:p>
                      <a:pPr marL="285750" indent="-285750">
                        <a:lnSpc>
                          <a:spcPct val="100000"/>
                        </a:lnSpc>
                        <a:buFont typeface="Arial" panose="020B0604020202020204" pitchFamily="34" charset="0"/>
                        <a:buChar char="•"/>
                      </a:pPr>
                      <a:r>
                        <a:rPr lang="en-US" sz="1400" b="0" i="0" u="none" strike="noStrike" kern="1200" baseline="0" dirty="0">
                          <a:solidFill>
                            <a:schemeClr val="dk1"/>
                          </a:solidFill>
                          <a:latin typeface="+mn-lt"/>
                          <a:ea typeface="+mn-ea"/>
                          <a:cs typeface="+mn-cs"/>
                        </a:rPr>
                        <a:t>be able to name some of the rooms in school </a:t>
                      </a:r>
                    </a:p>
                    <a:p>
                      <a:pPr marL="285750" indent="-285750">
                        <a:lnSpc>
                          <a:spcPct val="100000"/>
                        </a:lnSpc>
                        <a:buFont typeface="Arial" panose="020B0604020202020204" pitchFamily="34" charset="0"/>
                        <a:buChar char="•"/>
                      </a:pPr>
                      <a:r>
                        <a:rPr lang="en-US" sz="1400" b="0" i="0" u="none" strike="noStrike" kern="1200" baseline="0" dirty="0">
                          <a:solidFill>
                            <a:schemeClr val="dk1"/>
                          </a:solidFill>
                          <a:latin typeface="+mn-lt"/>
                          <a:ea typeface="+mn-ea"/>
                          <a:cs typeface="+mn-cs"/>
                        </a:rPr>
                        <a:t>be able to name some of the objects which I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nvPr>
        </p:nvGraphicFramePr>
        <p:xfrm>
          <a:off x="1670636" y="3928628"/>
          <a:ext cx="2651246" cy="1763556"/>
        </p:xfrm>
        <a:graphic>
          <a:graphicData uri="http://schemas.openxmlformats.org/drawingml/2006/table">
            <a:tbl>
              <a:tblPr firstRow="1" bandRow="1">
                <a:tableStyleId>{5C22544A-7EE6-4342-B048-85BDC9FD1C3A}</a:tableStyleId>
              </a:tblPr>
              <a:tblGrid>
                <a:gridCol w="2651246">
                  <a:extLst>
                    <a:ext uri="{9D8B030D-6E8A-4147-A177-3AD203B41FA5}">
                      <a16:colId xmlns:a16="http://schemas.microsoft.com/office/drawing/2014/main" val="1271491243"/>
                    </a:ext>
                  </a:extLst>
                </a:gridCol>
              </a:tblGrid>
              <a:tr h="361244">
                <a:tc>
                  <a:txBody>
                    <a:bodyPr/>
                    <a:lstStyle/>
                    <a:p>
                      <a:pPr algn="ctr"/>
                      <a:r>
                        <a:rPr lang="en-GB" dirty="0"/>
                        <a:t>Grammar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139072"/>
                  </a:ext>
                </a:extLst>
              </a:tr>
              <a:tr h="1397796">
                <a:tc>
                  <a:txBody>
                    <a:bodyPr/>
                    <a:lstStyle/>
                    <a:p>
                      <a:pPr marL="285750" indent="-285750">
                        <a:lnSpc>
                          <a:spcPct val="150000"/>
                        </a:lnSpc>
                        <a:buFont typeface="Arial" panose="020B0604020202020204" pitchFamily="34" charset="0"/>
                        <a:buChar char="•"/>
                      </a:pPr>
                      <a:r>
                        <a:rPr lang="en-US" sz="1400" b="0" i="1" u="none" strike="noStrike" kern="1200" baseline="0" dirty="0">
                          <a:solidFill>
                            <a:schemeClr val="dk1"/>
                          </a:solidFill>
                          <a:latin typeface="+mn-lt"/>
                          <a:ea typeface="+mn-ea"/>
                          <a:cs typeface="+mn-cs"/>
                        </a:rPr>
                        <a:t>Je </a:t>
                      </a:r>
                      <a:r>
                        <a:rPr lang="en-US" sz="1400" b="0" i="1" u="none" strike="noStrike" kern="1200" baseline="0" dirty="0" err="1">
                          <a:solidFill>
                            <a:schemeClr val="dk1"/>
                          </a:solidFill>
                          <a:latin typeface="+mn-lt"/>
                          <a:ea typeface="+mn-ea"/>
                          <a:cs typeface="+mn-cs"/>
                        </a:rPr>
                        <a:t>vais</a:t>
                      </a:r>
                      <a:r>
                        <a:rPr lang="en-US" sz="1400" b="0" i="1" u="none" strike="noStrike" kern="1200" baseline="0" dirty="0">
                          <a:solidFill>
                            <a:schemeClr val="dk1"/>
                          </a:solidFill>
                          <a:latin typeface="+mn-lt"/>
                          <a:ea typeface="+mn-ea"/>
                          <a:cs typeface="+mn-cs"/>
                        </a:rPr>
                        <a:t> </a:t>
                      </a:r>
                      <a:r>
                        <a:rPr lang="en-US" sz="1400" b="0" i="1" u="none" strike="noStrike" kern="1200" baseline="0" dirty="0" err="1">
                          <a:solidFill>
                            <a:schemeClr val="dk1"/>
                          </a:solidFill>
                          <a:latin typeface="+mn-lt"/>
                          <a:ea typeface="+mn-ea"/>
                          <a:cs typeface="+mn-cs"/>
                        </a:rPr>
                        <a:t>en</a:t>
                      </a:r>
                      <a:r>
                        <a:rPr lang="en-US" sz="1400" b="0" i="1" u="none" strike="noStrike" kern="1200" baseline="0" dirty="0">
                          <a:solidFill>
                            <a:schemeClr val="dk1"/>
                          </a:solidFill>
                          <a:latin typeface="+mn-lt"/>
                          <a:ea typeface="+mn-ea"/>
                          <a:cs typeface="+mn-cs"/>
                        </a:rPr>
                        <a:t>/a - </a:t>
                      </a:r>
                      <a:r>
                        <a:rPr lang="en-US" sz="1400" b="0" i="0" u="none" strike="noStrike" kern="1200" baseline="0" dirty="0">
                          <a:solidFill>
                            <a:schemeClr val="dk1"/>
                          </a:solidFill>
                          <a:latin typeface="+mn-lt"/>
                          <a:ea typeface="+mn-ea"/>
                          <a:cs typeface="+mn-cs"/>
                        </a:rPr>
                        <a:t>I go on/by </a:t>
                      </a:r>
                    </a:p>
                    <a:p>
                      <a:pPr marL="285750" indent="-285750">
                        <a:lnSpc>
                          <a:spcPct val="150000"/>
                        </a:lnSpc>
                        <a:buFont typeface="Arial" panose="020B0604020202020204" pitchFamily="34" charset="0"/>
                        <a:buChar char="•"/>
                      </a:pPr>
                      <a:r>
                        <a:rPr lang="en-US" sz="1400" b="0" i="1" u="none" strike="noStrike" kern="1200" baseline="0" dirty="0">
                          <a:solidFill>
                            <a:schemeClr val="dk1"/>
                          </a:solidFill>
                          <a:latin typeface="+mn-lt"/>
                          <a:ea typeface="+mn-ea"/>
                          <a:cs typeface="+mn-cs"/>
                        </a:rPr>
                        <a:t>Il </a:t>
                      </a:r>
                      <a:r>
                        <a:rPr lang="en-US" sz="1400" b="0" i="1" u="none" strike="noStrike" kern="1200" baseline="0" dirty="0" err="1">
                          <a:solidFill>
                            <a:schemeClr val="dk1"/>
                          </a:solidFill>
                          <a:latin typeface="+mn-lt"/>
                          <a:ea typeface="+mn-ea"/>
                          <a:cs typeface="+mn-cs"/>
                        </a:rPr>
                        <a:t>est</a:t>
                      </a:r>
                      <a:r>
                        <a:rPr lang="en-US" sz="1400" b="0" i="1" u="none" strike="noStrike" kern="1200" baseline="0" dirty="0">
                          <a:solidFill>
                            <a:schemeClr val="dk1"/>
                          </a:solidFill>
                          <a:latin typeface="+mn-lt"/>
                          <a:ea typeface="+mn-ea"/>
                          <a:cs typeface="+mn-cs"/>
                        </a:rPr>
                        <a:t> - </a:t>
                      </a:r>
                      <a:r>
                        <a:rPr lang="en-US" sz="1400" b="0" i="0" u="none" strike="noStrike" kern="1200" baseline="0" dirty="0">
                          <a:solidFill>
                            <a:schemeClr val="dk1"/>
                          </a:solidFill>
                          <a:latin typeface="+mn-lt"/>
                          <a:ea typeface="+mn-ea"/>
                          <a:cs typeface="+mn-cs"/>
                        </a:rPr>
                        <a:t>It is</a:t>
                      </a:r>
                    </a:p>
                    <a:p>
                      <a:pPr marL="285750" indent="-285750">
                        <a:lnSpc>
                          <a:spcPct val="100000"/>
                        </a:lnSpc>
                        <a:buFont typeface="Arial" panose="020B0604020202020204" pitchFamily="34" charset="0"/>
                        <a:buChar char="•"/>
                      </a:pPr>
                      <a:r>
                        <a:rPr lang="en-US" sz="1400" b="0" i="1" u="none" strike="noStrike" kern="1200" baseline="0" dirty="0" err="1">
                          <a:solidFill>
                            <a:schemeClr val="dk1"/>
                          </a:solidFill>
                          <a:latin typeface="+mn-lt"/>
                          <a:ea typeface="+mn-ea"/>
                          <a:cs typeface="+mn-cs"/>
                        </a:rPr>
                        <a:t>J’ai</a:t>
                      </a:r>
                      <a:r>
                        <a:rPr lang="en-US" sz="1400" b="0" i="1" u="none" strike="noStrike" kern="1200" baseline="0" dirty="0">
                          <a:solidFill>
                            <a:schemeClr val="dk1"/>
                          </a:solidFill>
                          <a:latin typeface="+mn-lt"/>
                          <a:ea typeface="+mn-ea"/>
                          <a:cs typeface="+mn-cs"/>
                        </a:rPr>
                        <a:t>/ Je </a:t>
                      </a:r>
                      <a:r>
                        <a:rPr lang="en-US" sz="1400" b="0" i="1" u="none" strike="noStrike" kern="1200" baseline="0" dirty="0" err="1">
                          <a:solidFill>
                            <a:schemeClr val="dk1"/>
                          </a:solidFill>
                          <a:latin typeface="+mn-lt"/>
                          <a:ea typeface="+mn-ea"/>
                          <a:cs typeface="+mn-cs"/>
                        </a:rPr>
                        <a:t>n’ai</a:t>
                      </a:r>
                      <a:r>
                        <a:rPr lang="en-US" sz="1400" b="0" i="1" u="none" strike="noStrike" kern="1200" baseline="0" dirty="0">
                          <a:solidFill>
                            <a:schemeClr val="dk1"/>
                          </a:solidFill>
                          <a:latin typeface="+mn-lt"/>
                          <a:ea typeface="+mn-ea"/>
                          <a:cs typeface="+mn-cs"/>
                        </a:rPr>
                        <a:t> pas </a:t>
                      </a:r>
                      <a:r>
                        <a:rPr lang="en-US" sz="1400" b="0" i="0" u="none" strike="noStrike" kern="1200" baseline="0" dirty="0">
                          <a:solidFill>
                            <a:schemeClr val="dk1"/>
                          </a:solidFill>
                          <a:latin typeface="+mn-lt"/>
                          <a:ea typeface="+mn-ea"/>
                          <a:cs typeface="+mn-cs"/>
                        </a:rPr>
                        <a:t>and know how to use negatives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121943"/>
                  </a:ext>
                </a:extLst>
              </a:tr>
            </a:tbl>
          </a:graphicData>
        </a:graphic>
      </p:graphicFrame>
      <p:graphicFrame>
        <p:nvGraphicFramePr>
          <p:cNvPr id="11" name="Table 10"/>
          <p:cNvGraphicFramePr>
            <a:graphicFrameLocks noGrp="1"/>
          </p:cNvGraphicFramePr>
          <p:nvPr>
            <p:extLst/>
          </p:nvPr>
        </p:nvGraphicFramePr>
        <p:xfrm>
          <a:off x="4441866" y="1180981"/>
          <a:ext cx="3078871" cy="5167400"/>
        </p:xfrm>
        <a:graphic>
          <a:graphicData uri="http://schemas.openxmlformats.org/drawingml/2006/table">
            <a:tbl>
              <a:tblPr firstRow="1" bandRow="1">
                <a:tableStyleId>{5940675A-B579-460E-94D1-54222C63F5DA}</a:tableStyleId>
              </a:tblPr>
              <a:tblGrid>
                <a:gridCol w="1548172">
                  <a:extLst>
                    <a:ext uri="{9D8B030D-6E8A-4147-A177-3AD203B41FA5}">
                      <a16:colId xmlns:a16="http://schemas.microsoft.com/office/drawing/2014/main" val="1791004951"/>
                    </a:ext>
                  </a:extLst>
                </a:gridCol>
                <a:gridCol w="1530699">
                  <a:extLst>
                    <a:ext uri="{9D8B030D-6E8A-4147-A177-3AD203B41FA5}">
                      <a16:colId xmlns:a16="http://schemas.microsoft.com/office/drawing/2014/main" val="2855605919"/>
                    </a:ext>
                  </a:extLst>
                </a:gridCol>
              </a:tblGrid>
              <a:tr h="3925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i="0" dirty="0">
                          <a:solidFill>
                            <a:schemeClr val="bg1"/>
                          </a:solidFill>
                        </a:rPr>
                        <a:t>Key Vocabulary</a:t>
                      </a:r>
                    </a:p>
                  </a:txBody>
                  <a:tcPr anchor="ctr">
                    <a:solidFill>
                      <a:srgbClr val="4F81BD"/>
                    </a:solidFill>
                  </a:tcPr>
                </a:tc>
                <a:tc hMerge="1">
                  <a:txBody>
                    <a:bodyPr/>
                    <a:lstStyle/>
                    <a:p>
                      <a:endParaRPr lang="en-GB" dirty="0"/>
                    </a:p>
                  </a:txBody>
                  <a:tcPr>
                    <a:solidFill>
                      <a:srgbClr val="4F81BD"/>
                    </a:solidFill>
                  </a:tcPr>
                </a:tc>
                <a:extLst>
                  <a:ext uri="{0D108BD9-81ED-4DB2-BD59-A6C34878D82A}">
                    <a16:rowId xmlns:a16="http://schemas.microsoft.com/office/drawing/2014/main" val="354706368"/>
                  </a:ext>
                </a:extLst>
              </a:tr>
              <a:tr h="389410">
                <a:tc>
                  <a:txBody>
                    <a:bodyPr/>
                    <a:lstStyle/>
                    <a:p>
                      <a:pPr algn="ctr"/>
                      <a:r>
                        <a:rPr lang="fr-FR" sz="1400" i="1" kern="1200" dirty="0">
                          <a:solidFill>
                            <a:schemeClr val="tx1"/>
                          </a:solidFill>
                          <a:effectLst/>
                          <a:latin typeface="+mn-lt"/>
                          <a:ea typeface="+mn-ea"/>
                          <a:cs typeface="+mn-cs"/>
                        </a:rPr>
                        <a:t> l'école</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the school</a:t>
                      </a:r>
                      <a:endParaRPr lang="en-GB"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2940194354"/>
                  </a:ext>
                </a:extLst>
              </a:tr>
              <a:tr h="389410">
                <a:tc>
                  <a:txBody>
                    <a:bodyPr/>
                    <a:lstStyle/>
                    <a:p>
                      <a:pPr algn="ctr"/>
                      <a:r>
                        <a:rPr lang="en-GB" sz="1400" i="1" dirty="0">
                          <a:effectLst/>
                          <a:latin typeface="+mn-lt"/>
                          <a:ea typeface="Calibri" panose="020F0502020204030204" pitchFamily="34" charset="0"/>
                          <a:cs typeface="Times New Roman"/>
                        </a:rPr>
                        <a:t>la salle de </a:t>
                      </a:r>
                      <a:r>
                        <a:rPr lang="en-GB" sz="1400" i="1" dirty="0" err="1">
                          <a:effectLst/>
                          <a:latin typeface="+mn-lt"/>
                          <a:ea typeface="Calibri" panose="020F0502020204030204" pitchFamily="34" charset="0"/>
                          <a:cs typeface="Times New Roman"/>
                        </a:rPr>
                        <a:t>classe</a:t>
                      </a:r>
                      <a:endParaRPr lang="en-GB" sz="1400" i="0" dirty="0">
                        <a:latin typeface="+mn-lt"/>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the </a:t>
                      </a:r>
                      <a:r>
                        <a:rPr lang="fr-FR" sz="1400" b="0" i="0" u="none" strike="noStrike" kern="1200" baseline="0" dirty="0" err="1">
                          <a:solidFill>
                            <a:schemeClr val="dk1"/>
                          </a:solidFill>
                          <a:latin typeface="+mn-lt"/>
                          <a:ea typeface="+mn-ea"/>
                          <a:cs typeface="+mn-cs"/>
                        </a:rPr>
                        <a:t>classroom</a:t>
                      </a:r>
                      <a:r>
                        <a:rPr lang="fr-FR" sz="1400" b="0" i="0" u="none" strike="noStrike" kern="1200" baseline="0" dirty="0">
                          <a:solidFill>
                            <a:schemeClr val="dk1"/>
                          </a:solidFill>
                          <a:latin typeface="+mn-lt"/>
                          <a:ea typeface="+mn-ea"/>
                          <a:cs typeface="+mn-cs"/>
                        </a:rPr>
                        <a:t> </a:t>
                      </a:r>
                    </a:p>
                  </a:txBody>
                  <a:tcPr anchor="ctr"/>
                </a:tc>
                <a:extLst>
                  <a:ext uri="{0D108BD9-81ED-4DB2-BD59-A6C34878D82A}">
                    <a16:rowId xmlns:a16="http://schemas.microsoft.com/office/drawing/2014/main" val="1946170739"/>
                  </a:ext>
                </a:extLst>
              </a:tr>
              <a:tr h="389410">
                <a:tc>
                  <a:txBody>
                    <a:bodyPr/>
                    <a:lstStyle/>
                    <a:p>
                      <a:pPr algn="ctr"/>
                      <a:r>
                        <a:rPr lang="en-GB" sz="1400" i="1" dirty="0">
                          <a:effectLst/>
                          <a:latin typeface="+mn-lt"/>
                          <a:ea typeface="Calibri" panose="020F0502020204030204" pitchFamily="34" charset="0"/>
                          <a:cs typeface="Times New Roman" panose="02020603050405020304" pitchFamily="18" charset="0"/>
                        </a:rPr>
                        <a:t>la </a:t>
                      </a:r>
                      <a:r>
                        <a:rPr lang="en-GB" sz="1400" i="1" dirty="0" err="1">
                          <a:effectLst/>
                          <a:latin typeface="+mn-lt"/>
                          <a:ea typeface="Calibri" panose="020F0502020204030204" pitchFamily="34" charset="0"/>
                          <a:cs typeface="Times New Roman" panose="02020603050405020304" pitchFamily="18" charset="0"/>
                        </a:rPr>
                        <a:t>cour</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the playground </a:t>
                      </a:r>
                    </a:p>
                  </a:txBody>
                  <a:tcPr anchor="ctr"/>
                </a:tc>
                <a:extLst>
                  <a:ext uri="{0D108BD9-81ED-4DB2-BD59-A6C34878D82A}">
                    <a16:rowId xmlns:a16="http://schemas.microsoft.com/office/drawing/2014/main" val="2420002805"/>
                  </a:ext>
                </a:extLst>
              </a:tr>
              <a:tr h="389410">
                <a:tc>
                  <a:txBody>
                    <a:bodyPr/>
                    <a:lstStyle/>
                    <a:p>
                      <a:pPr algn="ctr"/>
                      <a:r>
                        <a:rPr lang="en-GB" sz="1400" i="1" dirty="0">
                          <a:effectLst/>
                          <a:latin typeface="+mn-lt"/>
                          <a:ea typeface="Calibri" panose="020F0502020204030204" pitchFamily="34" charset="0"/>
                          <a:cs typeface="Times New Roman"/>
                        </a:rPr>
                        <a:t>la </a:t>
                      </a:r>
                      <a:r>
                        <a:rPr lang="en-GB" sz="1400" i="1" dirty="0" err="1">
                          <a:effectLst/>
                          <a:latin typeface="+mn-lt"/>
                          <a:ea typeface="Calibri" panose="020F0502020204030204" pitchFamily="34" charset="0"/>
                          <a:cs typeface="Times New Roman"/>
                        </a:rPr>
                        <a:t>grande</a:t>
                      </a:r>
                      <a:r>
                        <a:rPr lang="en-GB" sz="1400" i="1" dirty="0">
                          <a:effectLst/>
                          <a:latin typeface="+mn-lt"/>
                          <a:ea typeface="Calibri" panose="020F0502020204030204" pitchFamily="34" charset="0"/>
                          <a:cs typeface="Times New Roman"/>
                        </a:rPr>
                        <a:t> salle</a:t>
                      </a:r>
                      <a:endParaRPr lang="en-GB" sz="1400" i="0" dirty="0">
                        <a:latin typeface="+mn-lt"/>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the hall</a:t>
                      </a:r>
                      <a:endParaRPr lang="en-GB"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55492140"/>
                  </a:ext>
                </a:extLst>
              </a:tr>
              <a:tr h="3894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a:effectLst/>
                          <a:latin typeface="+mn-lt"/>
                          <a:ea typeface="Calibri" panose="020F0502020204030204" pitchFamily="34" charset="0"/>
                          <a:cs typeface="Times New Roman" panose="02020603050405020304" pitchFamily="18" charset="0"/>
                        </a:rPr>
                        <a:t>la </a:t>
                      </a:r>
                      <a:r>
                        <a:rPr lang="en-GB" sz="1400" i="1" dirty="0" err="1">
                          <a:effectLst/>
                          <a:latin typeface="+mn-lt"/>
                          <a:ea typeface="Calibri" panose="020F0502020204030204" pitchFamily="34" charset="0"/>
                          <a:cs typeface="Times New Roman" panose="02020603050405020304" pitchFamily="18" charset="0"/>
                        </a:rPr>
                        <a:t>bibliothèque</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the library </a:t>
                      </a:r>
                      <a:endParaRPr lang="en-GB"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659522487"/>
                  </a:ext>
                </a:extLst>
              </a:tr>
              <a:tr h="389410">
                <a:tc>
                  <a:txBody>
                    <a:bodyPr/>
                    <a:lstStyle/>
                    <a:p>
                      <a:pPr algn="ctr"/>
                      <a:r>
                        <a:rPr lang="en-US" sz="1400" i="0" dirty="0">
                          <a:latin typeface="+mn-lt"/>
                        </a:rPr>
                        <a:t>un sac</a:t>
                      </a:r>
                      <a:endParaRPr lang="en-GB" sz="1400" i="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a bag</a:t>
                      </a:r>
                      <a:endParaRPr lang="en-GB" sz="1400" b="0" i="0" u="none" strike="noStrike" kern="1200" baseline="0" dirty="0">
                        <a:solidFill>
                          <a:schemeClr val="dk1"/>
                        </a:solidFill>
                        <a:latin typeface="+mn-lt"/>
                        <a:ea typeface="+mn-ea"/>
                        <a:cs typeface="+mn-cs"/>
                      </a:endParaRPr>
                    </a:p>
                  </a:txBody>
                  <a:tcPr anchor="ctr"/>
                </a:tc>
                <a:extLst>
                  <a:ext uri="{0D108BD9-81ED-4DB2-BD59-A6C34878D82A}">
                    <a16:rowId xmlns:a16="http://schemas.microsoft.com/office/drawing/2014/main" val="3370102351"/>
                  </a:ext>
                </a:extLst>
              </a:tr>
              <a:tr h="2119522">
                <a:tc>
                  <a:txBody>
                    <a:bodyPr/>
                    <a:lstStyle/>
                    <a:p>
                      <a:r>
                        <a:rPr lang="fr-FR" sz="1400" i="1" kern="1200" dirty="0">
                          <a:solidFill>
                            <a:schemeClr val="tx1"/>
                          </a:solidFill>
                          <a:effectLst/>
                          <a:latin typeface="+mn-lt"/>
                          <a:ea typeface="+mn-ea"/>
                          <a:cs typeface="+mn-cs"/>
                        </a:rPr>
                        <a:t>les mathématiques</a:t>
                      </a:r>
                      <a:endParaRPr lang="en-GB" sz="1400" kern="1200" dirty="0">
                        <a:solidFill>
                          <a:schemeClr val="tx1"/>
                        </a:solidFill>
                        <a:effectLst/>
                        <a:latin typeface="+mn-lt"/>
                        <a:ea typeface="+mn-ea"/>
                        <a:cs typeface="+mn-cs"/>
                      </a:endParaRPr>
                    </a:p>
                    <a:p>
                      <a:r>
                        <a:rPr lang="fr-FR" sz="1400" i="1" kern="1200" dirty="0">
                          <a:solidFill>
                            <a:schemeClr val="tx1"/>
                          </a:solidFill>
                          <a:effectLst/>
                          <a:latin typeface="+mn-lt"/>
                          <a:ea typeface="+mn-ea"/>
                          <a:cs typeface="+mn-cs"/>
                        </a:rPr>
                        <a:t>l'anglais</a:t>
                      </a:r>
                      <a:r>
                        <a:rPr lang="fr-FR" sz="1400" kern="1200" dirty="0">
                          <a:solidFill>
                            <a:schemeClr val="tx1"/>
                          </a:solidFill>
                          <a:effectLst/>
                          <a:latin typeface="+mn-lt"/>
                          <a:ea typeface="+mn-ea"/>
                          <a:cs typeface="+mn-cs"/>
                        </a:rPr>
                        <a:t>	</a:t>
                      </a:r>
                    </a:p>
                    <a:p>
                      <a:r>
                        <a:rPr lang="fr-FR" sz="1400" i="1" kern="1200" dirty="0">
                          <a:solidFill>
                            <a:schemeClr val="tx1"/>
                          </a:solidFill>
                          <a:effectLst/>
                          <a:latin typeface="+mn-lt"/>
                          <a:ea typeface="+mn-ea"/>
                          <a:cs typeface="+mn-cs"/>
                        </a:rPr>
                        <a:t>le français </a:t>
                      </a:r>
                      <a:r>
                        <a:rPr lang="fr-FR" sz="1400" kern="1200" dirty="0">
                          <a:solidFill>
                            <a:schemeClr val="tx1"/>
                          </a:solidFill>
                          <a:effectLst/>
                          <a:latin typeface="+mn-lt"/>
                          <a:ea typeface="+mn-ea"/>
                          <a:cs typeface="+mn-cs"/>
                        </a:rPr>
                        <a:t>(m)</a:t>
                      </a:r>
                    </a:p>
                    <a:p>
                      <a:r>
                        <a:rPr lang="fr-FR" sz="1400" i="1" kern="1200" dirty="0">
                          <a:solidFill>
                            <a:schemeClr val="tx1"/>
                          </a:solidFill>
                          <a:effectLst/>
                          <a:latin typeface="+mn-lt"/>
                          <a:ea typeface="+mn-ea"/>
                          <a:cs typeface="+mn-cs"/>
                        </a:rPr>
                        <a:t>les sciences </a:t>
                      </a:r>
                    </a:p>
                    <a:p>
                      <a:r>
                        <a:rPr lang="fr-FR" sz="1400" i="1" kern="1200" dirty="0">
                          <a:solidFill>
                            <a:schemeClr val="tx1"/>
                          </a:solidFill>
                          <a:effectLst/>
                          <a:latin typeface="+mn-lt"/>
                          <a:ea typeface="+mn-ea"/>
                          <a:cs typeface="+mn-cs"/>
                        </a:rPr>
                        <a:t>le sport</a:t>
                      </a:r>
                      <a:r>
                        <a:rPr lang="fr-FR" sz="1400" kern="1200" dirty="0">
                          <a:solidFill>
                            <a:schemeClr val="tx1"/>
                          </a:solidFill>
                          <a:effectLst/>
                          <a:latin typeface="+mn-lt"/>
                          <a:ea typeface="+mn-ea"/>
                          <a:cs typeface="+mn-cs"/>
                        </a:rPr>
                        <a:t>	</a:t>
                      </a:r>
                    </a:p>
                    <a:p>
                      <a:r>
                        <a:rPr lang="fr-FR" sz="1400" i="1" kern="1200" dirty="0">
                          <a:solidFill>
                            <a:schemeClr val="tx1"/>
                          </a:solidFill>
                          <a:effectLst/>
                          <a:latin typeface="+mn-lt"/>
                          <a:ea typeface="+mn-ea"/>
                          <a:cs typeface="+mn-cs"/>
                        </a:rPr>
                        <a:t>le dessin</a:t>
                      </a:r>
                      <a:r>
                        <a:rPr lang="fr-FR" sz="1400" kern="1200" dirty="0">
                          <a:solidFill>
                            <a:schemeClr val="tx1"/>
                          </a:solidFill>
                          <a:effectLst/>
                          <a:latin typeface="+mn-lt"/>
                          <a:ea typeface="+mn-ea"/>
                          <a:cs typeface="+mn-cs"/>
                        </a:rPr>
                        <a:t>	</a:t>
                      </a:r>
                      <a:br>
                        <a:rPr lang="fr-FR" sz="1400" kern="1200" dirty="0">
                          <a:solidFill>
                            <a:schemeClr val="tx1"/>
                          </a:solidFill>
                          <a:effectLst/>
                          <a:latin typeface="+mn-lt"/>
                          <a:ea typeface="+mn-ea"/>
                          <a:cs typeface="+mn-cs"/>
                        </a:rPr>
                      </a:br>
                      <a:r>
                        <a:rPr lang="fr-FR" sz="1400" i="1" kern="1200" dirty="0">
                          <a:solidFill>
                            <a:schemeClr val="tx1"/>
                          </a:solidFill>
                          <a:effectLst/>
                          <a:latin typeface="+mn-lt"/>
                          <a:ea typeface="+mn-ea"/>
                          <a:cs typeface="+mn-cs"/>
                        </a:rPr>
                        <a:t>l'informatique </a:t>
                      </a:r>
                    </a:p>
                    <a:p>
                      <a:r>
                        <a:rPr lang="fr-FR" sz="1400" i="1" kern="1200" dirty="0">
                          <a:solidFill>
                            <a:schemeClr val="tx1"/>
                          </a:solidFill>
                          <a:effectLst/>
                          <a:latin typeface="+mn-lt"/>
                          <a:ea typeface="+mn-ea"/>
                          <a:cs typeface="+mn-cs"/>
                        </a:rPr>
                        <a:t>la musique</a:t>
                      </a:r>
                      <a:r>
                        <a:rPr lang="fr-FR" sz="1400" kern="1200" dirty="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0" i="0" u="none" strike="noStrike" kern="1200" baseline="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maths</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0" i="0" u="none" strike="noStrike" kern="1200" baseline="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English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French </a:t>
                      </a:r>
                    </a:p>
                    <a:p>
                      <a:pPr marL="0" marR="0" indent="0" algn="ctr" rtl="0" eaLnBrk="1" fontAlgn="auto" latinLnBrk="0" hangingPunct="1">
                        <a:lnSpc>
                          <a:spcPct val="100000"/>
                        </a:lnSpc>
                        <a:spcBef>
                          <a:spcPts val="0"/>
                        </a:spcBef>
                        <a:spcAft>
                          <a:spcPts val="0"/>
                        </a:spcAft>
                        <a:buClrTx/>
                        <a:buSzTx/>
                        <a:buFontTx/>
                        <a:buNone/>
                      </a:pPr>
                      <a:r>
                        <a:rPr lang="fr-FR" sz="1400" b="0" i="0" u="none" strike="noStrike" kern="1200" baseline="0" dirty="0">
                          <a:solidFill>
                            <a:schemeClr val="dk1"/>
                          </a:solidFill>
                          <a:latin typeface="+mn-lt"/>
                          <a:ea typeface="+mn-ea"/>
                          <a:cs typeface="+mn-cs"/>
                        </a:rPr>
                        <a:t>science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PE</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art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ICT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music</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dk1"/>
                          </a:solidFill>
                          <a:latin typeface="+mn-lt"/>
                          <a:ea typeface="+mn-ea"/>
                          <a:cs typeface="+mn-cs"/>
                        </a:rPr>
                        <a:t> </a:t>
                      </a:r>
                    </a:p>
                  </a:txBody>
                  <a:tcPr anchor="ctr"/>
                </a:tc>
                <a:extLst>
                  <a:ext uri="{0D108BD9-81ED-4DB2-BD59-A6C34878D82A}">
                    <a16:rowId xmlns:a16="http://schemas.microsoft.com/office/drawing/2014/main" val="849296852"/>
                  </a:ext>
                </a:extLst>
              </a:tr>
            </a:tbl>
          </a:graphicData>
        </a:graphic>
      </p:graphicFrame>
      <p:pic>
        <p:nvPicPr>
          <p:cNvPr id="8" name="Picture 7"/>
          <p:cNvPicPr>
            <a:picLocks noChangeAspect="1"/>
          </p:cNvPicPr>
          <p:nvPr/>
        </p:nvPicPr>
        <p:blipFill>
          <a:blip r:embed="rId4"/>
          <a:stretch>
            <a:fillRect/>
          </a:stretch>
        </p:blipFill>
        <p:spPr>
          <a:xfrm>
            <a:off x="7593748" y="3938168"/>
            <a:ext cx="3076124" cy="2071804"/>
          </a:xfrm>
          <a:prstGeom prst="rect">
            <a:avLst/>
          </a:prstGeom>
        </p:spPr>
      </p:pic>
      <p:pic>
        <p:nvPicPr>
          <p:cNvPr id="13" name="Picture 12" descr="C:\Users\gedwards-cole\Downloads\New full logo.JPG">
            <a:extLst>
              <a:ext uri="{FF2B5EF4-FFF2-40B4-BE49-F238E27FC236}">
                <a16:creationId xmlns:a16="http://schemas.microsoft.com/office/drawing/2014/main" id="{FFD09328-B9C2-4A6F-889F-D16360C77A9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0636" y="176348"/>
            <a:ext cx="2003322" cy="761804"/>
          </a:xfrm>
          <a:prstGeom prst="rect">
            <a:avLst/>
          </a:prstGeom>
          <a:noFill/>
          <a:ln>
            <a:noFill/>
          </a:ln>
        </p:spPr>
      </p:pic>
    </p:spTree>
    <p:extLst>
      <p:ext uri="{BB962C8B-B14F-4D97-AF65-F5344CB8AC3E}">
        <p14:creationId xmlns:p14="http://schemas.microsoft.com/office/powerpoint/2010/main" val="385139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79393" y="230908"/>
            <a:ext cx="4465132" cy="6324889"/>
          </a:xfrm>
          <a:prstGeom prst="rect">
            <a:avLst/>
          </a:prstGeom>
        </p:spPr>
      </p:pic>
    </p:spTree>
    <p:extLst>
      <p:ext uri="{BB962C8B-B14F-4D97-AF65-F5344CB8AC3E}">
        <p14:creationId xmlns:p14="http://schemas.microsoft.com/office/powerpoint/2010/main" val="360038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Swallowdale Curriculum </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Dear Families, </a:t>
            </a:r>
          </a:p>
          <a:p>
            <a:pPr marL="0" indent="0">
              <a:buNone/>
            </a:pPr>
            <a:r>
              <a:rPr lang="en-US" dirty="0" smtClean="0"/>
              <a:t>This </a:t>
            </a:r>
            <a:r>
              <a:rPr lang="en-US" dirty="0"/>
              <a:t>booklet contains the Long Term Plan, information for English, </a:t>
            </a:r>
            <a:r>
              <a:rPr lang="en-US" dirty="0" err="1"/>
              <a:t>maths</a:t>
            </a:r>
            <a:r>
              <a:rPr lang="en-US" dirty="0"/>
              <a:t> and the knowledge organisers which outline the units of work that your child will be covering in our wider curriculum this half term. These will show you the main elements of learning for your child and we hope you find them useful. </a:t>
            </a:r>
          </a:p>
          <a:p>
            <a:pPr marL="0" indent="0">
              <a:buNone/>
            </a:pPr>
            <a:r>
              <a:rPr lang="en-US" dirty="0"/>
              <a:t>Please note that history and geography, art, and design and technology are taught in alternate half terms. </a:t>
            </a:r>
          </a:p>
          <a:p>
            <a:pPr marL="0" indent="0">
              <a:buNone/>
            </a:pPr>
            <a:r>
              <a:rPr lang="en-US" dirty="0"/>
              <a:t>To support your child’s learning at home please read with them regularly and sign your child’s reading diary. </a:t>
            </a:r>
          </a:p>
          <a:p>
            <a:pPr marL="0" indent="0">
              <a:buNone/>
            </a:pPr>
            <a:r>
              <a:rPr lang="en-US" dirty="0"/>
              <a:t>More information about our curriculum can be found on the school’s website.   </a:t>
            </a:r>
            <a:endParaRPr lang="en-US" dirty="0" smtClean="0"/>
          </a:p>
          <a:p>
            <a:pPr marL="0" indent="0">
              <a:buNone/>
            </a:pPr>
            <a:r>
              <a:rPr lang="en-US" dirty="0" smtClean="0"/>
              <a:t>Thank you for your support. </a:t>
            </a:r>
            <a:endParaRPr lang="en-GB" dirty="0"/>
          </a:p>
        </p:txBody>
      </p:sp>
    </p:spTree>
    <p:extLst>
      <p:ext uri="{BB962C8B-B14F-4D97-AF65-F5344CB8AC3E}">
        <p14:creationId xmlns:p14="http://schemas.microsoft.com/office/powerpoint/2010/main" val="338561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954987" y="21463"/>
            <a:ext cx="1194142" cy="872404"/>
          </a:xfrm>
          <a:prstGeom prst="rect">
            <a:avLst/>
          </a:prstGeom>
        </p:spPr>
      </p:pic>
      <p:pic>
        <p:nvPicPr>
          <p:cNvPr id="3" name="Picture 2"/>
          <p:cNvPicPr>
            <a:picLocks noChangeAspect="1"/>
          </p:cNvPicPr>
          <p:nvPr/>
        </p:nvPicPr>
        <p:blipFill>
          <a:blip r:embed="rId3"/>
          <a:stretch>
            <a:fillRect/>
          </a:stretch>
        </p:blipFill>
        <p:spPr>
          <a:xfrm rot="20505506">
            <a:off x="2070405" y="258519"/>
            <a:ext cx="958949" cy="44640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916736210"/>
              </p:ext>
            </p:extLst>
          </p:nvPr>
        </p:nvGraphicFramePr>
        <p:xfrm>
          <a:off x="147784" y="935069"/>
          <a:ext cx="11942616" cy="5744864"/>
        </p:xfrm>
        <a:graphic>
          <a:graphicData uri="http://schemas.openxmlformats.org/drawingml/2006/table">
            <a:tbl>
              <a:tblPr firstRow="1" bandRow="1">
                <a:tableStyleId>{5940675A-B579-460E-94D1-54222C63F5DA}</a:tableStyleId>
              </a:tblPr>
              <a:tblGrid>
                <a:gridCol w="1579416">
                  <a:extLst>
                    <a:ext uri="{9D8B030D-6E8A-4147-A177-3AD203B41FA5}">
                      <a16:colId xmlns:a16="http://schemas.microsoft.com/office/drawing/2014/main" val="4230393319"/>
                    </a:ext>
                  </a:extLst>
                </a:gridCol>
                <a:gridCol w="1727200">
                  <a:extLst>
                    <a:ext uri="{9D8B030D-6E8A-4147-A177-3AD203B41FA5}">
                      <a16:colId xmlns:a16="http://schemas.microsoft.com/office/drawing/2014/main" val="3698574282"/>
                    </a:ext>
                  </a:extLst>
                </a:gridCol>
                <a:gridCol w="1727200">
                  <a:extLst>
                    <a:ext uri="{9D8B030D-6E8A-4147-A177-3AD203B41FA5}">
                      <a16:colId xmlns:a16="http://schemas.microsoft.com/office/drawing/2014/main" val="1643086541"/>
                    </a:ext>
                  </a:extLst>
                </a:gridCol>
                <a:gridCol w="1727200">
                  <a:extLst>
                    <a:ext uri="{9D8B030D-6E8A-4147-A177-3AD203B41FA5}">
                      <a16:colId xmlns:a16="http://schemas.microsoft.com/office/drawing/2014/main" val="1745789947"/>
                    </a:ext>
                  </a:extLst>
                </a:gridCol>
                <a:gridCol w="1727200">
                  <a:extLst>
                    <a:ext uri="{9D8B030D-6E8A-4147-A177-3AD203B41FA5}">
                      <a16:colId xmlns:a16="http://schemas.microsoft.com/office/drawing/2014/main" val="868569044"/>
                    </a:ext>
                  </a:extLst>
                </a:gridCol>
                <a:gridCol w="1727200">
                  <a:extLst>
                    <a:ext uri="{9D8B030D-6E8A-4147-A177-3AD203B41FA5}">
                      <a16:colId xmlns:a16="http://schemas.microsoft.com/office/drawing/2014/main" val="2300933576"/>
                    </a:ext>
                  </a:extLst>
                </a:gridCol>
                <a:gridCol w="1727200">
                  <a:extLst>
                    <a:ext uri="{9D8B030D-6E8A-4147-A177-3AD203B41FA5}">
                      <a16:colId xmlns:a16="http://schemas.microsoft.com/office/drawing/2014/main" val="210165020"/>
                    </a:ext>
                  </a:extLst>
                </a:gridCol>
              </a:tblGrid>
              <a:tr h="0">
                <a:tc>
                  <a:txBody>
                    <a:bodyPr/>
                    <a:lstStyle/>
                    <a:p>
                      <a:endParaRPr lang="en-GB" sz="1100" dirty="0">
                        <a:latin typeface="Comic Sans MS" panose="030F0702030302020204" pitchFamily="66" charset="0"/>
                      </a:endParaRPr>
                    </a:p>
                  </a:txBody>
                  <a:tcPr/>
                </a:tc>
                <a:tc>
                  <a:txBody>
                    <a:bodyPr/>
                    <a:lstStyle/>
                    <a:p>
                      <a:pPr algn="ctr"/>
                      <a:r>
                        <a:rPr lang="en-GB" sz="1100" b="1" dirty="0" smtClean="0">
                          <a:solidFill>
                            <a:srgbClr val="0070C0"/>
                          </a:solidFill>
                          <a:latin typeface="Comic Sans MS" panose="030F0702030302020204" pitchFamily="66" charset="0"/>
                        </a:rPr>
                        <a:t>Autumn</a:t>
                      </a:r>
                      <a:r>
                        <a:rPr lang="en-GB" sz="1100" b="1" baseline="0" dirty="0" smtClean="0">
                          <a:solidFill>
                            <a:srgbClr val="0070C0"/>
                          </a:solidFill>
                          <a:latin typeface="Comic Sans MS" panose="030F0702030302020204" pitchFamily="66" charset="0"/>
                        </a:rPr>
                        <a:t> 1</a:t>
                      </a:r>
                      <a:endParaRPr lang="en-GB" sz="1100" b="1" dirty="0">
                        <a:solidFill>
                          <a:srgbClr val="0070C0"/>
                        </a:solidFill>
                        <a:latin typeface="Comic Sans MS" panose="030F0702030302020204" pitchFamily="66" charset="0"/>
                      </a:endParaRPr>
                    </a:p>
                  </a:txBody>
                  <a:tcPr/>
                </a:tc>
                <a:tc>
                  <a:txBody>
                    <a:bodyPr/>
                    <a:lstStyle/>
                    <a:p>
                      <a:pPr algn="ctr"/>
                      <a:r>
                        <a:rPr lang="en-GB" sz="1100" b="1" dirty="0" smtClean="0">
                          <a:solidFill>
                            <a:srgbClr val="0070C0"/>
                          </a:solidFill>
                          <a:latin typeface="Comic Sans MS" panose="030F0702030302020204" pitchFamily="66" charset="0"/>
                        </a:rPr>
                        <a:t>Autumn</a:t>
                      </a:r>
                      <a:r>
                        <a:rPr lang="en-GB" sz="1100" b="1" baseline="0" dirty="0" smtClean="0">
                          <a:solidFill>
                            <a:srgbClr val="0070C0"/>
                          </a:solidFill>
                          <a:latin typeface="Comic Sans MS" panose="030F0702030302020204" pitchFamily="66" charset="0"/>
                        </a:rPr>
                        <a:t> 2</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Spring 1</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Spring 2</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Summer 1</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Summer 2</a:t>
                      </a:r>
                      <a:endParaRPr lang="en-GB" sz="1100" b="1" dirty="0">
                        <a:solidFill>
                          <a:srgbClr val="0070C0"/>
                        </a:solidFill>
                        <a:latin typeface="Comic Sans MS" panose="030F0702030302020204" pitchFamily="66" charset="0"/>
                      </a:endParaRPr>
                    </a:p>
                  </a:txBody>
                  <a:tcPr/>
                </a:tc>
                <a:extLst>
                  <a:ext uri="{0D108BD9-81ED-4DB2-BD59-A6C34878D82A}">
                    <a16:rowId xmlns:a16="http://schemas.microsoft.com/office/drawing/2014/main" val="1325302289"/>
                  </a:ext>
                </a:extLst>
              </a:tr>
              <a:tr h="370840">
                <a:tc>
                  <a:txBody>
                    <a:bodyPr/>
                    <a:lstStyle/>
                    <a:p>
                      <a:r>
                        <a:rPr lang="en-GB" sz="1100" b="1" dirty="0" smtClean="0">
                          <a:solidFill>
                            <a:srgbClr val="0070C0"/>
                          </a:solidFill>
                          <a:latin typeface="Comic Sans MS" panose="030F0702030302020204" pitchFamily="66" charset="0"/>
                        </a:rPr>
                        <a:t>English</a:t>
                      </a:r>
                      <a:r>
                        <a:rPr lang="en-GB" sz="1100" dirty="0" smtClean="0">
                          <a:solidFill>
                            <a:srgbClr val="0070C0"/>
                          </a:solidFill>
                          <a:latin typeface="Comic Sans MS" panose="030F0702030302020204" pitchFamily="66" charset="0"/>
                        </a:rPr>
                        <a:t/>
                      </a:r>
                      <a:br>
                        <a:rPr lang="en-GB" sz="1100" dirty="0" smtClean="0">
                          <a:solidFill>
                            <a:srgbClr val="0070C0"/>
                          </a:solidFill>
                          <a:latin typeface="Comic Sans MS" panose="030F0702030302020204" pitchFamily="66" charset="0"/>
                        </a:rPr>
                      </a:b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smtClean="0">
                          <a:solidFill>
                            <a:schemeClr val="tx1"/>
                          </a:solidFill>
                          <a:latin typeface="Comic Sans MS" panose="030F0702030302020204" pitchFamily="66" charset="0"/>
                        </a:rPr>
                        <a:t>Reading </a:t>
                      </a:r>
                    </a:p>
                    <a:p>
                      <a:pPr algn="ctr"/>
                      <a:r>
                        <a:rPr lang="en-GB" sz="1100" dirty="0" smtClean="0">
                          <a:solidFill>
                            <a:schemeClr val="tx1"/>
                          </a:solidFill>
                          <a:latin typeface="Comic Sans MS" panose="030F0702030302020204" pitchFamily="66" charset="0"/>
                        </a:rPr>
                        <a:t>Writing including </a:t>
                      </a:r>
                    </a:p>
                    <a:p>
                      <a:pPr algn="ctr"/>
                      <a:r>
                        <a:rPr lang="en-GB" sz="1100" dirty="0" smtClean="0">
                          <a:solidFill>
                            <a:schemeClr val="tx1"/>
                          </a:solidFill>
                          <a:latin typeface="Comic Sans MS" panose="030F0702030302020204" pitchFamily="66" charset="0"/>
                        </a:rPr>
                        <a:t>grammar, spelling and punctuation</a:t>
                      </a: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tc>
                  <a:txBody>
                    <a:bodyPr/>
                    <a:lstStyle/>
                    <a:p>
                      <a:pPr algn="ctr"/>
                      <a:r>
                        <a:rPr lang="en-GB" sz="1100" dirty="0" smtClean="0">
                          <a:latin typeface="Comic Sans MS" panose="030F0702030302020204" pitchFamily="66" charset="0"/>
                        </a:rPr>
                        <a:t>Reading </a:t>
                      </a:r>
                    </a:p>
                    <a:p>
                      <a:pPr algn="ctr"/>
                      <a:r>
                        <a:rPr lang="en-GB" sz="1100" dirty="0" smtClean="0">
                          <a:latin typeface="Comic Sans MS" panose="030F0702030302020204" pitchFamily="66" charset="0"/>
                        </a:rPr>
                        <a:t>Writing including </a:t>
                      </a:r>
                    </a:p>
                    <a:p>
                      <a:pPr algn="ctr"/>
                      <a:r>
                        <a:rPr lang="en-GB" sz="1100" dirty="0" smtClean="0">
                          <a:latin typeface="Comic Sans MS" panose="030F0702030302020204" pitchFamily="66" charset="0"/>
                        </a:rPr>
                        <a:t>grammar, spelling and punctuation</a:t>
                      </a:r>
                    </a:p>
                  </a:txBody>
                  <a:tcPr anchor="ctr"/>
                </a:tc>
                <a:extLst>
                  <a:ext uri="{0D108BD9-81ED-4DB2-BD59-A6C34878D82A}">
                    <a16:rowId xmlns:a16="http://schemas.microsoft.com/office/drawing/2014/main" val="593404991"/>
                  </a:ext>
                </a:extLst>
              </a:tr>
              <a:tr h="370840">
                <a:tc>
                  <a:txBody>
                    <a:bodyPr/>
                    <a:lstStyle/>
                    <a:p>
                      <a:r>
                        <a:rPr lang="en-GB" sz="1100" b="1" dirty="0" smtClean="0">
                          <a:solidFill>
                            <a:srgbClr val="0070C0"/>
                          </a:solidFill>
                          <a:latin typeface="Comic Sans MS" panose="030F0702030302020204" pitchFamily="66" charset="0"/>
                        </a:rPr>
                        <a:t>Maths</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Place Value</a:t>
                      </a:r>
                    </a:p>
                    <a:p>
                      <a:pPr algn="ctr"/>
                      <a:r>
                        <a:rPr lang="en-GB" sz="1100" dirty="0" smtClean="0">
                          <a:latin typeface="Comic Sans MS" panose="030F0702030302020204" pitchFamily="66" charset="0"/>
                        </a:rPr>
                        <a:t>Addition </a:t>
                      </a:r>
                    </a:p>
                    <a:p>
                      <a:pPr algn="ctr"/>
                      <a:r>
                        <a:rPr lang="en-GB" sz="1100" dirty="0" smtClean="0">
                          <a:latin typeface="Comic Sans MS" panose="030F0702030302020204" pitchFamily="66" charset="0"/>
                        </a:rPr>
                        <a:t>Subtraction</a:t>
                      </a:r>
                    </a:p>
                  </a:txBody>
                  <a:tcPr anchor="ctr"/>
                </a:tc>
                <a:tc>
                  <a:txBody>
                    <a:bodyPr/>
                    <a:lstStyle/>
                    <a:p>
                      <a:pPr algn="ctr"/>
                      <a:r>
                        <a:rPr lang="en-GB" sz="1100" dirty="0" smtClean="0">
                          <a:solidFill>
                            <a:schemeClr val="tx1"/>
                          </a:solidFill>
                          <a:latin typeface="Comic Sans MS" panose="030F0702030302020204" pitchFamily="66" charset="0"/>
                        </a:rPr>
                        <a:t>Multiplication</a:t>
                      </a:r>
                      <a:r>
                        <a:rPr lang="en-GB" sz="1100" baseline="0" dirty="0" smtClean="0">
                          <a:solidFill>
                            <a:schemeClr val="tx1"/>
                          </a:solidFill>
                          <a:latin typeface="Comic Sans MS" panose="030F0702030302020204" pitchFamily="66" charset="0"/>
                        </a:rPr>
                        <a:t> </a:t>
                      </a:r>
                    </a:p>
                    <a:p>
                      <a:pPr algn="ctr"/>
                      <a:r>
                        <a:rPr lang="en-GB" sz="1100" baseline="0" dirty="0" smtClean="0">
                          <a:solidFill>
                            <a:schemeClr val="tx1"/>
                          </a:solidFill>
                          <a:latin typeface="Comic Sans MS" panose="030F0702030302020204" pitchFamily="66" charset="0"/>
                        </a:rPr>
                        <a:t>Division</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Length and Perimeter </a:t>
                      </a:r>
                    </a:p>
                  </a:txBody>
                  <a:tcPr anchor="ctr"/>
                </a:tc>
                <a:tc>
                  <a:txBody>
                    <a:bodyPr/>
                    <a:lstStyle/>
                    <a:p>
                      <a:pPr algn="ctr"/>
                      <a:r>
                        <a:rPr lang="en-GB" sz="1100" dirty="0" smtClean="0">
                          <a:latin typeface="Comic Sans MS" panose="030F0702030302020204" pitchFamily="66" charset="0"/>
                        </a:rPr>
                        <a:t>Multiplication</a:t>
                      </a:r>
                      <a:r>
                        <a:rPr lang="en-GB" sz="1100" baseline="0" dirty="0" smtClean="0">
                          <a:latin typeface="Comic Sans MS" panose="030F0702030302020204" pitchFamily="66"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aseline="0" dirty="0" smtClean="0">
                          <a:latin typeface="Comic Sans MS" panose="030F0702030302020204" pitchFamily="66" charset="0"/>
                        </a:rPr>
                        <a:t>Division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Area</a:t>
                      </a:r>
                    </a:p>
                  </a:txBody>
                  <a:tcPr anchor="ctr"/>
                </a:tc>
                <a:tc>
                  <a:txBody>
                    <a:bodyPr/>
                    <a:lstStyle/>
                    <a:p>
                      <a:pPr algn="ctr"/>
                      <a:r>
                        <a:rPr lang="en-GB" sz="1100" dirty="0" smtClean="0">
                          <a:latin typeface="Comic Sans MS" panose="030F0702030302020204" pitchFamily="66" charset="0"/>
                        </a:rPr>
                        <a:t>Fractions</a:t>
                      </a:r>
                    </a:p>
                    <a:p>
                      <a:pPr algn="ctr"/>
                      <a:r>
                        <a:rPr lang="en-GB" sz="1100" dirty="0" smtClean="0">
                          <a:latin typeface="Comic Sans MS" panose="030F0702030302020204" pitchFamily="66" charset="0"/>
                        </a:rPr>
                        <a:t>Decimals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Statistics</a:t>
                      </a:r>
                    </a:p>
                  </a:txBody>
                  <a:tcPr anchor="ctr"/>
                </a:tc>
                <a:tc>
                  <a:txBody>
                    <a:bodyPr/>
                    <a:lstStyle/>
                    <a:p>
                      <a:pPr algn="ctr"/>
                      <a:r>
                        <a:rPr lang="en-GB" sz="1100" smtClean="0">
                          <a:latin typeface="Comic Sans MS" panose="030F0702030302020204" pitchFamily="66" charset="0"/>
                        </a:rPr>
                        <a:t>Money</a:t>
                      </a:r>
                      <a:endParaRPr lang="en-GB" sz="1100" dirty="0" smtClean="0">
                        <a:latin typeface="Comic Sans MS" panose="030F0702030302020204" pitchFamily="66" charset="0"/>
                      </a:endParaRPr>
                    </a:p>
                    <a:p>
                      <a:pPr algn="ctr"/>
                      <a:r>
                        <a:rPr lang="en-GB" sz="1100" dirty="0" smtClean="0">
                          <a:latin typeface="Comic Sans MS" panose="030F0702030302020204" pitchFamily="66" charset="0"/>
                        </a:rPr>
                        <a:t>Time</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Shape</a:t>
                      </a:r>
                    </a:p>
                    <a:p>
                      <a:pPr algn="ctr"/>
                      <a:r>
                        <a:rPr lang="en-GB" sz="1100" dirty="0" smtClean="0">
                          <a:latin typeface="Comic Sans MS" panose="030F0702030302020204" pitchFamily="66" charset="0"/>
                        </a:rPr>
                        <a:t>Position</a:t>
                      </a:r>
                      <a:r>
                        <a:rPr lang="en-GB" sz="1100" baseline="0" dirty="0" smtClean="0">
                          <a:latin typeface="Comic Sans MS" panose="030F0702030302020204" pitchFamily="66" charset="0"/>
                        </a:rPr>
                        <a:t> and Direction</a:t>
                      </a:r>
                      <a:endParaRPr lang="en-GB" sz="1100" dirty="0">
                        <a:latin typeface="Comic Sans MS" panose="030F0702030302020204" pitchFamily="66" charset="0"/>
                      </a:endParaRPr>
                    </a:p>
                  </a:txBody>
                  <a:tcPr anchor="ctr"/>
                </a:tc>
                <a:extLst>
                  <a:ext uri="{0D108BD9-81ED-4DB2-BD59-A6C34878D82A}">
                    <a16:rowId xmlns:a16="http://schemas.microsoft.com/office/drawing/2014/main" val="27616790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0070C0"/>
                          </a:solidFill>
                          <a:latin typeface="Comic Sans MS" panose="030F0702030302020204" pitchFamily="66" charset="0"/>
                        </a:rPr>
                        <a:t>Science</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​Living </a:t>
                      </a:r>
                      <a:r>
                        <a:rPr lang="en-GB" sz="1100" b="0" i="0" dirty="0">
                          <a:solidFill>
                            <a:srgbClr val="000000"/>
                          </a:solidFill>
                          <a:effectLst/>
                          <a:latin typeface="Comic Sans MS" panose="030F0702030302020204" pitchFamily="66" charset="0"/>
                        </a:rPr>
                        <a:t>things and their habitats​</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​Animals</a:t>
                      </a:r>
                      <a:r>
                        <a:rPr lang="en-GB" sz="1100" b="0" i="0" dirty="0">
                          <a:solidFill>
                            <a:srgbClr val="000000"/>
                          </a:solidFill>
                          <a:effectLst/>
                          <a:latin typeface="Comic Sans MS" panose="030F0702030302020204" pitchFamily="66" charset="0"/>
                        </a:rPr>
                        <a:t>, including humans​</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​Electricity</a:t>
                      </a:r>
                      <a:r>
                        <a:rPr lang="en-GB" sz="1100" b="0" i="0" dirty="0">
                          <a:solidFill>
                            <a:srgbClr val="000000"/>
                          </a:solidFill>
                          <a:effectLst/>
                          <a:latin typeface="Comic Sans MS" panose="030F0702030302020204" pitchFamily="66" charset="0"/>
                        </a:rPr>
                        <a:t>​</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​Sound</a:t>
                      </a:r>
                      <a:r>
                        <a:rPr lang="en-GB" sz="1100" b="0" i="0" dirty="0">
                          <a:solidFill>
                            <a:srgbClr val="000000"/>
                          </a:solidFill>
                          <a:effectLst/>
                          <a:latin typeface="Comic Sans MS" panose="030F0702030302020204" pitchFamily="66" charset="0"/>
                        </a:rPr>
                        <a:t>​</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​States </a:t>
                      </a:r>
                      <a:r>
                        <a:rPr lang="en-GB" sz="1100" b="0" i="0" dirty="0">
                          <a:solidFill>
                            <a:srgbClr val="000000"/>
                          </a:solidFill>
                          <a:effectLst/>
                          <a:latin typeface="Comic Sans MS" panose="030F0702030302020204" pitchFamily="66" charset="0"/>
                        </a:rPr>
                        <a:t>of matter​</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​States </a:t>
                      </a:r>
                      <a:r>
                        <a:rPr lang="en-GB" sz="1100" b="0" i="0" dirty="0">
                          <a:solidFill>
                            <a:srgbClr val="000000"/>
                          </a:solidFill>
                          <a:effectLst/>
                          <a:latin typeface="Comic Sans MS" panose="030F0702030302020204" pitchFamily="66" charset="0"/>
                        </a:rPr>
                        <a:t>of matter​</a:t>
                      </a:r>
                    </a:p>
                  </a:txBody>
                  <a:tcPr anchor="ctr"/>
                </a:tc>
                <a:extLst>
                  <a:ext uri="{0D108BD9-81ED-4DB2-BD59-A6C34878D82A}">
                    <a16:rowId xmlns:a16="http://schemas.microsoft.com/office/drawing/2014/main" val="4163650762"/>
                  </a:ext>
                </a:extLst>
              </a:tr>
              <a:tr h="370840">
                <a:tc>
                  <a:txBody>
                    <a:bodyPr/>
                    <a:lstStyle/>
                    <a:p>
                      <a:r>
                        <a:rPr lang="en-GB" sz="1100" b="1" dirty="0" smtClean="0">
                          <a:solidFill>
                            <a:srgbClr val="0070C0"/>
                          </a:solidFill>
                          <a:latin typeface="Comic Sans MS" panose="030F0702030302020204" pitchFamily="66" charset="0"/>
                        </a:rPr>
                        <a:t>History</a:t>
                      </a:r>
                      <a:r>
                        <a:rPr lang="en-GB" sz="1100" b="1" baseline="0" dirty="0" smtClean="0">
                          <a:solidFill>
                            <a:srgbClr val="0070C0"/>
                          </a:solidFill>
                          <a:latin typeface="Comic Sans MS" panose="030F0702030302020204" pitchFamily="66" charset="0"/>
                        </a:rPr>
                        <a:t> and Geography</a:t>
                      </a:r>
                      <a:endParaRPr lang="en-GB" sz="1100" b="1" dirty="0">
                        <a:solidFill>
                          <a:srgbClr val="0070C0"/>
                        </a:solidFill>
                        <a:latin typeface="Comic Sans MS" panose="030F0702030302020204" pitchFamily="66" charset="0"/>
                      </a:endParaRPr>
                    </a:p>
                  </a:txBody>
                  <a:tcPr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kern="1200" dirty="0" smtClean="0">
                          <a:solidFill>
                            <a:schemeClr val="tx1"/>
                          </a:solidFill>
                          <a:effectLst/>
                          <a:latin typeface="Comic Sans MS" panose="030F0702030302020204" pitchFamily="66" charset="0"/>
                          <a:ea typeface="+mn-ea"/>
                          <a:cs typeface="+mn-cs"/>
                        </a:rPr>
                        <a:t>Roman Britain</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Rivers</a:t>
                      </a: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Natural Resources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Anglo Saxons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Europe</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Vikings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1572675"/>
                  </a:ext>
                </a:extLst>
              </a:tr>
              <a:tr h="370840">
                <a:tc>
                  <a:txBody>
                    <a:bodyPr/>
                    <a:lstStyle/>
                    <a:p>
                      <a:r>
                        <a:rPr lang="en-GB" sz="1100" b="1" dirty="0" smtClean="0">
                          <a:solidFill>
                            <a:srgbClr val="0070C0"/>
                          </a:solidFill>
                          <a:latin typeface="Comic Sans MS" panose="030F0702030302020204" pitchFamily="66" charset="0"/>
                        </a:rPr>
                        <a:t>Art and </a:t>
                      </a:r>
                    </a:p>
                    <a:p>
                      <a:r>
                        <a:rPr lang="en-GB" sz="1100" b="1" dirty="0" smtClean="0">
                          <a:solidFill>
                            <a:srgbClr val="0070C0"/>
                          </a:solidFill>
                          <a:latin typeface="Comic Sans MS" panose="030F0702030302020204" pitchFamily="66" charset="0"/>
                        </a:rPr>
                        <a:t>Design and Technology</a:t>
                      </a:r>
                      <a:endParaRPr lang="en-GB" sz="1100" b="1" dirty="0">
                        <a:solidFill>
                          <a:srgbClr val="0070C0"/>
                        </a:solidFill>
                        <a:latin typeface="Comic Sans MS" panose="030F0702030302020204" pitchFamily="66" charset="0"/>
                      </a:endParaRPr>
                    </a:p>
                  </a:txBody>
                  <a:tcPr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Drawing: </a:t>
                      </a:r>
                    </a:p>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Phlegm</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Mechanisms:</a:t>
                      </a:r>
                    </a:p>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 Slingshot Car</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Collage:</a:t>
                      </a:r>
                      <a:r>
                        <a:rPr lang="en-GB" sz="1100" baseline="0" dirty="0" smtClean="0">
                          <a:effectLst/>
                          <a:latin typeface="Comic Sans MS" panose="030F0702030302020204" pitchFamily="66" charset="0"/>
                          <a:ea typeface="Calibri" panose="020F0502020204030204" pitchFamily="34" charset="0"/>
                          <a:cs typeface="Times New Roman" panose="02020603050405020304" pitchFamily="18" charset="0"/>
                        </a:rPr>
                        <a:t> </a:t>
                      </a:r>
                    </a:p>
                    <a:p>
                      <a:pPr algn="ctr">
                        <a:lnSpc>
                          <a:spcPct val="115000"/>
                        </a:lnSpc>
                        <a:spcAft>
                          <a:spcPts val="0"/>
                        </a:spcAft>
                      </a:pPr>
                      <a:r>
                        <a:rPr lang="en-GB" sz="1100" b="0" i="0" kern="1200" dirty="0" smtClean="0">
                          <a:solidFill>
                            <a:schemeClr val="tx1"/>
                          </a:solidFill>
                          <a:effectLst/>
                          <a:latin typeface="Comic Sans MS" panose="030F0702030302020204" pitchFamily="66" charset="0"/>
                          <a:ea typeface="+mn-ea"/>
                          <a:cs typeface="+mn-cs"/>
                        </a:rPr>
                        <a:t>Danielle Vaughn </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Construction:</a:t>
                      </a:r>
                    </a:p>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 Pavilion</a:t>
                      </a: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Painting: </a:t>
                      </a:r>
                    </a:p>
                    <a:p>
                      <a:pPr algn="ctr">
                        <a:lnSpc>
                          <a:spcPct val="115000"/>
                        </a:lnSpc>
                        <a:spcAft>
                          <a:spcPts val="0"/>
                        </a:spcAft>
                      </a:pPr>
                      <a:r>
                        <a:rPr lang="en-GB" sz="1100" smtClean="0">
                          <a:effectLst/>
                          <a:latin typeface="Comic Sans MS" panose="030F0702030302020204" pitchFamily="66" charset="0"/>
                          <a:ea typeface="Calibri" panose="020F0502020204030204" pitchFamily="34" charset="0"/>
                          <a:cs typeface="Times New Roman" panose="02020603050405020304" pitchFamily="18" charset="0"/>
                        </a:rPr>
                        <a:t>Pablo Picasso</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Food and Nutrition: Biscuits</a:t>
                      </a:r>
                    </a:p>
                  </a:txBody>
                  <a:tcPr marL="68580" marR="68580" marT="0" marB="0" anchor="ctr"/>
                </a:tc>
                <a:extLst>
                  <a:ext uri="{0D108BD9-81ED-4DB2-BD59-A6C34878D82A}">
                    <a16:rowId xmlns:a16="http://schemas.microsoft.com/office/drawing/2014/main" val="2892546393"/>
                  </a:ext>
                </a:extLst>
              </a:tr>
              <a:tr h="370840">
                <a:tc>
                  <a:txBody>
                    <a:bodyPr/>
                    <a:lstStyle/>
                    <a:p>
                      <a:r>
                        <a:rPr lang="en-GB" sz="1100" b="1" dirty="0" smtClean="0">
                          <a:solidFill>
                            <a:srgbClr val="0070C0"/>
                          </a:solidFill>
                          <a:latin typeface="Comic Sans MS" panose="030F0702030302020204" pitchFamily="66" charset="0"/>
                        </a:rPr>
                        <a:t>Religion</a:t>
                      </a:r>
                      <a:r>
                        <a:rPr lang="en-GB" sz="1100" b="1" baseline="0" dirty="0" smtClean="0">
                          <a:solidFill>
                            <a:srgbClr val="0070C0"/>
                          </a:solidFill>
                          <a:latin typeface="Comic Sans MS" panose="030F0702030302020204" pitchFamily="66" charset="0"/>
                        </a:rPr>
                        <a:t> and Worldviews</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Are all religions equal?</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What makes some texts sacred?</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Just how important are our beliefs?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Who was Jesus?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Why is the bible the best-selling book of all time?</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Does the language of scripture matter?</a:t>
                      </a:r>
                      <a:endParaRPr lang="en-GB" sz="1100" dirty="0">
                        <a:latin typeface="Comic Sans MS" panose="030F0702030302020204" pitchFamily="66" charset="0"/>
                      </a:endParaRPr>
                    </a:p>
                  </a:txBody>
                  <a:tcPr anchor="ctr"/>
                </a:tc>
                <a:extLst>
                  <a:ext uri="{0D108BD9-81ED-4DB2-BD59-A6C34878D82A}">
                    <a16:rowId xmlns:a16="http://schemas.microsoft.com/office/drawing/2014/main" val="2598224724"/>
                  </a:ext>
                </a:extLst>
              </a:tr>
              <a:tr h="370840">
                <a:tc>
                  <a:txBody>
                    <a:bodyPr/>
                    <a:lstStyle/>
                    <a:p>
                      <a:r>
                        <a:rPr lang="en-GB" sz="1100" b="1" dirty="0" smtClean="0">
                          <a:solidFill>
                            <a:srgbClr val="0070C0"/>
                          </a:solidFill>
                          <a:latin typeface="Comic Sans MS" panose="030F0702030302020204" pitchFamily="66" charset="0"/>
                        </a:rPr>
                        <a:t>PSHE</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Being Me In My</a:t>
                      </a:r>
                      <a:r>
                        <a:rPr lang="en-GB" sz="1100" baseline="0" dirty="0" smtClean="0">
                          <a:latin typeface="Comic Sans MS" panose="030F0702030302020204" pitchFamily="66" charset="0"/>
                        </a:rPr>
                        <a:t> World</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Celebrating Difference</a:t>
                      </a:r>
                      <a:endParaRPr lang="en-GB" sz="110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Healthy Me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Staying Safe</a:t>
                      </a:r>
                    </a:p>
                  </a:txBody>
                  <a:tcPr anchor="ctr"/>
                </a:tc>
                <a:tc>
                  <a:txBody>
                    <a:bodyPr/>
                    <a:lstStyle/>
                    <a:p>
                      <a:pPr algn="ctr"/>
                      <a:r>
                        <a:rPr lang="en-GB" sz="1100" dirty="0" smtClean="0">
                          <a:latin typeface="Comic Sans MS" panose="030F0702030302020204" pitchFamily="66" charset="0"/>
                        </a:rPr>
                        <a:t>Relationships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Changing Me</a:t>
                      </a:r>
                      <a:endParaRPr lang="en-GB" sz="1100" dirty="0">
                        <a:latin typeface="Comic Sans MS" panose="030F0702030302020204" pitchFamily="66" charset="0"/>
                      </a:endParaRPr>
                    </a:p>
                  </a:txBody>
                  <a:tcPr anchor="ctr"/>
                </a:tc>
                <a:extLst>
                  <a:ext uri="{0D108BD9-81ED-4DB2-BD59-A6C34878D82A}">
                    <a16:rowId xmlns:a16="http://schemas.microsoft.com/office/drawing/2014/main" val="36306698"/>
                  </a:ext>
                </a:extLst>
              </a:tr>
              <a:tr h="548024">
                <a:tc>
                  <a:txBody>
                    <a:bodyPr/>
                    <a:lstStyle/>
                    <a:p>
                      <a:r>
                        <a:rPr lang="en-GB" sz="1100" b="1" dirty="0" smtClean="0">
                          <a:solidFill>
                            <a:srgbClr val="0070C0"/>
                          </a:solidFill>
                          <a:latin typeface="Comic Sans MS" panose="030F0702030302020204" pitchFamily="66" charset="0"/>
                        </a:rPr>
                        <a:t>Computing</a:t>
                      </a:r>
                      <a:endParaRPr lang="en-GB" sz="1100" b="1" dirty="0">
                        <a:solidFill>
                          <a:srgbClr val="0070C0"/>
                        </a:solidFill>
                        <a:latin typeface="Comic Sans MS" panose="030F0702030302020204" pitchFamily="66" charset="0"/>
                      </a:endParaRPr>
                    </a:p>
                  </a:txBody>
                  <a:tcPr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The Internet</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Audio Production</a:t>
                      </a:r>
                      <a:endParaRPr lang="en-GB" sz="11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Repetition in Shapes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Photo editing</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Data logging</a:t>
                      </a:r>
                    </a:p>
                  </a:txBody>
                  <a:tcPr marL="68580" marR="68580" marT="0" marB="0"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Repetition in Games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7736480"/>
                  </a:ext>
                </a:extLst>
              </a:tr>
              <a:tr h="370840">
                <a:tc>
                  <a:txBody>
                    <a:bodyPr/>
                    <a:lstStyle/>
                    <a:p>
                      <a:r>
                        <a:rPr lang="en-GB" sz="1100" b="1" dirty="0" smtClean="0">
                          <a:solidFill>
                            <a:srgbClr val="0070C0"/>
                          </a:solidFill>
                          <a:latin typeface="Comic Sans MS" panose="030F0702030302020204" pitchFamily="66" charset="0"/>
                        </a:rPr>
                        <a:t>Physical</a:t>
                      </a:r>
                      <a:r>
                        <a:rPr lang="en-GB" sz="1100" b="1" baseline="0" dirty="0" smtClean="0">
                          <a:solidFill>
                            <a:srgbClr val="0070C0"/>
                          </a:solidFill>
                          <a:latin typeface="Comic Sans MS" panose="030F0702030302020204" pitchFamily="66" charset="0"/>
                        </a:rPr>
                        <a:t> Education</a:t>
                      </a:r>
                      <a:endParaRPr lang="en-GB" sz="1100" b="1" dirty="0">
                        <a:solidFill>
                          <a:srgbClr val="0070C0"/>
                        </a:solidFill>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Fitness / Tag Rugby</a:t>
                      </a:r>
                    </a:p>
                  </a:txBody>
                  <a:tcPr anchor="ctr"/>
                </a:tc>
                <a:tc>
                  <a:txBody>
                    <a:bodyPr/>
                    <a:lstStyle/>
                    <a:p>
                      <a:pPr algn="ctr"/>
                      <a:r>
                        <a:rPr lang="en-GB" sz="1100" dirty="0" smtClean="0">
                          <a:latin typeface="Comic Sans MS" panose="030F0702030302020204" pitchFamily="66" charset="0"/>
                        </a:rPr>
                        <a:t>Dance / OAA</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Swimming /</a:t>
                      </a:r>
                      <a:r>
                        <a:rPr lang="en-GB" sz="1100" baseline="0" dirty="0" smtClean="0">
                          <a:latin typeface="Comic Sans MS" panose="030F0702030302020204" pitchFamily="66" charset="0"/>
                        </a:rPr>
                        <a:t> Yoga</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Swimming / Football</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Cricket / Athletics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Tennis </a:t>
                      </a:r>
                      <a:r>
                        <a:rPr lang="en-GB" sz="1100" smtClean="0">
                          <a:latin typeface="Comic Sans MS" panose="030F0702030302020204" pitchFamily="66" charset="0"/>
                        </a:rPr>
                        <a:t>/ Golf</a:t>
                      </a:r>
                      <a:endParaRPr lang="en-GB" sz="1100" dirty="0">
                        <a:latin typeface="Comic Sans MS" panose="030F0702030302020204" pitchFamily="66" charset="0"/>
                      </a:endParaRPr>
                    </a:p>
                  </a:txBody>
                  <a:tcPr anchor="ctr"/>
                </a:tc>
                <a:extLst>
                  <a:ext uri="{0D108BD9-81ED-4DB2-BD59-A6C34878D82A}">
                    <a16:rowId xmlns:a16="http://schemas.microsoft.com/office/drawing/2014/main" val="710221217"/>
                  </a:ext>
                </a:extLst>
              </a:tr>
              <a:tr h="370840">
                <a:tc>
                  <a:txBody>
                    <a:bodyPr/>
                    <a:lstStyle/>
                    <a:p>
                      <a:r>
                        <a:rPr lang="en-GB" sz="1100" b="1" dirty="0" smtClean="0">
                          <a:solidFill>
                            <a:srgbClr val="0070C0"/>
                          </a:solidFill>
                          <a:latin typeface="Comic Sans MS" panose="030F0702030302020204" pitchFamily="66" charset="0"/>
                        </a:rPr>
                        <a:t>Music</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Musical Structures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Exploring Feelings When You Play</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Compose With Your Friends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Feelings Through Music</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Expression Through</a:t>
                      </a:r>
                      <a:r>
                        <a:rPr lang="en-GB" sz="1100" baseline="0" dirty="0" smtClean="0">
                          <a:latin typeface="Comic Sans MS" panose="030F0702030302020204" pitchFamily="66" charset="0"/>
                        </a:rPr>
                        <a:t> Improvisation</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The Show Must Go On</a:t>
                      </a:r>
                      <a:endParaRPr lang="en-GB" sz="1100" dirty="0">
                        <a:latin typeface="Comic Sans MS" panose="030F0702030302020204" pitchFamily="66" charset="0"/>
                      </a:endParaRPr>
                    </a:p>
                  </a:txBody>
                  <a:tcPr anchor="ctr"/>
                </a:tc>
                <a:extLst>
                  <a:ext uri="{0D108BD9-81ED-4DB2-BD59-A6C34878D82A}">
                    <a16:rowId xmlns:a16="http://schemas.microsoft.com/office/drawing/2014/main" val="37526835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0070C0"/>
                          </a:solidFill>
                          <a:latin typeface="Comic Sans MS" panose="030F0702030302020204" pitchFamily="66" charset="0"/>
                        </a:rPr>
                        <a:t>French</a:t>
                      </a:r>
                    </a:p>
                  </a:txBody>
                  <a:tcPr anchor="ctr"/>
                </a:tc>
                <a:tc gridSpan="2">
                  <a:txBody>
                    <a:bodyPr/>
                    <a:lstStyle/>
                    <a:p>
                      <a:pPr algn="ctr"/>
                      <a:r>
                        <a:rPr lang="en-GB" sz="1100" b="0" i="0" dirty="0" smtClean="0">
                          <a:solidFill>
                            <a:srgbClr val="000000"/>
                          </a:solidFill>
                          <a:effectLst/>
                          <a:latin typeface="Comic Sans MS" panose="030F0702030302020204" pitchFamily="66" charset="0"/>
                        </a:rPr>
                        <a:t>People and Our Bodies</a:t>
                      </a:r>
                      <a:endParaRPr lang="en-GB" sz="1100" dirty="0">
                        <a:latin typeface="Comic Sans MS" panose="030F0702030302020204" pitchFamily="66" charset="0"/>
                      </a:endParaRPr>
                    </a:p>
                  </a:txBody>
                  <a:tcPr anchor="ctr"/>
                </a:tc>
                <a:tc hMerge="1">
                  <a:txBody>
                    <a:bodyPr/>
                    <a:lstStyle/>
                    <a:p>
                      <a:endParaRPr lang="en-GB" sz="1200" dirty="0"/>
                    </a:p>
                  </a:txBody>
                  <a:tcPr/>
                </a:tc>
                <a:tc gridSpan="2">
                  <a:txBody>
                    <a:bodyPr/>
                    <a:lstStyle/>
                    <a:p>
                      <a:pPr algn="ctr"/>
                      <a:r>
                        <a:rPr lang="en-GB" sz="1100" b="0" i="0" dirty="0" smtClean="0">
                          <a:solidFill>
                            <a:srgbClr val="000000"/>
                          </a:solidFill>
                          <a:effectLst/>
                          <a:latin typeface="Comic Sans MS" panose="030F0702030302020204" pitchFamily="66" charset="0"/>
                        </a:rPr>
                        <a:t>Where I Live</a:t>
                      </a:r>
                      <a:endParaRPr lang="en-GB" sz="1100" dirty="0">
                        <a:latin typeface="Comic Sans MS" panose="030F0702030302020204" pitchFamily="66" charset="0"/>
                      </a:endParaRPr>
                    </a:p>
                  </a:txBody>
                  <a:tcPr anchor="ctr"/>
                </a:tc>
                <a:tc hMerge="1">
                  <a:txBody>
                    <a:bodyPr/>
                    <a:lstStyle/>
                    <a:p>
                      <a:endParaRPr lang="en-GB" sz="1200" dirty="0"/>
                    </a:p>
                  </a:txBody>
                  <a:tcPr/>
                </a:tc>
                <a:tc gridSpan="2">
                  <a:txBody>
                    <a:bodyPr/>
                    <a:lstStyle/>
                    <a:p>
                      <a:pPr algn="ctr"/>
                      <a:r>
                        <a:rPr lang="en-GB" sz="1100" b="0" i="0" dirty="0" smtClean="0">
                          <a:solidFill>
                            <a:srgbClr val="000000"/>
                          </a:solidFill>
                          <a:effectLst/>
                          <a:latin typeface="Comic Sans MS" panose="030F0702030302020204" pitchFamily="66" charset="0"/>
                        </a:rPr>
                        <a:t>My School</a:t>
                      </a:r>
                      <a:endParaRPr lang="en-GB" sz="1100" dirty="0">
                        <a:latin typeface="Comic Sans MS" panose="030F0702030302020204" pitchFamily="66" charset="0"/>
                      </a:endParaRPr>
                    </a:p>
                  </a:txBody>
                  <a:tcPr anchor="ctr"/>
                </a:tc>
                <a:tc hMerge="1">
                  <a:txBody>
                    <a:bodyPr/>
                    <a:lstStyle/>
                    <a:p>
                      <a:endParaRPr lang="en-GB" sz="1200" dirty="0"/>
                    </a:p>
                  </a:txBody>
                  <a:tcPr/>
                </a:tc>
                <a:extLst>
                  <a:ext uri="{0D108BD9-81ED-4DB2-BD59-A6C34878D82A}">
                    <a16:rowId xmlns:a16="http://schemas.microsoft.com/office/drawing/2014/main" val="1709036438"/>
                  </a:ext>
                </a:extLst>
              </a:tr>
            </a:tbl>
          </a:graphicData>
        </a:graphic>
      </p:graphicFrame>
      <p:sp>
        <p:nvSpPr>
          <p:cNvPr id="6" name="TextBox 5"/>
          <p:cNvSpPr txBox="1"/>
          <p:nvPr/>
        </p:nvSpPr>
        <p:spPr>
          <a:xfrm>
            <a:off x="2659232" y="535789"/>
            <a:ext cx="6319520" cy="400110"/>
          </a:xfrm>
          <a:prstGeom prst="rect">
            <a:avLst/>
          </a:prstGeom>
          <a:noFill/>
        </p:spPr>
        <p:txBody>
          <a:bodyPr wrap="square" rtlCol="0">
            <a:spAutoFit/>
          </a:bodyPr>
          <a:lstStyle/>
          <a:p>
            <a:pPr algn="ctr"/>
            <a:r>
              <a:rPr lang="en-GB" sz="2000" b="1" dirty="0" smtClean="0">
                <a:solidFill>
                  <a:srgbClr val="007AD6"/>
                </a:solidFill>
                <a:latin typeface="Comic Sans MS" panose="030F0702030302020204" pitchFamily="66" charset="0"/>
              </a:rPr>
              <a:t>Year 4 Long Term Plan 2024 – 2025</a:t>
            </a:r>
          </a:p>
        </p:txBody>
      </p:sp>
      <p:pic>
        <p:nvPicPr>
          <p:cNvPr id="2" name="Picture 1"/>
          <p:cNvPicPr>
            <a:picLocks noChangeAspect="1"/>
          </p:cNvPicPr>
          <p:nvPr/>
        </p:nvPicPr>
        <p:blipFill>
          <a:blip r:embed="rId4"/>
          <a:stretch>
            <a:fillRect/>
          </a:stretch>
        </p:blipFill>
        <p:spPr>
          <a:xfrm>
            <a:off x="1360241" y="74566"/>
            <a:ext cx="650049" cy="784597"/>
          </a:xfrm>
          <a:prstGeom prst="rect">
            <a:avLst/>
          </a:prstGeom>
        </p:spPr>
      </p:pic>
      <p:pic>
        <p:nvPicPr>
          <p:cNvPr id="7" name="Picture 6"/>
          <p:cNvPicPr>
            <a:picLocks noChangeAspect="1"/>
          </p:cNvPicPr>
          <p:nvPr/>
        </p:nvPicPr>
        <p:blipFill>
          <a:blip r:embed="rId5"/>
          <a:stretch>
            <a:fillRect/>
          </a:stretch>
        </p:blipFill>
        <p:spPr>
          <a:xfrm>
            <a:off x="124049" y="110779"/>
            <a:ext cx="1084584" cy="741886"/>
          </a:xfrm>
          <a:prstGeom prst="rect">
            <a:avLst/>
          </a:prstGeom>
        </p:spPr>
      </p:pic>
      <p:pic>
        <p:nvPicPr>
          <p:cNvPr id="8" name="Picture 2" descr="https://images-na.ssl-images-amazon.com/images/I/51cTJi+OfML._SX320_BO1,204,203,2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91464">
            <a:off x="10131707" y="150941"/>
            <a:ext cx="538537" cy="8345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9296215" y="110779"/>
            <a:ext cx="755036" cy="763155"/>
          </a:xfrm>
          <a:prstGeom prst="rect">
            <a:avLst/>
          </a:prstGeom>
        </p:spPr>
      </p:pic>
      <p:pic>
        <p:nvPicPr>
          <p:cNvPr id="14" name="Picture 13"/>
          <p:cNvPicPr>
            <a:picLocks noChangeAspect="1"/>
          </p:cNvPicPr>
          <p:nvPr/>
        </p:nvPicPr>
        <p:blipFill>
          <a:blip r:embed="rId8"/>
          <a:stretch>
            <a:fillRect/>
          </a:stretch>
        </p:blipFill>
        <p:spPr>
          <a:xfrm>
            <a:off x="10752444" y="28958"/>
            <a:ext cx="1196784" cy="854212"/>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2119" b="97881" l="1059" r="98517">
                        <a14:foregroundMark x1="39407" y1="42585" x2="39407" y2="42585"/>
                        <a14:foregroundMark x1="76483" y1="44068" x2="76483" y2="44068"/>
                        <a14:foregroundMark x1="16525" y1="55085" x2="16525" y2="55085"/>
                        <a14:foregroundMark x1="41314" y1="42797" x2="41314" y2="42797"/>
                        <a14:foregroundMark x1="83898" y1="45339" x2="83898" y2="45339"/>
                        <a14:foregroundMark x1="14831" y1="62500" x2="14831" y2="62500"/>
                        <a14:foregroundMark x1="18856" y1="65678" x2="18856" y2="65678"/>
                        <a14:foregroundMark x1="19915" y1="69915" x2="19915" y2="69915"/>
                        <a14:foregroundMark x1="28178" y1="74153" x2="28178" y2="74153"/>
                        <a14:foregroundMark x1="27966" y1="76907" x2="27966" y2="76907"/>
                        <a14:foregroundMark x1="31992" y1="78390" x2="31992" y2="78390"/>
                        <a14:foregroundMark x1="33686" y1="76271" x2="33686" y2="76271"/>
                        <a14:foregroundMark x1="37712" y1="81356" x2="37712" y2="81356"/>
                        <a14:foregroundMark x1="40678" y1="81780" x2="40678" y2="81780"/>
                        <a14:foregroundMark x1="42161" y1="84110" x2="42161" y2="84110"/>
                        <a14:foregroundMark x1="49788" y1="80297" x2="49788" y2="80297"/>
                        <a14:foregroundMark x1="54661" y1="81780" x2="54661" y2="81780"/>
                        <a14:foregroundMark x1="60805" y1="79237" x2="60805" y2="79237"/>
                        <a14:foregroundMark x1="69068" y1="77331" x2="69068" y2="77331"/>
                        <a14:foregroundMark x1="72458" y1="73305" x2="72458" y2="73305"/>
                        <a14:foregroundMark x1="78814" y1="66737" x2="78814" y2="66737"/>
                        <a14:foregroundMark x1="80720" y1="63136" x2="80720" y2="63136"/>
                        <a14:foregroundMark x1="56356" y1="55720" x2="56356" y2="55720"/>
                        <a14:foregroundMark x1="60805" y1="43008" x2="60805" y2="43008"/>
                        <a14:foregroundMark x1="47881" y1="42373" x2="47881" y2="42373"/>
                        <a14:foregroundMark x1="58898" y1="42161" x2="58898" y2="42161"/>
                        <a14:foregroundMark x1="38559" y1="37076" x2="38559" y2="37076"/>
                        <a14:foregroundMark x1="34322" y1="20763" x2="34322" y2="20763"/>
                        <a14:foregroundMark x1="37924" y1="18220" x2="37924" y2="18220"/>
                        <a14:foregroundMark x1="20975" y1="29025" x2="20975" y2="29025"/>
                        <a14:foregroundMark x1="18644" y1="26695" x2="18644" y2="26695"/>
                        <a14:foregroundMark x1="21822" y1="25212" x2="21822" y2="25212"/>
                        <a14:foregroundMark x1="43856" y1="42373" x2="43856" y2="42373"/>
                        <a14:foregroundMark x1="69915" y1="74576" x2="69915" y2="74576"/>
                        <a14:foregroundMark x1="22881" y1="34110" x2="22881" y2="34110"/>
                        <a14:foregroundMark x1="24788" y1="44492" x2="24788" y2="44492"/>
                        <a14:foregroundMark x1="32627" y1="29237" x2="32627" y2="29237"/>
                        <a14:foregroundMark x1="29449" y1="34110" x2="29449" y2="34110"/>
                        <a14:foregroundMark x1="23093" y1="40678" x2="23093" y2="40678"/>
                        <a14:foregroundMark x1="37288" y1="25212" x2="37288" y2="25212"/>
                        <a14:foregroundMark x1="27542" y1="25212" x2="27542" y2="25212"/>
                        <a14:foregroundMark x1="19068" y1="41525" x2="19068" y2="41525"/>
                        <a14:foregroundMark x1="15466" y1="39195" x2="15466" y2="39195"/>
                        <a14:foregroundMark x1="52542" y1="25424" x2="52542" y2="25424"/>
                        <a14:foregroundMark x1="57839" y1="16949" x2="57839" y2="16949"/>
                        <a14:foregroundMark x1="42797" y1="16314" x2="42797" y2="16314"/>
                        <a14:foregroundMark x1="31144" y1="44703" x2="31144" y2="44703"/>
                        <a14:foregroundMark x1="21186" y1="50212" x2="21186" y2="50212"/>
                        <a14:foregroundMark x1="29237" y1="53390" x2="29237" y2="53390"/>
                        <a14:foregroundMark x1="51059" y1="15254" x2="51059" y2="15254"/>
                        <a14:foregroundMark x1="61864" y1="47881" x2="61864" y2="47881"/>
                        <a14:foregroundMark x1="72246" y1="51059" x2="72246" y2="51059"/>
                        <a14:foregroundMark x1="21610" y1="32627" x2="21610" y2="32627"/>
                        <a14:foregroundMark x1="37288" y1="42585" x2="37288" y2="42585"/>
                        <a14:backgroundMark x1="11653" y1="10169" x2="11653" y2="10169"/>
                      </a14:backgroundRemoval>
                    </a14:imgEffect>
                  </a14:imgLayer>
                </a14:imgProps>
              </a:ext>
            </a:extLst>
          </a:blip>
          <a:stretch>
            <a:fillRect/>
          </a:stretch>
        </p:blipFill>
        <p:spPr>
          <a:xfrm>
            <a:off x="5339156" y="49340"/>
            <a:ext cx="578732" cy="578732"/>
          </a:xfrm>
          <a:prstGeom prst="rect">
            <a:avLst/>
          </a:prstGeom>
        </p:spPr>
      </p:pic>
    </p:spTree>
    <p:extLst>
      <p:ext uri="{BB962C8B-B14F-4D97-AF65-F5344CB8AC3E}">
        <p14:creationId xmlns:p14="http://schemas.microsoft.com/office/powerpoint/2010/main" val="32770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1639" y="302336"/>
            <a:ext cx="4725590" cy="3600757"/>
          </a:xfrm>
          <a:prstGeom prst="rect">
            <a:avLst/>
          </a:prstGeom>
        </p:spPr>
      </p:pic>
      <p:sp>
        <p:nvSpPr>
          <p:cNvPr id="4" name="TextBox 3"/>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rPr>
              <a:t>Year 4</a:t>
            </a:r>
            <a:r>
              <a:rPr kumimoji="0" lang="en-GB" sz="3600" b="1" i="0" u="none" strike="noStrike" kern="1200" cap="none" spc="0" normalizeH="0" baseline="0" noProof="0" dirty="0" smtClean="0">
                <a:ln>
                  <a:noFill/>
                </a:ln>
                <a:solidFill>
                  <a:srgbClr val="4472C4"/>
                </a:solidFill>
                <a:effectLst/>
                <a:uLnTx/>
                <a:uFillTx/>
                <a:latin typeface="Calibri" panose="020F0502020204030204"/>
                <a:ea typeface="+mn-ea"/>
                <a:cs typeface="+mn-cs"/>
              </a:rPr>
              <a:t> English Reading</a:t>
            </a:r>
            <a:endPar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573622" y="4007712"/>
            <a:ext cx="4130392" cy="2462213"/>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Our Class Poetry Books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3" name="TextBox 12"/>
          <p:cNvSpPr txBox="1"/>
          <p:nvPr/>
        </p:nvSpPr>
        <p:spPr>
          <a:xfrm>
            <a:off x="4947264" y="2172240"/>
            <a:ext cx="6967644" cy="1815882"/>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Independent 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 will have a book linked to my reading level which I may read in school and at home. The reading level of my book is shown by the coloured dot at the back of the book.  My reading level is assessed at school using a Benchmarking assessment and this will be checked throughout the year. My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reading book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should not be too tricky as this book is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for me to read fluently and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to understand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what I have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read so I can enjoy it.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 may also select a book from the class or school library. I should record my independent reading in my school reading diary each week and show my teacher.</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947263" y="876522"/>
            <a:ext cx="6967645" cy="1169551"/>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Reading Lessons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Using our school jigsaw, I will consider what good readers do in the moment of reading and after reading, and these skills will be modelled and practised during my  lessons. I  will practise reading aloud to develop my fluency and prosody. I will read a range of fiction, non-fiction and poetry each term. My reading work will be recorded in my reading journal. </a:t>
            </a:r>
          </a:p>
        </p:txBody>
      </p:sp>
      <p:sp>
        <p:nvSpPr>
          <p:cNvPr id="20" name="TextBox 19"/>
          <p:cNvSpPr txBox="1"/>
          <p:nvPr/>
        </p:nvSpPr>
        <p:spPr>
          <a:xfrm>
            <a:off x="4947262" y="4097777"/>
            <a:ext cx="6967645" cy="2462213"/>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Reading for Pleasure - Our Class Book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p:txBody>
      </p:sp>
      <p:sp>
        <p:nvSpPr>
          <p:cNvPr id="12" name="TextBox 11"/>
          <p:cNvSpPr txBox="1"/>
          <p:nvPr/>
        </p:nvSpPr>
        <p:spPr>
          <a:xfrm>
            <a:off x="5062284" y="4181979"/>
            <a:ext cx="156689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This is the book we will read and discuss in class each 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On Mondays, there will be a book quiz to help me remember the characters and plot of the story.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descr="Sensational!: Poems chosen by Roger McGough"/>
          <p:cNvPicPr/>
          <p:nvPr/>
        </p:nvPicPr>
        <p:blipFill>
          <a:blip r:embed="rId3">
            <a:extLst>
              <a:ext uri="{28A0092B-C50C-407E-A947-70E740481C1C}">
                <a14:useLocalDpi xmlns:a14="http://schemas.microsoft.com/office/drawing/2010/main" val="0"/>
              </a:ext>
            </a:extLst>
          </a:blip>
          <a:srcRect/>
          <a:stretch>
            <a:fillRect/>
          </a:stretch>
        </p:blipFill>
        <p:spPr bwMode="auto">
          <a:xfrm>
            <a:off x="1027171" y="4377043"/>
            <a:ext cx="1228441" cy="1903683"/>
          </a:xfrm>
          <a:prstGeom prst="rect">
            <a:avLst/>
          </a:prstGeom>
          <a:noFill/>
          <a:extLst/>
        </p:spPr>
      </p:pic>
      <p:pic>
        <p:nvPicPr>
          <p:cNvPr id="15" name="Picture 14" descr="https://images-na.ssl-images-amazon.com/images/I/51Qji7soYRL._SX368_BO1,204,203,200_.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9161" y="4377043"/>
            <a:ext cx="1469677" cy="1903683"/>
          </a:xfrm>
          <a:prstGeom prst="rect">
            <a:avLst/>
          </a:prstGeom>
          <a:noFill/>
          <a:extLst/>
        </p:spPr>
      </p:pic>
      <p:sp>
        <p:nvSpPr>
          <p:cNvPr id="2" name="TextBox 1"/>
          <p:cNvSpPr txBox="1"/>
          <p:nvPr/>
        </p:nvSpPr>
        <p:spPr>
          <a:xfrm>
            <a:off x="7995664" y="4467109"/>
            <a:ext cx="3919243" cy="2308324"/>
          </a:xfrm>
          <a:prstGeom prst="rect">
            <a:avLst/>
          </a:prstGeom>
          <a:noFill/>
        </p:spPr>
        <p:txBody>
          <a:bodyPr wrap="square" rtlCol="0">
            <a:spAutoFit/>
          </a:bodyPr>
          <a:lstStyle/>
          <a:p>
            <a:r>
              <a:rPr lang="en-GB" sz="1400" dirty="0"/>
              <a:t>Between bullies at school and changes at home, Charlie </a:t>
            </a:r>
            <a:r>
              <a:rPr lang="en-GB" sz="1400" dirty="0" err="1"/>
              <a:t>Challinor</a:t>
            </a:r>
            <a:r>
              <a:rPr lang="en-GB" sz="1400" dirty="0"/>
              <a:t> finds life a bit scary. And when he's made guardian of a furry fox cub called </a:t>
            </a:r>
            <a:r>
              <a:rPr lang="en-GB" sz="1400" dirty="0" err="1"/>
              <a:t>Cadno</a:t>
            </a:r>
            <a:r>
              <a:rPr lang="en-GB" sz="1400" dirty="0"/>
              <a:t>, things get a whole lot scarier</a:t>
            </a:r>
            <a:r>
              <a:rPr lang="en-GB" sz="1400" dirty="0" smtClean="0"/>
              <a:t>.</a:t>
            </a:r>
          </a:p>
          <a:p>
            <a:r>
              <a:rPr lang="en-GB" sz="1400" dirty="0"/>
              <a:t/>
            </a:r>
            <a:br>
              <a:rPr lang="en-GB" sz="1400" dirty="0"/>
            </a:br>
            <a:r>
              <a:rPr lang="en-GB" sz="1400" dirty="0" smtClean="0"/>
              <a:t>Because </a:t>
            </a:r>
            <a:r>
              <a:rPr lang="en-GB" sz="1400" dirty="0" err="1"/>
              <a:t>Cadno</a:t>
            </a:r>
            <a:r>
              <a:rPr lang="en-GB" sz="1400" dirty="0"/>
              <a:t> isn't just any fox: he's a </a:t>
            </a:r>
            <a:r>
              <a:rPr lang="en-GB" sz="1400" dirty="0" err="1"/>
              <a:t>firefox</a:t>
            </a:r>
            <a:r>
              <a:rPr lang="en-GB" sz="1400" dirty="0"/>
              <a:t> - the only one of his kind - and a sinister hunter from another world is on his trail.</a:t>
            </a:r>
            <a:br>
              <a:rPr lang="en-GB" sz="1400" dirty="0"/>
            </a:br>
            <a:r>
              <a:rPr lang="en-GB" sz="1400" dirty="0"/>
              <a:t/>
            </a:r>
            <a:br>
              <a:rPr lang="en-GB" sz="1400" dirty="0"/>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descr="The Last Firefox (The Last Firefox,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2462" y="4467109"/>
            <a:ext cx="1158020" cy="17778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a:stretch>
            <a:fillRect/>
          </a:stretch>
        </p:blipFill>
        <p:spPr>
          <a:xfrm>
            <a:off x="11231287" y="138768"/>
            <a:ext cx="713993" cy="719282"/>
          </a:xfrm>
          <a:prstGeom prst="rect">
            <a:avLst/>
          </a:prstGeom>
        </p:spPr>
      </p:pic>
    </p:spTree>
    <p:extLst>
      <p:ext uri="{BB962C8B-B14F-4D97-AF65-F5344CB8AC3E}">
        <p14:creationId xmlns:p14="http://schemas.microsoft.com/office/powerpoint/2010/main" val="348152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36073" y="775854"/>
          <a:ext cx="9892145" cy="5717305"/>
        </p:xfrm>
        <a:graphic>
          <a:graphicData uri="http://schemas.openxmlformats.org/drawingml/2006/table">
            <a:tbl>
              <a:tblPr>
                <a:tableStyleId>{5C22544A-7EE6-4342-B048-85BDC9FD1C3A}</a:tableStyleId>
              </a:tblPr>
              <a:tblGrid>
                <a:gridCol w="1316310">
                  <a:extLst>
                    <a:ext uri="{9D8B030D-6E8A-4147-A177-3AD203B41FA5}">
                      <a16:colId xmlns:a16="http://schemas.microsoft.com/office/drawing/2014/main" val="1875699024"/>
                    </a:ext>
                  </a:extLst>
                </a:gridCol>
                <a:gridCol w="1478286">
                  <a:extLst>
                    <a:ext uri="{9D8B030D-6E8A-4147-A177-3AD203B41FA5}">
                      <a16:colId xmlns:a16="http://schemas.microsoft.com/office/drawing/2014/main" val="595308045"/>
                    </a:ext>
                  </a:extLst>
                </a:gridCol>
                <a:gridCol w="1450266">
                  <a:extLst>
                    <a:ext uri="{9D8B030D-6E8A-4147-A177-3AD203B41FA5}">
                      <a16:colId xmlns:a16="http://schemas.microsoft.com/office/drawing/2014/main" val="2712864392"/>
                    </a:ext>
                  </a:extLst>
                </a:gridCol>
                <a:gridCol w="1476235">
                  <a:extLst>
                    <a:ext uri="{9D8B030D-6E8A-4147-A177-3AD203B41FA5}">
                      <a16:colId xmlns:a16="http://schemas.microsoft.com/office/drawing/2014/main" val="4216578311"/>
                    </a:ext>
                  </a:extLst>
                </a:gridCol>
                <a:gridCol w="1420193">
                  <a:extLst>
                    <a:ext uri="{9D8B030D-6E8A-4147-A177-3AD203B41FA5}">
                      <a16:colId xmlns:a16="http://schemas.microsoft.com/office/drawing/2014/main" val="1323490291"/>
                    </a:ext>
                  </a:extLst>
                </a:gridCol>
                <a:gridCol w="1545946">
                  <a:extLst>
                    <a:ext uri="{9D8B030D-6E8A-4147-A177-3AD203B41FA5}">
                      <a16:colId xmlns:a16="http://schemas.microsoft.com/office/drawing/2014/main" val="4053748442"/>
                    </a:ext>
                  </a:extLst>
                </a:gridCol>
                <a:gridCol w="1204909">
                  <a:extLst>
                    <a:ext uri="{9D8B030D-6E8A-4147-A177-3AD203B41FA5}">
                      <a16:colId xmlns:a16="http://schemas.microsoft.com/office/drawing/2014/main" val="4219114980"/>
                    </a:ext>
                  </a:extLst>
                </a:gridCol>
              </a:tblGrid>
              <a:tr h="451139">
                <a:tc>
                  <a:txBody>
                    <a:bodyPr/>
                    <a:lstStyle/>
                    <a:p>
                      <a:pPr marL="19050" marR="172720" algn="ctr" eaLnBrk="0" hangingPunct="0">
                        <a:spcBef>
                          <a:spcPts val="545"/>
                        </a:spcBef>
                        <a:spcAft>
                          <a:spcPts val="0"/>
                        </a:spcAft>
                      </a:pPr>
                      <a:r>
                        <a:rPr lang="en-GB" sz="1400" dirty="0" smtClean="0">
                          <a:effectLst/>
                        </a:rPr>
                        <a:t>accident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business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eight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guide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medicine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possession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dirty="0" smtClean="0">
                          <a:effectLst/>
                        </a:rPr>
                        <a:t>special</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333928652"/>
                  </a:ext>
                </a:extLst>
              </a:tr>
              <a:tr h="451139">
                <a:tc>
                  <a:txBody>
                    <a:bodyPr/>
                    <a:lstStyle/>
                    <a:p>
                      <a:pPr algn="ctr"/>
                      <a:r>
                        <a:rPr lang="en-GB" sz="1400" kern="1200" dirty="0" smtClean="0">
                          <a:solidFill>
                            <a:schemeClr val="dk1"/>
                          </a:solidFill>
                          <a:effectLst/>
                          <a:latin typeface="+mn-lt"/>
                          <a:ea typeface="+mn-ea"/>
                          <a:cs typeface="+mn-cs"/>
                        </a:rPr>
                        <a:t>accidentally</a:t>
                      </a:r>
                      <a:endParaRPr lang="en-GB" sz="1400" kern="1200" dirty="0">
                        <a:solidFill>
                          <a:schemeClr val="dk1"/>
                        </a:solidFill>
                        <a:effectLst/>
                        <a:latin typeface="+mn-lt"/>
                        <a:ea typeface="+mn-ea"/>
                        <a:cs typeface="+mn-cs"/>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calendar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enough</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heard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mention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possible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dirty="0" smtClean="0">
                          <a:effectLst/>
                        </a:rPr>
                        <a:t>straight</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226424290"/>
                  </a:ext>
                </a:extLst>
              </a:tr>
              <a:tr h="375948">
                <a:tc>
                  <a:txBody>
                    <a:bodyPr/>
                    <a:lstStyle/>
                    <a:p>
                      <a:pPr algn="ctr"/>
                      <a:r>
                        <a:rPr lang="en-GB" sz="1400" kern="1200" dirty="0" smtClean="0">
                          <a:solidFill>
                            <a:schemeClr val="dk1"/>
                          </a:solidFill>
                          <a:effectLst/>
                          <a:latin typeface="+mn-lt"/>
                          <a:ea typeface="+mn-ea"/>
                          <a:cs typeface="+mn-cs"/>
                        </a:rPr>
                        <a:t>actual</a:t>
                      </a:r>
                      <a:endParaRPr lang="en-GB" sz="1400" kern="1200" dirty="0">
                        <a:solidFill>
                          <a:schemeClr val="dk1"/>
                        </a:solidFill>
                        <a:effectLst/>
                        <a:latin typeface="+mn-lt"/>
                        <a:ea typeface="+mn-ea"/>
                        <a:cs typeface="+mn-cs"/>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caught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exercise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heart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minute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potatoes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275547086"/>
                  </a:ext>
                </a:extLst>
              </a:tr>
              <a:tr h="375948">
                <a:tc>
                  <a:txBody>
                    <a:bodyPr/>
                    <a:lstStyle/>
                    <a:p>
                      <a:pPr marL="19050" marR="172720" algn="ctr" eaLnBrk="0" hangingPunct="0">
                        <a:spcBef>
                          <a:spcPts val="545"/>
                        </a:spcBef>
                        <a:spcAft>
                          <a:spcPts val="0"/>
                        </a:spcAft>
                      </a:pPr>
                      <a:r>
                        <a:rPr lang="en-GB" sz="1400" dirty="0" smtClean="0">
                          <a:effectLst/>
                        </a:rPr>
                        <a:t>actual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centre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experience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height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natural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pressure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178459739"/>
                  </a:ext>
                </a:extLst>
              </a:tr>
              <a:tr h="375948">
                <a:tc>
                  <a:txBody>
                    <a:bodyPr/>
                    <a:lstStyle/>
                    <a:p>
                      <a:pPr marL="19050" marR="172720" algn="ctr" eaLnBrk="0" hangingPunct="0">
                        <a:spcBef>
                          <a:spcPts val="545"/>
                        </a:spcBef>
                        <a:spcAft>
                          <a:spcPts val="0"/>
                        </a:spcAft>
                      </a:pPr>
                      <a:r>
                        <a:rPr lang="en-GB" sz="1400" dirty="0" smtClean="0">
                          <a:effectLst/>
                        </a:rPr>
                        <a:t>actually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latin typeface="+mn-lt"/>
                          <a:ea typeface="+mn-ea"/>
                          <a:cs typeface="+mn-cs"/>
                        </a:rPr>
                        <a:t>circle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experiment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history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naughty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probably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441880635"/>
                  </a:ext>
                </a:extLst>
              </a:tr>
              <a:tr h="375948">
                <a:tc>
                  <a:txBody>
                    <a:bodyPr/>
                    <a:lstStyle/>
                    <a:p>
                      <a:pPr marL="19050" marR="172720" algn="ctr" eaLnBrk="0" hangingPunct="0">
                        <a:spcBef>
                          <a:spcPts val="545"/>
                        </a:spcBef>
                        <a:spcAft>
                          <a:spcPts val="0"/>
                        </a:spcAft>
                      </a:pPr>
                      <a:r>
                        <a:rPr lang="en-GB" sz="1400" dirty="0" smtClean="0">
                          <a:effectLst/>
                        </a:rPr>
                        <a:t>address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latin typeface="+mn-lt"/>
                          <a:ea typeface="+mn-ea"/>
                          <a:cs typeface="+mn-cs"/>
                        </a:rPr>
                        <a:t>complete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extreme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imagine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notice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promise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832002786"/>
                  </a:ext>
                </a:extLst>
              </a:tr>
              <a:tr h="375948">
                <a:tc>
                  <a:txBody>
                    <a:bodyPr/>
                    <a:lstStyle/>
                    <a:p>
                      <a:pPr marL="19050" marR="172720" algn="ctr" eaLnBrk="0" hangingPunct="0">
                        <a:spcBef>
                          <a:spcPts val="545"/>
                        </a:spcBef>
                        <a:spcAft>
                          <a:spcPts val="0"/>
                        </a:spcAft>
                      </a:pPr>
                      <a:r>
                        <a:rPr lang="en-GB" sz="1400" dirty="0" smtClean="0">
                          <a:effectLst/>
                        </a:rPr>
                        <a:t>answer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consider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famous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increase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occasion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purpose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915914119"/>
                  </a:ext>
                </a:extLst>
              </a:tr>
              <a:tr h="375948">
                <a:tc>
                  <a:txBody>
                    <a:bodyPr/>
                    <a:lstStyle/>
                    <a:p>
                      <a:pPr marL="19050" marR="172720" algn="ctr" eaLnBrk="0" hangingPunct="0">
                        <a:spcBef>
                          <a:spcPts val="545"/>
                        </a:spcBef>
                        <a:spcAft>
                          <a:spcPts val="0"/>
                        </a:spcAft>
                      </a:pPr>
                      <a:r>
                        <a:rPr lang="en-GB" sz="1400" dirty="0" smtClean="0">
                          <a:effectLst/>
                        </a:rPr>
                        <a:t>appear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continue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favourite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important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occasionally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quarter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016083419"/>
                  </a:ext>
                </a:extLst>
              </a:tr>
              <a:tr h="375948">
                <a:tc>
                  <a:txBody>
                    <a:bodyPr/>
                    <a:lstStyle/>
                    <a:p>
                      <a:pPr marL="19050" marR="172720" algn="ctr" eaLnBrk="0" hangingPunct="0">
                        <a:spcBef>
                          <a:spcPts val="545"/>
                        </a:spcBef>
                        <a:spcAft>
                          <a:spcPts val="0"/>
                        </a:spcAft>
                      </a:pPr>
                      <a:r>
                        <a:rPr lang="en-GB" sz="1400" dirty="0" smtClean="0">
                          <a:effectLst/>
                        </a:rPr>
                        <a:t>arrive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decide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February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interest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often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question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33702599"/>
                  </a:ext>
                </a:extLst>
              </a:tr>
              <a:tr h="375948">
                <a:tc>
                  <a:txBody>
                    <a:bodyPr/>
                    <a:lstStyle/>
                    <a:p>
                      <a:pPr marL="19050" marR="172720" algn="ctr" eaLnBrk="0" hangingPunct="0">
                        <a:spcBef>
                          <a:spcPts val="545"/>
                        </a:spcBef>
                        <a:spcAft>
                          <a:spcPts val="0"/>
                        </a:spcAft>
                      </a:pPr>
                      <a:r>
                        <a:rPr lang="en-GB" sz="1400" dirty="0" smtClean="0">
                          <a:effectLst/>
                        </a:rPr>
                        <a:t>believe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describe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forward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island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opposite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recent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29225654"/>
                  </a:ext>
                </a:extLst>
              </a:tr>
              <a:tr h="375948">
                <a:tc>
                  <a:txBody>
                    <a:bodyPr/>
                    <a:lstStyle/>
                    <a:p>
                      <a:pPr marL="19050" marR="172720" algn="ctr" eaLnBrk="0" hangingPunct="0">
                        <a:spcBef>
                          <a:spcPts val="545"/>
                        </a:spcBef>
                        <a:spcAft>
                          <a:spcPts val="0"/>
                        </a:spcAft>
                      </a:pPr>
                      <a:r>
                        <a:rPr lang="en-GB" sz="1400" dirty="0" smtClean="0">
                          <a:effectLst/>
                        </a:rPr>
                        <a:t>bicycle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different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forwards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knowledge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ordinary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regular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142184465"/>
                  </a:ext>
                </a:extLst>
              </a:tr>
              <a:tr h="375948">
                <a:tc>
                  <a:txBody>
                    <a:bodyPr/>
                    <a:lstStyle/>
                    <a:p>
                      <a:pPr marL="19050" marR="172720" algn="ctr" eaLnBrk="0" hangingPunct="0">
                        <a:spcBef>
                          <a:spcPts val="545"/>
                        </a:spcBef>
                        <a:spcAft>
                          <a:spcPts val="0"/>
                        </a:spcAft>
                      </a:pPr>
                      <a:r>
                        <a:rPr lang="en-GB" sz="1400" dirty="0" smtClean="0">
                          <a:effectLst/>
                        </a:rPr>
                        <a:t>breath</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difficult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fruit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learn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particular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reign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1638413278"/>
                  </a:ext>
                </a:extLst>
              </a:tr>
              <a:tr h="375948">
                <a:tc>
                  <a:txBody>
                    <a:bodyPr/>
                    <a:lstStyle/>
                    <a:p>
                      <a:pPr marL="19050" marR="172720" algn="ctr" eaLnBrk="0" hangingPunct="0">
                        <a:spcBef>
                          <a:spcPts val="545"/>
                        </a:spcBef>
                        <a:spcAft>
                          <a:spcPts val="0"/>
                        </a:spcAft>
                      </a:pPr>
                      <a:r>
                        <a:rPr lang="en-GB" sz="1400" dirty="0" smtClean="0">
                          <a:effectLst/>
                        </a:rPr>
                        <a:t>breathe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disappear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grammar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length</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perhaps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remember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811159255"/>
                  </a:ext>
                </a:extLst>
              </a:tr>
              <a:tr h="375948">
                <a:tc>
                  <a:txBody>
                    <a:bodyPr/>
                    <a:lstStyle/>
                    <a:p>
                      <a:pPr marL="19050" marR="172720" algn="ctr" eaLnBrk="0" hangingPunct="0">
                        <a:spcBef>
                          <a:spcPts val="545"/>
                        </a:spcBef>
                        <a:spcAft>
                          <a:spcPts val="0"/>
                        </a:spcAft>
                      </a:pPr>
                      <a:r>
                        <a:rPr lang="en-GB" sz="1400" dirty="0" smtClean="0">
                          <a:effectLst/>
                        </a:rPr>
                        <a:t>build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smtClean="0">
                          <a:effectLst/>
                        </a:rPr>
                        <a:t>early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smtClean="0">
                          <a:effectLst/>
                        </a:rPr>
                        <a:t>group</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smtClean="0">
                          <a:effectLst/>
                        </a:rPr>
                        <a:t>library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smtClean="0">
                          <a:effectLst/>
                        </a:rPr>
                        <a:t>position</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smtClean="0">
                          <a:effectLst/>
                        </a:rPr>
                        <a:t>sentence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050" marR="172720" algn="l" eaLnBrk="0" hangingPunct="0">
                        <a:spcBef>
                          <a:spcPts val="545"/>
                        </a:spcBef>
                        <a:spcAft>
                          <a:spcPts val="0"/>
                        </a:spcAft>
                      </a:pPr>
                      <a:r>
                        <a:rPr lang="en-GB" sz="1400" dirty="0">
                          <a:effectLst/>
                        </a:rPr>
                        <a:t> </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043868532"/>
                  </a:ext>
                </a:extLst>
              </a:tr>
              <a:tr h="303651">
                <a:tc>
                  <a:txBody>
                    <a:bodyPr/>
                    <a:lstStyle/>
                    <a:p>
                      <a:pPr marL="19050" marR="172720" algn="ctr" eaLnBrk="0" hangingPunct="0">
                        <a:lnSpc>
                          <a:spcPts val="1460"/>
                        </a:lnSpc>
                        <a:spcBef>
                          <a:spcPts val="545"/>
                        </a:spcBef>
                        <a:spcAft>
                          <a:spcPts val="0"/>
                        </a:spcAft>
                      </a:pPr>
                      <a:r>
                        <a:rPr lang="en-GB" sz="1400" dirty="0" smtClean="0">
                          <a:effectLst/>
                        </a:rPr>
                        <a:t>busy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lnSpc>
                          <a:spcPts val="1460"/>
                        </a:lnSpc>
                        <a:spcBef>
                          <a:spcPts val="545"/>
                        </a:spcBef>
                        <a:spcAft>
                          <a:spcPts val="0"/>
                        </a:spcAft>
                      </a:pPr>
                      <a:r>
                        <a:rPr lang="en-GB" sz="1400" dirty="0" smtClean="0">
                          <a:effectLst/>
                        </a:rPr>
                        <a:t>earth</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lnSpc>
                          <a:spcPts val="1460"/>
                        </a:lnSpc>
                        <a:spcBef>
                          <a:spcPts val="545"/>
                        </a:spcBef>
                        <a:spcAft>
                          <a:spcPts val="0"/>
                        </a:spcAft>
                      </a:pPr>
                      <a:r>
                        <a:rPr lang="en-GB" sz="1400" dirty="0" smtClean="0">
                          <a:effectLst/>
                        </a:rPr>
                        <a:t>guard</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lnSpc>
                          <a:spcPts val="1460"/>
                        </a:lnSpc>
                        <a:spcBef>
                          <a:spcPts val="545"/>
                        </a:spcBef>
                        <a:spcAft>
                          <a:spcPts val="0"/>
                        </a:spcAft>
                      </a:pPr>
                      <a:r>
                        <a:rPr lang="en-GB" sz="1400" dirty="0" smtClean="0">
                          <a:effectLst/>
                        </a:rPr>
                        <a:t>material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lnSpc>
                          <a:spcPts val="1460"/>
                        </a:lnSpc>
                        <a:spcBef>
                          <a:spcPts val="545"/>
                        </a:spcBef>
                        <a:spcAft>
                          <a:spcPts val="0"/>
                        </a:spcAft>
                      </a:pPr>
                      <a:r>
                        <a:rPr lang="en-GB" sz="1400" dirty="0" smtClean="0">
                          <a:effectLst/>
                        </a:rPr>
                        <a:t>possess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lnSpc>
                          <a:spcPts val="1460"/>
                        </a:lnSpc>
                        <a:spcBef>
                          <a:spcPts val="545"/>
                        </a:spcBef>
                        <a:spcAft>
                          <a:spcPts val="0"/>
                        </a:spcAft>
                      </a:pPr>
                      <a:r>
                        <a:rPr lang="en-GB" sz="1400" dirty="0" smtClean="0">
                          <a:effectLst/>
                        </a:rPr>
                        <a:t>separate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050" marR="172720" algn="l" eaLnBrk="0" hangingPunct="0">
                        <a:spcBef>
                          <a:spcPts val="545"/>
                        </a:spcBef>
                        <a:spcAft>
                          <a:spcPts val="0"/>
                        </a:spcAft>
                      </a:pPr>
                      <a:r>
                        <a:rPr lang="en-GB" sz="1400" dirty="0">
                          <a:effectLst/>
                        </a:rPr>
                        <a:t> </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437709326"/>
                  </a:ext>
                </a:extLst>
              </a:tr>
            </a:tbl>
          </a:graphicData>
        </a:graphic>
      </p:graphicFrame>
      <p:sp>
        <p:nvSpPr>
          <p:cNvPr id="3" name="TextBox 2"/>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4472C4"/>
                </a:solidFill>
                <a:effectLst/>
                <a:uLnTx/>
                <a:uFillTx/>
                <a:latin typeface="Calibri" panose="020F0502020204030204"/>
                <a:ea typeface="+mn-ea"/>
                <a:cs typeface="+mn-cs"/>
              </a:rPr>
              <a:t>Statutory Spelling Words for Year 3 and Year 4</a:t>
            </a:r>
            <a:endPar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50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42" y="150186"/>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dirty="0">
                <a:solidFill>
                  <a:schemeClr val="accent1"/>
                </a:solidFill>
                <a:latin typeface="Calibri" panose="020F0502020204030204"/>
              </a:rPr>
              <a:t>4</a:t>
            </a:r>
            <a:r>
              <a:rPr kumimoji="0" lang="en-GB" sz="3600" b="1" i="0" u="none" strike="noStrike" kern="1200" cap="none" spc="0" normalizeH="0" baseline="0" noProof="0" dirty="0" smtClean="0">
                <a:ln>
                  <a:noFill/>
                </a:ln>
                <a:solidFill>
                  <a:schemeClr val="accent1"/>
                </a:solidFill>
                <a:effectLst/>
                <a:uLnTx/>
                <a:uFillTx/>
                <a:latin typeface="Calibri" panose="020F0502020204030204"/>
                <a:ea typeface="+mn-ea"/>
                <a:cs typeface="+mn-cs"/>
              </a:rPr>
              <a:t> English</a:t>
            </a:r>
            <a:r>
              <a:rPr kumimoji="0" lang="en-GB" sz="3600" b="1" i="0" u="none" strike="noStrike" kern="1200" cap="none" spc="0" normalizeH="0" noProof="0" dirty="0" smtClean="0">
                <a:ln>
                  <a:noFill/>
                </a:ln>
                <a:solidFill>
                  <a:schemeClr val="accent1"/>
                </a:solidFill>
                <a:effectLst/>
                <a:uLnTx/>
                <a:uFillTx/>
                <a:latin typeface="Calibri" panose="020F0502020204030204"/>
                <a:ea typeface="+mn-ea"/>
                <a:cs typeface="+mn-cs"/>
              </a:rPr>
              <a:t> Writing</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p:cNvGraphicFramePr>
            <a:graphicFrameLocks noGrp="1"/>
          </p:cNvGraphicFramePr>
          <p:nvPr>
            <p:extLst/>
          </p:nvPr>
        </p:nvGraphicFramePr>
        <p:xfrm>
          <a:off x="209619" y="1661232"/>
          <a:ext cx="11763527" cy="3751277"/>
        </p:xfrm>
        <a:graphic>
          <a:graphicData uri="http://schemas.openxmlformats.org/drawingml/2006/table">
            <a:tbl>
              <a:tblPr firstRow="1" firstCol="1" bandRow="1">
                <a:tableStyleId>{5C22544A-7EE6-4342-B048-85BDC9FD1C3A}</a:tableStyleId>
              </a:tblPr>
              <a:tblGrid>
                <a:gridCol w="1024989">
                  <a:extLst>
                    <a:ext uri="{9D8B030D-6E8A-4147-A177-3AD203B41FA5}">
                      <a16:colId xmlns:a16="http://schemas.microsoft.com/office/drawing/2014/main" val="2503055050"/>
                    </a:ext>
                  </a:extLst>
                </a:gridCol>
                <a:gridCol w="10738538">
                  <a:extLst>
                    <a:ext uri="{9D8B030D-6E8A-4147-A177-3AD203B41FA5}">
                      <a16:colId xmlns:a16="http://schemas.microsoft.com/office/drawing/2014/main" val="3105318265"/>
                    </a:ext>
                  </a:extLst>
                </a:gridCol>
              </a:tblGrid>
              <a:tr h="333408">
                <a:tc gridSpan="2">
                  <a:txBody>
                    <a:bodyPr/>
                    <a:lstStyle/>
                    <a:p>
                      <a:pPr algn="ctr">
                        <a:lnSpc>
                          <a:spcPct val="115000"/>
                        </a:lnSpc>
                        <a:spcAft>
                          <a:spcPts val="0"/>
                        </a:spcAft>
                      </a:pPr>
                      <a:r>
                        <a:rPr lang="en-GB" sz="1600" dirty="0" smtClean="0">
                          <a:effectLst/>
                        </a:rPr>
                        <a:t>Content </a:t>
                      </a:r>
                      <a:r>
                        <a:rPr lang="en-GB" sz="1600" dirty="0">
                          <a:effectLst/>
                        </a:rPr>
                        <a:t>to be </a:t>
                      </a:r>
                      <a:r>
                        <a:rPr lang="en-GB" sz="1600" dirty="0" smtClean="0">
                          <a:effectLst/>
                        </a:rPr>
                        <a:t>taught and applied in writing this year </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hMerge="1">
                  <a:txBody>
                    <a:bodyPr/>
                    <a:lstStyle/>
                    <a:p>
                      <a:endParaRPr lang="en-GB"/>
                    </a:p>
                  </a:txBody>
                  <a:tcPr/>
                </a:tc>
                <a:extLst>
                  <a:ext uri="{0D108BD9-81ED-4DB2-BD59-A6C34878D82A}">
                    <a16:rowId xmlns:a16="http://schemas.microsoft.com/office/drawing/2014/main" val="1391799769"/>
                  </a:ext>
                </a:extLst>
              </a:tr>
              <a:tr h="628487">
                <a:tc>
                  <a:txBody>
                    <a:bodyPr/>
                    <a:lstStyle/>
                    <a:p>
                      <a:pPr>
                        <a:lnSpc>
                          <a:spcPct val="115000"/>
                        </a:lnSpc>
                        <a:spcAft>
                          <a:spcPts val="0"/>
                        </a:spcAft>
                      </a:pPr>
                      <a:r>
                        <a:rPr lang="en-GB" sz="1200" dirty="0">
                          <a:effectLst/>
                        </a:rPr>
                        <a:t>Word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The grammatical difference between plural and possessive –s </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Standard English forms for verb inflections instead of local spoken forms (e.g.  we were instead of we was)</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2529260052"/>
                  </a:ext>
                </a:extLst>
              </a:tr>
              <a:tr h="997528">
                <a:tc>
                  <a:txBody>
                    <a:bodyPr/>
                    <a:lstStyle/>
                    <a:p>
                      <a:pPr>
                        <a:lnSpc>
                          <a:spcPct val="115000"/>
                        </a:lnSpc>
                        <a:spcAft>
                          <a:spcPts val="0"/>
                        </a:spcAft>
                      </a:pPr>
                      <a:r>
                        <a:rPr lang="en-GB" sz="1200" dirty="0">
                          <a:effectLst/>
                        </a:rPr>
                        <a:t>Sentence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Noun phrases expanded by the addition of </a:t>
                      </a:r>
                    </a:p>
                    <a:p>
                      <a:pPr marL="285750" lvl="0" indent="-285750">
                        <a:buFont typeface="Wingdings" panose="05000000000000000000" pitchFamily="2" charset="2"/>
                        <a:buChar char="Ø"/>
                      </a:pPr>
                      <a:r>
                        <a:rPr lang="en-GB" sz="1200" kern="1200" dirty="0" smtClean="0">
                          <a:solidFill>
                            <a:schemeClr val="dk1"/>
                          </a:solidFill>
                          <a:effectLst/>
                          <a:latin typeface="+mn-lt"/>
                          <a:ea typeface="+mn-ea"/>
                          <a:cs typeface="+mn-cs"/>
                        </a:rPr>
                        <a:t>modifying adjectives</a:t>
                      </a:r>
                    </a:p>
                    <a:p>
                      <a:pPr marL="285750" lvl="0" indent="-285750">
                        <a:buFont typeface="Wingdings" panose="05000000000000000000" pitchFamily="2" charset="2"/>
                        <a:buChar char="Ø"/>
                      </a:pPr>
                      <a:r>
                        <a:rPr lang="en-GB" sz="1200" kern="1200" dirty="0" smtClean="0">
                          <a:solidFill>
                            <a:schemeClr val="dk1"/>
                          </a:solidFill>
                          <a:effectLst/>
                          <a:latin typeface="+mn-lt"/>
                          <a:ea typeface="+mn-ea"/>
                          <a:cs typeface="+mn-cs"/>
                        </a:rPr>
                        <a:t>nouns </a:t>
                      </a:r>
                    </a:p>
                    <a:p>
                      <a:pPr marL="285750" lvl="0" indent="-285750">
                        <a:buFont typeface="Wingdings" panose="05000000000000000000" pitchFamily="2" charset="2"/>
                        <a:buChar char="Ø"/>
                      </a:pPr>
                      <a:r>
                        <a:rPr lang="en-GB" sz="1200" kern="1200" dirty="0" smtClean="0">
                          <a:solidFill>
                            <a:schemeClr val="dk1"/>
                          </a:solidFill>
                          <a:effectLst/>
                          <a:latin typeface="+mn-lt"/>
                          <a:ea typeface="+mn-ea"/>
                          <a:cs typeface="+mn-cs"/>
                        </a:rPr>
                        <a:t>preposition phrases </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Fronted adverbials (e.g. Later that day,)</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3538898560"/>
                  </a:ext>
                </a:extLst>
              </a:tr>
              <a:tr h="517236">
                <a:tc>
                  <a:txBody>
                    <a:bodyPr/>
                    <a:lstStyle/>
                    <a:p>
                      <a:pPr>
                        <a:lnSpc>
                          <a:spcPct val="115000"/>
                        </a:lnSpc>
                        <a:spcAft>
                          <a:spcPts val="0"/>
                        </a:spcAft>
                      </a:pPr>
                      <a:r>
                        <a:rPr lang="en-GB" sz="1200" dirty="0">
                          <a:effectLst/>
                        </a:rPr>
                        <a:t>Text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171450" lvl="0" indent="-171450">
                        <a:lnSpc>
                          <a:spcPct val="115000"/>
                        </a:lnSpc>
                        <a:spcAft>
                          <a:spcPts val="0"/>
                        </a:spcAft>
                        <a:buFont typeface="Arial" panose="020B0604020202020204" pitchFamily="34" charset="0"/>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Use </a:t>
                      </a:r>
                      <a:r>
                        <a:rPr lang="en-GB" sz="1200" dirty="0">
                          <a:effectLst/>
                          <a:latin typeface="Calibri" panose="020F0502020204030204" pitchFamily="34" charset="0"/>
                          <a:ea typeface="Calibri" panose="020F0502020204030204" pitchFamily="34" charset="0"/>
                          <a:cs typeface="Times New Roman" panose="02020603050405020304" pitchFamily="18" charset="0"/>
                        </a:rPr>
                        <a:t>of paragraphs to organise ideas around a theme</a:t>
                      </a:r>
                    </a:p>
                    <a:p>
                      <a:pPr marL="171450" lvl="0" indent="-171450">
                        <a:lnSpc>
                          <a:spcPct val="115000"/>
                        </a:lnSpc>
                        <a:spcAft>
                          <a:spcPts val="0"/>
                        </a:spcAft>
                        <a:buFont typeface="Arial" panose="020B0604020202020204" pitchFamily="34" charset="0"/>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Appropriate </a:t>
                      </a:r>
                      <a:r>
                        <a:rPr lang="en-GB" sz="1200" dirty="0">
                          <a:effectLst/>
                          <a:latin typeface="Calibri" panose="020F0502020204030204" pitchFamily="34" charset="0"/>
                          <a:ea typeface="Calibri" panose="020F0502020204030204" pitchFamily="34" charset="0"/>
                          <a:cs typeface="Times New Roman" panose="02020603050405020304" pitchFamily="18" charset="0"/>
                        </a:rPr>
                        <a:t>choice of pronoun or noun within and across sentences to aid cohesion and avoid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repetition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4947186"/>
                  </a:ext>
                </a:extLst>
              </a:tr>
              <a:tr h="674254">
                <a:tc>
                  <a:txBody>
                    <a:bodyPr/>
                    <a:lstStyle/>
                    <a:p>
                      <a:pPr>
                        <a:lnSpc>
                          <a:spcPct val="115000"/>
                        </a:lnSpc>
                        <a:spcAft>
                          <a:spcPts val="0"/>
                        </a:spcAft>
                      </a:pPr>
                      <a:r>
                        <a:rPr lang="en-GB" sz="1200" dirty="0">
                          <a:effectLst/>
                        </a:rPr>
                        <a:t>Punctuation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Use of inverted commas and other punctuation to indicate direct speech </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Apostrophes to mark plural possession (e.g. the girls’ names) </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Use of commas after fronted adverbials</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1337231546"/>
                  </a:ext>
                </a:extLst>
              </a:tr>
              <a:tr h="600364">
                <a:tc>
                  <a:txBody>
                    <a:bodyPr/>
                    <a:lstStyle/>
                    <a:p>
                      <a:pPr>
                        <a:lnSpc>
                          <a:spcPct val="115000"/>
                        </a:lnSpc>
                        <a:spcAft>
                          <a:spcPts val="0"/>
                        </a:spcAft>
                      </a:pPr>
                      <a:r>
                        <a:rPr lang="en-GB" sz="1200" dirty="0">
                          <a:effectLst/>
                        </a:rPr>
                        <a:t>Terminology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pronoun, antonym</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possessive </a:t>
                      </a:r>
                    </a:p>
                    <a:p>
                      <a:pPr marL="285750" lvl="0" indent="-285750">
                        <a:buFont typeface="Arial" panose="020B0604020202020204" pitchFamily="34" charset="0"/>
                        <a:buChar char="•"/>
                      </a:pPr>
                      <a:r>
                        <a:rPr lang="en-GB" sz="1200" kern="1200" dirty="0" smtClean="0">
                          <a:solidFill>
                            <a:schemeClr val="dk1"/>
                          </a:solidFill>
                          <a:effectLst/>
                          <a:latin typeface="+mn-lt"/>
                          <a:ea typeface="+mn-ea"/>
                          <a:cs typeface="+mn-cs"/>
                        </a:rPr>
                        <a:t>adverbial </a:t>
                      </a:r>
                      <a:endParaRPr lang="en-GB" sz="1200" kern="1200" dirty="0">
                        <a:solidFill>
                          <a:schemeClr val="dk1"/>
                        </a:solidFill>
                        <a:effectLst/>
                        <a:latin typeface="+mn-lt"/>
                        <a:ea typeface="+mn-ea"/>
                        <a:cs typeface="+mn-cs"/>
                      </a:endParaRPr>
                    </a:p>
                  </a:txBody>
                  <a:tcPr marL="61692" marR="61692" marT="0" marB="0" anchor="ctr"/>
                </a:tc>
                <a:extLst>
                  <a:ext uri="{0D108BD9-81ED-4DB2-BD59-A6C34878D82A}">
                    <a16:rowId xmlns:a16="http://schemas.microsoft.com/office/drawing/2014/main" val="3925224437"/>
                  </a:ext>
                </a:extLst>
              </a:tr>
            </a:tbl>
          </a:graphicData>
        </a:graphic>
      </p:graphicFrame>
      <p:sp>
        <p:nvSpPr>
          <p:cNvPr id="28" name="TextBox 27"/>
          <p:cNvSpPr txBox="1"/>
          <p:nvPr/>
        </p:nvSpPr>
        <p:spPr>
          <a:xfrm>
            <a:off x="6151418" y="5488466"/>
            <a:ext cx="5827246" cy="1169551"/>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What will I be writing?</a:t>
            </a:r>
          </a:p>
          <a:p>
            <a:r>
              <a:rPr lang="en-GB" sz="1400" dirty="0"/>
              <a:t>Using the book The Tunnel as a spark, I will be writing a narrative. </a:t>
            </a:r>
          </a:p>
          <a:p>
            <a:r>
              <a:rPr lang="en-GB" sz="1400" dirty="0" smtClean="0"/>
              <a:t>I will be consolidating the writing skills I have developed this year. This will include using paragraphs to structure </a:t>
            </a:r>
            <a:r>
              <a:rPr lang="en-GB" sz="1400" smtClean="0"/>
              <a:t>my story, and fronted </a:t>
            </a:r>
            <a:r>
              <a:rPr lang="en-GB" sz="1400" dirty="0" smtClean="0"/>
              <a:t>adverbials and prepositional phrases to add detail to my writing. </a:t>
            </a:r>
          </a:p>
        </p:txBody>
      </p:sp>
      <p:pic>
        <p:nvPicPr>
          <p:cNvPr id="3" name="Picture 2"/>
          <p:cNvPicPr>
            <a:picLocks noChangeAspect="1"/>
          </p:cNvPicPr>
          <p:nvPr/>
        </p:nvPicPr>
        <p:blipFill>
          <a:blip r:embed="rId2"/>
          <a:stretch>
            <a:fillRect/>
          </a:stretch>
        </p:blipFill>
        <p:spPr>
          <a:xfrm>
            <a:off x="5849929" y="740533"/>
            <a:ext cx="6209698" cy="904605"/>
          </a:xfrm>
          <a:prstGeom prst="rect">
            <a:avLst/>
          </a:prstGeom>
        </p:spPr>
      </p:pic>
      <p:sp>
        <p:nvSpPr>
          <p:cNvPr id="11" name="TextBox 10"/>
          <p:cNvSpPr txBox="1"/>
          <p:nvPr/>
        </p:nvSpPr>
        <p:spPr>
          <a:xfrm>
            <a:off x="216037" y="930712"/>
            <a:ext cx="5603120" cy="523220"/>
          </a:xfrm>
          <a:prstGeom prst="rect">
            <a:avLst/>
          </a:prstGeom>
          <a:noFill/>
          <a:ln w="28575">
            <a:solidFill>
              <a:srgbClr val="0070C0"/>
            </a:solidFill>
          </a:ln>
        </p:spPr>
        <p:txBody>
          <a:bodyPr wrap="square" rtlCol="0">
            <a:spAutoFit/>
          </a:bodyPr>
          <a:lstStyle/>
          <a:p>
            <a:pPr algn="ctr"/>
            <a:r>
              <a:rPr lang="en-GB" sz="1400" dirty="0" smtClean="0"/>
              <a:t>At </a:t>
            </a:r>
            <a:r>
              <a:rPr lang="en-GB" sz="1400" dirty="0" err="1" smtClean="0"/>
              <a:t>Swallowdale</a:t>
            </a:r>
            <a:r>
              <a:rPr lang="en-GB" sz="1400" dirty="0" smtClean="0"/>
              <a:t>, we follow a five-stage process for writing and in Y4 I will write for different purposes: to entertain, to inform, and to persuade.  </a:t>
            </a:r>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1322963" y="141180"/>
            <a:ext cx="579357" cy="611020"/>
          </a:xfrm>
          <a:prstGeom prst="rect">
            <a:avLst/>
          </a:prstGeom>
        </p:spPr>
      </p:pic>
      <p:sp>
        <p:nvSpPr>
          <p:cNvPr id="13" name="TextBox 12"/>
          <p:cNvSpPr txBox="1"/>
          <p:nvPr/>
        </p:nvSpPr>
        <p:spPr>
          <a:xfrm>
            <a:off x="216037" y="5491908"/>
            <a:ext cx="3838727" cy="1169551"/>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Spelling</a:t>
            </a:r>
          </a:p>
          <a:p>
            <a:r>
              <a:rPr lang="en-GB" sz="1400" dirty="0"/>
              <a:t>I</a:t>
            </a:r>
            <a:r>
              <a:rPr lang="en-GB" sz="1400" dirty="0" smtClean="0"/>
              <a:t> will use the Sounds and Syllables approach in my spelling lessons and when I am writing. </a:t>
            </a:r>
          </a:p>
          <a:p>
            <a:r>
              <a:rPr lang="en-GB" sz="1400" dirty="0"/>
              <a:t>I</a:t>
            </a:r>
            <a:r>
              <a:rPr lang="en-GB" sz="1400" dirty="0" smtClean="0"/>
              <a:t> will also learn to read and spell the statutory words for LKS2. </a:t>
            </a:r>
            <a:endParaRPr lang="en-GB" sz="1400" dirty="0"/>
          </a:p>
        </p:txBody>
      </p:sp>
      <p:pic>
        <p:nvPicPr>
          <p:cNvPr id="1026" name="Picture 2" descr="The Tunnel: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025" y="5522035"/>
            <a:ext cx="1394252" cy="11092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209619" y="122795"/>
            <a:ext cx="713993" cy="719282"/>
          </a:xfrm>
          <a:prstGeom prst="rect">
            <a:avLst/>
          </a:prstGeom>
        </p:spPr>
      </p:pic>
    </p:spTree>
    <p:extLst>
      <p:ext uri="{BB962C8B-B14F-4D97-AF65-F5344CB8AC3E}">
        <p14:creationId xmlns:p14="http://schemas.microsoft.com/office/powerpoint/2010/main" val="183020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00" y="12001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dirty="0">
                <a:solidFill>
                  <a:schemeClr val="accent1"/>
                </a:solidFill>
                <a:latin typeface="Calibri" panose="020F0502020204030204"/>
              </a:rPr>
              <a:t>4</a:t>
            </a: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 </a:t>
            </a:r>
            <a:r>
              <a:rPr lang="en-GB" sz="3600" b="1" dirty="0" smtClean="0">
                <a:solidFill>
                  <a:schemeClr val="accent1"/>
                </a:solidFill>
                <a:latin typeface="Calibri" panose="020F0502020204030204"/>
              </a:rPr>
              <a:t>Mathematics - </a:t>
            </a:r>
            <a:r>
              <a:rPr lang="en-GB" sz="3600" b="1" dirty="0">
                <a:solidFill>
                  <a:schemeClr val="accent1"/>
                </a:solidFill>
                <a:latin typeface="Calibri" panose="020F0502020204030204"/>
              </a:rPr>
              <a:t>Summer</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161950" y="3060474"/>
            <a:ext cx="5721196" cy="3570208"/>
          </a:xfrm>
          <a:prstGeom prst="rect">
            <a:avLst/>
          </a:prstGeom>
          <a:noFill/>
          <a:ln w="28575">
            <a:solidFill>
              <a:srgbClr val="0070C0"/>
            </a:solidFill>
          </a:ln>
        </p:spPr>
        <p:txBody>
          <a:bodyPr wrap="square" rtlCol="0">
            <a:spAutoFit/>
          </a:bodyPr>
          <a:lstStyle/>
          <a:p>
            <a:pPr algn="ctr"/>
            <a:r>
              <a:rPr lang="en-US" sz="1400" b="1" dirty="0">
                <a:solidFill>
                  <a:schemeClr val="accent1"/>
                </a:solidFill>
              </a:rPr>
              <a:t>Properties of shape</a:t>
            </a:r>
          </a:p>
          <a:p>
            <a:pPr algn="ctr"/>
            <a:r>
              <a:rPr lang="en-US" sz="1100" b="1" dirty="0"/>
              <a:t>To know the names and sizes of different angles, to recognize properties of different triangles and quadrilaterals and to find lines of symmetry in shape.</a:t>
            </a:r>
          </a:p>
          <a:p>
            <a:pPr algn="ctr"/>
            <a:endParaRPr lang="en-GB" sz="1400" dirty="0"/>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endParaRPr lang="en-GB" sz="1400" b="1" dirty="0">
              <a:solidFill>
                <a:schemeClr val="accent1"/>
              </a:solidFill>
            </a:endParaRPr>
          </a:p>
          <a:p>
            <a:pPr algn="ctr"/>
            <a:endParaRPr lang="en-GB" sz="1400" b="1" dirty="0">
              <a:solidFill>
                <a:schemeClr val="accent1"/>
              </a:solidFill>
            </a:endParaRPr>
          </a:p>
          <a:p>
            <a:pPr algn="ctr"/>
            <a:endParaRPr lang="en-US" sz="1400" b="1" dirty="0">
              <a:solidFill>
                <a:schemeClr val="accent1"/>
              </a:solidFill>
            </a:endParaRPr>
          </a:p>
          <a:p>
            <a:pPr algn="ctr"/>
            <a:endParaRPr lang="en-US" sz="1400" b="1" dirty="0">
              <a:solidFill>
                <a:schemeClr val="accent1"/>
              </a:solidFill>
            </a:endParaRPr>
          </a:p>
          <a:p>
            <a:pPr algn="ctr"/>
            <a:endParaRPr lang="en-GB" sz="1400" b="1" dirty="0">
              <a:solidFill>
                <a:schemeClr val="accent1"/>
              </a:solidFill>
            </a:endParaRPr>
          </a:p>
          <a:p>
            <a:pPr algn="ctr"/>
            <a:r>
              <a:rPr lang="en-GB" sz="1400" b="1" dirty="0">
                <a:solidFill>
                  <a:schemeClr val="accent1"/>
                </a:solidFill>
              </a:rPr>
              <a:t>                         </a:t>
            </a:r>
          </a:p>
          <a:p>
            <a:pPr algn="ctr"/>
            <a:endParaRPr lang="en-US" sz="1400" b="1" dirty="0">
              <a:solidFill>
                <a:schemeClr val="accent1"/>
              </a:solidFill>
            </a:endParaRPr>
          </a:p>
          <a:p>
            <a:pPr algn="ctr"/>
            <a:endParaRPr lang="en-GB" sz="1400" b="1" dirty="0">
              <a:solidFill>
                <a:schemeClr val="accent1"/>
              </a:solidFill>
            </a:endParaRPr>
          </a:p>
          <a:p>
            <a:pPr algn="ctr"/>
            <a:endParaRPr lang="en-US"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sp>
        <p:nvSpPr>
          <p:cNvPr id="16" name="TextBox 15"/>
          <p:cNvSpPr txBox="1"/>
          <p:nvPr/>
        </p:nvSpPr>
        <p:spPr>
          <a:xfrm>
            <a:off x="161950" y="859274"/>
            <a:ext cx="5721197" cy="2108269"/>
          </a:xfrm>
          <a:prstGeom prst="rect">
            <a:avLst/>
          </a:prstGeom>
          <a:noFill/>
          <a:ln w="28575">
            <a:solidFill>
              <a:srgbClr val="0070C0"/>
            </a:solidFill>
          </a:ln>
        </p:spPr>
        <p:txBody>
          <a:bodyPr wrap="square" rtlCol="0">
            <a:spAutoFit/>
          </a:bodyPr>
          <a:lstStyle/>
          <a:p>
            <a:pPr algn="ctr"/>
            <a:r>
              <a:rPr lang="en-GB" sz="1400" b="1" dirty="0">
                <a:solidFill>
                  <a:schemeClr val="accent1"/>
                </a:solidFill>
                <a:cs typeface="Arial" panose="020B0604020202020204" pitchFamily="34" charset="0"/>
              </a:rPr>
              <a:t>Multiplication </a:t>
            </a:r>
          </a:p>
          <a:p>
            <a:pPr algn="ctr"/>
            <a:endParaRPr lang="en-GB" sz="1400" b="1" dirty="0">
              <a:solidFill>
                <a:schemeClr val="accent1"/>
              </a:solidFill>
              <a:cs typeface="Arial" panose="020B0604020202020204" pitchFamily="34" charset="0"/>
            </a:endParaRPr>
          </a:p>
          <a:p>
            <a:r>
              <a:rPr lang="en-GB" sz="1400" b="1" dirty="0">
                <a:solidFill>
                  <a:schemeClr val="accent1"/>
                </a:solidFill>
                <a:cs typeface="Arial" panose="020B0604020202020204" pitchFamily="34" charset="0"/>
              </a:rPr>
              <a:t>In June all Year 4 children will sit the</a:t>
            </a:r>
          </a:p>
          <a:p>
            <a:r>
              <a:rPr lang="en-GB" sz="1400" b="1" dirty="0">
                <a:solidFill>
                  <a:schemeClr val="accent1"/>
                </a:solidFill>
                <a:cs typeface="Arial" panose="020B0604020202020204" pitchFamily="34" charset="0"/>
              </a:rPr>
              <a:t>National Multiplication check. This </a:t>
            </a:r>
          </a:p>
          <a:p>
            <a:r>
              <a:rPr lang="en-GB" sz="1400" b="1" dirty="0">
                <a:solidFill>
                  <a:schemeClr val="accent1"/>
                </a:solidFill>
                <a:cs typeface="Arial" panose="020B0604020202020204" pitchFamily="34" charset="0"/>
              </a:rPr>
              <a:t>is to check the fluency of their times </a:t>
            </a:r>
          </a:p>
          <a:p>
            <a:r>
              <a:rPr lang="en-GB" sz="1400" b="1" dirty="0">
                <a:solidFill>
                  <a:schemeClr val="accent1"/>
                </a:solidFill>
                <a:cs typeface="Arial" panose="020B0604020202020204" pitchFamily="34" charset="0"/>
              </a:rPr>
              <a:t>table knowledge. This check consists </a:t>
            </a:r>
          </a:p>
          <a:p>
            <a:r>
              <a:rPr lang="en-GB" sz="1400" b="1" dirty="0">
                <a:solidFill>
                  <a:schemeClr val="accent1"/>
                </a:solidFill>
                <a:cs typeface="Arial" panose="020B0604020202020204" pitchFamily="34" charset="0"/>
              </a:rPr>
              <a:t>of 25 times table questions.  </a:t>
            </a:r>
            <a:endParaRPr lang="en-GB" sz="1100" b="1" dirty="0">
              <a:solidFill>
                <a:schemeClr val="accent1"/>
              </a:solidFill>
              <a:cs typeface="Arial" panose="020B0604020202020204" pitchFamily="34" charset="0"/>
            </a:endParaRPr>
          </a:p>
          <a:p>
            <a:endParaRPr lang="en-GB" sz="1100" b="1" dirty="0"/>
          </a:p>
          <a:p>
            <a:endParaRPr lang="en-GB" sz="1100" b="1" dirty="0"/>
          </a:p>
          <a:p>
            <a:endParaRPr lang="en-GB" sz="1100" b="1" dirty="0"/>
          </a:p>
        </p:txBody>
      </p:sp>
      <p:sp>
        <p:nvSpPr>
          <p:cNvPr id="20" name="TextBox 19"/>
          <p:cNvSpPr txBox="1"/>
          <p:nvPr/>
        </p:nvSpPr>
        <p:spPr>
          <a:xfrm>
            <a:off x="5965947" y="3617102"/>
            <a:ext cx="6030055" cy="3016210"/>
          </a:xfrm>
          <a:prstGeom prst="rect">
            <a:avLst/>
          </a:prstGeom>
          <a:noFill/>
          <a:ln w="28575">
            <a:solidFill>
              <a:srgbClr val="0070C0"/>
            </a:solidFill>
          </a:ln>
        </p:spPr>
        <p:txBody>
          <a:bodyPr wrap="square" rtlCol="0">
            <a:spAutoFit/>
          </a:bodyPr>
          <a:lstStyle/>
          <a:p>
            <a:pPr algn="ctr"/>
            <a:r>
              <a:rPr lang="en-GB" sz="1400" b="1" dirty="0">
                <a:solidFill>
                  <a:schemeClr val="accent1"/>
                </a:solidFill>
              </a:rPr>
              <a:t>Time</a:t>
            </a:r>
          </a:p>
          <a:p>
            <a:r>
              <a:rPr lang="en-GB" sz="1100" b="1" dirty="0"/>
              <a:t>Read, write and convert time between analogue and digital 12-hour and 24-hour clocks. Solve problems involving converting from hours to minutes; minutes to seconds; years to months; weeks to days</a:t>
            </a:r>
            <a:r>
              <a:rPr lang="en-GB" sz="1400" dirty="0"/>
              <a:t>.</a:t>
            </a:r>
          </a:p>
          <a:p>
            <a:endParaRPr lang="en-GB" sz="1400" dirty="0"/>
          </a:p>
          <a:p>
            <a:r>
              <a:rPr lang="en-GB" sz="1400" dirty="0"/>
              <a:t>Facts to know</a:t>
            </a:r>
          </a:p>
          <a:p>
            <a:r>
              <a:rPr lang="en-GB" sz="1400" dirty="0"/>
              <a:t>60 seconds in one minute </a:t>
            </a:r>
          </a:p>
          <a:p>
            <a:r>
              <a:rPr lang="en-GB" sz="1400" dirty="0"/>
              <a:t> 60 minutes in one hour</a:t>
            </a:r>
            <a:endParaRPr lang="en-GB" sz="1400" b="1" dirty="0">
              <a:solidFill>
                <a:schemeClr val="accent1"/>
              </a:solidFill>
            </a:endParaRPr>
          </a:p>
          <a:p>
            <a:r>
              <a:rPr lang="en-GB" sz="1400" dirty="0"/>
              <a:t>7 days in a week </a:t>
            </a:r>
          </a:p>
          <a:p>
            <a:r>
              <a:rPr lang="en-GB" sz="1400" dirty="0"/>
              <a:t>28 days in February and 29 in a leap year</a:t>
            </a:r>
          </a:p>
          <a:p>
            <a:r>
              <a:rPr lang="en-GB" sz="1400" dirty="0"/>
              <a:t>April, June, September and November have 30 days. </a:t>
            </a:r>
          </a:p>
          <a:p>
            <a:r>
              <a:rPr lang="en-GB" sz="1400" dirty="0"/>
              <a:t>All other months have 31 days. </a:t>
            </a:r>
          </a:p>
          <a:p>
            <a:r>
              <a:rPr lang="en-GB" sz="1400" dirty="0"/>
              <a:t>365 days in a year and 366 in a leap year</a:t>
            </a:r>
          </a:p>
          <a:p>
            <a:r>
              <a:rPr lang="en-GB" sz="1400" dirty="0"/>
              <a:t> 12 months in a year</a:t>
            </a:r>
          </a:p>
        </p:txBody>
      </p:sp>
      <p:sp>
        <p:nvSpPr>
          <p:cNvPr id="41" name="Rectangle 40"/>
          <p:cNvSpPr/>
          <p:nvPr/>
        </p:nvSpPr>
        <p:spPr>
          <a:xfrm>
            <a:off x="8152706" y="1606408"/>
            <a:ext cx="1026975" cy="26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14" name="Rectangle 13"/>
          <p:cNvSpPr/>
          <p:nvPr/>
        </p:nvSpPr>
        <p:spPr>
          <a:xfrm>
            <a:off x="9921542" y="4558583"/>
            <a:ext cx="1792975" cy="834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 of rectangles. up of rectangles.</a:t>
            </a:r>
          </a:p>
        </p:txBody>
      </p:sp>
      <p:sp>
        <p:nvSpPr>
          <p:cNvPr id="33" name="TextBox 32"/>
          <p:cNvSpPr txBox="1"/>
          <p:nvPr/>
        </p:nvSpPr>
        <p:spPr>
          <a:xfrm>
            <a:off x="5950281" y="860931"/>
            <a:ext cx="6056189" cy="2585323"/>
          </a:xfrm>
          <a:prstGeom prst="rect">
            <a:avLst/>
          </a:prstGeom>
          <a:noFill/>
          <a:ln w="28575">
            <a:solidFill>
              <a:srgbClr val="0070C0"/>
            </a:solidFill>
          </a:ln>
        </p:spPr>
        <p:txBody>
          <a:bodyPr wrap="square" rtlCol="0">
            <a:spAutoFit/>
          </a:bodyPr>
          <a:lstStyle/>
          <a:p>
            <a:pPr algn="ctr"/>
            <a:r>
              <a:rPr lang="en-GB" sz="1400" b="1" dirty="0">
                <a:solidFill>
                  <a:schemeClr val="accent1"/>
                </a:solidFill>
              </a:rPr>
              <a:t>Money</a:t>
            </a:r>
            <a:endParaRPr lang="en-GB" sz="1100" b="1" dirty="0">
              <a:solidFill>
                <a:schemeClr val="accent1"/>
              </a:solidFill>
            </a:endParaRPr>
          </a:p>
          <a:p>
            <a:r>
              <a:rPr lang="en-GB" sz="1100" b="1" dirty="0"/>
              <a:t>Build on understanding of place value and decimal notation to record money. Estimate, compare and calculate money in pounds and pence. </a:t>
            </a:r>
            <a:endParaRPr lang="en-GB" sz="11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pic>
        <p:nvPicPr>
          <p:cNvPr id="3" name="Picture 2"/>
          <p:cNvPicPr>
            <a:picLocks noChangeAspect="1"/>
          </p:cNvPicPr>
          <p:nvPr/>
        </p:nvPicPr>
        <p:blipFill>
          <a:blip r:embed="rId2"/>
          <a:stretch>
            <a:fillRect/>
          </a:stretch>
        </p:blipFill>
        <p:spPr>
          <a:xfrm>
            <a:off x="3446279" y="1252841"/>
            <a:ext cx="1663604" cy="1619720"/>
          </a:xfrm>
          <a:prstGeom prst="rect">
            <a:avLst/>
          </a:prstGeom>
        </p:spPr>
      </p:pic>
      <p:pic>
        <p:nvPicPr>
          <p:cNvPr id="6" name="Picture 5"/>
          <p:cNvPicPr>
            <a:picLocks noChangeAspect="1"/>
          </p:cNvPicPr>
          <p:nvPr/>
        </p:nvPicPr>
        <p:blipFill>
          <a:blip r:embed="rId3"/>
          <a:stretch>
            <a:fillRect/>
          </a:stretch>
        </p:blipFill>
        <p:spPr>
          <a:xfrm>
            <a:off x="5983749" y="1536298"/>
            <a:ext cx="1578531" cy="427826"/>
          </a:xfrm>
          <a:prstGeom prst="rect">
            <a:avLst/>
          </a:prstGeom>
        </p:spPr>
      </p:pic>
      <p:pic>
        <p:nvPicPr>
          <p:cNvPr id="9" name="Picture 8"/>
          <p:cNvPicPr>
            <a:picLocks noChangeAspect="1"/>
          </p:cNvPicPr>
          <p:nvPr/>
        </p:nvPicPr>
        <p:blipFill>
          <a:blip r:embed="rId4"/>
          <a:stretch>
            <a:fillRect/>
          </a:stretch>
        </p:blipFill>
        <p:spPr>
          <a:xfrm>
            <a:off x="6015779" y="2008403"/>
            <a:ext cx="1194000" cy="473907"/>
          </a:xfrm>
          <a:prstGeom prst="rect">
            <a:avLst/>
          </a:prstGeom>
        </p:spPr>
      </p:pic>
      <p:pic>
        <p:nvPicPr>
          <p:cNvPr id="11" name="Picture 10"/>
          <p:cNvPicPr>
            <a:picLocks noChangeAspect="1"/>
          </p:cNvPicPr>
          <p:nvPr/>
        </p:nvPicPr>
        <p:blipFill>
          <a:blip r:embed="rId5"/>
          <a:stretch>
            <a:fillRect/>
          </a:stretch>
        </p:blipFill>
        <p:spPr>
          <a:xfrm>
            <a:off x="7692945" y="1567240"/>
            <a:ext cx="2171700" cy="247650"/>
          </a:xfrm>
          <a:prstGeom prst="rect">
            <a:avLst/>
          </a:prstGeom>
        </p:spPr>
      </p:pic>
      <p:pic>
        <p:nvPicPr>
          <p:cNvPr id="13" name="Picture 12"/>
          <p:cNvPicPr>
            <a:picLocks noChangeAspect="1"/>
          </p:cNvPicPr>
          <p:nvPr/>
        </p:nvPicPr>
        <p:blipFill>
          <a:blip r:embed="rId6"/>
          <a:stretch>
            <a:fillRect/>
          </a:stretch>
        </p:blipFill>
        <p:spPr>
          <a:xfrm>
            <a:off x="7321925" y="2084134"/>
            <a:ext cx="2142418" cy="454528"/>
          </a:xfrm>
          <a:prstGeom prst="rect">
            <a:avLst/>
          </a:prstGeom>
        </p:spPr>
      </p:pic>
      <p:pic>
        <p:nvPicPr>
          <p:cNvPr id="19" name="Picture 18"/>
          <p:cNvPicPr>
            <a:picLocks noChangeAspect="1"/>
          </p:cNvPicPr>
          <p:nvPr/>
        </p:nvPicPr>
        <p:blipFill>
          <a:blip r:embed="rId7"/>
          <a:stretch>
            <a:fillRect/>
          </a:stretch>
        </p:blipFill>
        <p:spPr>
          <a:xfrm>
            <a:off x="6015837" y="2623115"/>
            <a:ext cx="1778085" cy="799040"/>
          </a:xfrm>
          <a:prstGeom prst="rect">
            <a:avLst/>
          </a:prstGeom>
        </p:spPr>
      </p:pic>
      <p:pic>
        <p:nvPicPr>
          <p:cNvPr id="21" name="Picture 20"/>
          <p:cNvPicPr>
            <a:picLocks noChangeAspect="1"/>
          </p:cNvPicPr>
          <p:nvPr/>
        </p:nvPicPr>
        <p:blipFill>
          <a:blip r:embed="rId8"/>
          <a:stretch>
            <a:fillRect/>
          </a:stretch>
        </p:blipFill>
        <p:spPr>
          <a:xfrm>
            <a:off x="9473056" y="1908767"/>
            <a:ext cx="2516201" cy="1508514"/>
          </a:xfrm>
          <a:prstGeom prst="rect">
            <a:avLst/>
          </a:prstGeom>
        </p:spPr>
      </p:pic>
      <p:pic>
        <p:nvPicPr>
          <p:cNvPr id="22" name="Picture 21"/>
          <p:cNvPicPr>
            <a:picLocks noChangeAspect="1"/>
          </p:cNvPicPr>
          <p:nvPr/>
        </p:nvPicPr>
        <p:blipFill>
          <a:blip r:embed="rId9"/>
          <a:stretch>
            <a:fillRect/>
          </a:stretch>
        </p:blipFill>
        <p:spPr>
          <a:xfrm>
            <a:off x="9473056" y="4360967"/>
            <a:ext cx="2174326" cy="681589"/>
          </a:xfrm>
          <a:prstGeom prst="rect">
            <a:avLst/>
          </a:prstGeom>
        </p:spPr>
      </p:pic>
      <p:pic>
        <p:nvPicPr>
          <p:cNvPr id="23" name="Picture 22"/>
          <p:cNvPicPr>
            <a:picLocks noChangeAspect="1"/>
          </p:cNvPicPr>
          <p:nvPr/>
        </p:nvPicPr>
        <p:blipFill>
          <a:blip r:embed="rId10"/>
          <a:stretch>
            <a:fillRect/>
          </a:stretch>
        </p:blipFill>
        <p:spPr>
          <a:xfrm>
            <a:off x="9179681" y="5035573"/>
            <a:ext cx="2702335" cy="680444"/>
          </a:xfrm>
          <a:prstGeom prst="rect">
            <a:avLst/>
          </a:prstGeom>
        </p:spPr>
      </p:pic>
      <p:pic>
        <p:nvPicPr>
          <p:cNvPr id="2" name="Picture 1">
            <a:extLst>
              <a:ext uri="{FF2B5EF4-FFF2-40B4-BE49-F238E27FC236}">
                <a16:creationId xmlns:a16="http://schemas.microsoft.com/office/drawing/2014/main" id="{74F4488E-6B24-47F1-99F1-4AD18C723740}"/>
              </a:ext>
            </a:extLst>
          </p:cNvPr>
          <p:cNvPicPr>
            <a:picLocks noChangeAspect="1"/>
          </p:cNvPicPr>
          <p:nvPr/>
        </p:nvPicPr>
        <p:blipFill>
          <a:blip r:embed="rId11"/>
          <a:stretch>
            <a:fillRect/>
          </a:stretch>
        </p:blipFill>
        <p:spPr>
          <a:xfrm>
            <a:off x="309984" y="3708566"/>
            <a:ext cx="1659874" cy="2817740"/>
          </a:xfrm>
          <a:prstGeom prst="rect">
            <a:avLst/>
          </a:prstGeom>
        </p:spPr>
      </p:pic>
      <p:pic>
        <p:nvPicPr>
          <p:cNvPr id="7" name="Picture 6">
            <a:extLst>
              <a:ext uri="{FF2B5EF4-FFF2-40B4-BE49-F238E27FC236}">
                <a16:creationId xmlns:a16="http://schemas.microsoft.com/office/drawing/2014/main" id="{3F146613-6737-42E7-BB96-391D745220C1}"/>
              </a:ext>
            </a:extLst>
          </p:cNvPr>
          <p:cNvPicPr>
            <a:picLocks noChangeAspect="1"/>
          </p:cNvPicPr>
          <p:nvPr/>
        </p:nvPicPr>
        <p:blipFill>
          <a:blip r:embed="rId12"/>
          <a:stretch>
            <a:fillRect/>
          </a:stretch>
        </p:blipFill>
        <p:spPr>
          <a:xfrm>
            <a:off x="2098052" y="3733460"/>
            <a:ext cx="1490751" cy="2792846"/>
          </a:xfrm>
          <a:prstGeom prst="rect">
            <a:avLst/>
          </a:prstGeom>
        </p:spPr>
      </p:pic>
      <p:pic>
        <p:nvPicPr>
          <p:cNvPr id="8" name="Picture 7">
            <a:extLst>
              <a:ext uri="{FF2B5EF4-FFF2-40B4-BE49-F238E27FC236}">
                <a16:creationId xmlns:a16="http://schemas.microsoft.com/office/drawing/2014/main" id="{242A9462-92C1-4698-ABFC-708CA865E6CC}"/>
              </a:ext>
            </a:extLst>
          </p:cNvPr>
          <p:cNvPicPr>
            <a:picLocks noChangeAspect="1"/>
          </p:cNvPicPr>
          <p:nvPr/>
        </p:nvPicPr>
        <p:blipFill>
          <a:blip r:embed="rId13"/>
          <a:stretch>
            <a:fillRect/>
          </a:stretch>
        </p:blipFill>
        <p:spPr>
          <a:xfrm>
            <a:off x="3673518" y="3684634"/>
            <a:ext cx="2207714" cy="2817740"/>
          </a:xfrm>
          <a:prstGeom prst="rect">
            <a:avLst/>
          </a:prstGeom>
        </p:spPr>
      </p:pic>
      <p:pic>
        <p:nvPicPr>
          <p:cNvPr id="32" name="Picture 31">
            <a:extLst>
              <a:ext uri="{FF2B5EF4-FFF2-40B4-BE49-F238E27FC236}">
                <a16:creationId xmlns:a16="http://schemas.microsoft.com/office/drawing/2014/main" id="{6A1D9FC3-3177-4C4F-8638-0D0E4BFE6B64}"/>
              </a:ext>
            </a:extLst>
          </p:cNvPr>
          <p:cNvPicPr>
            <a:picLocks noChangeAspect="1"/>
          </p:cNvPicPr>
          <p:nvPr/>
        </p:nvPicPr>
        <p:blipFill>
          <a:blip r:embed="rId14">
            <a:extLst/>
          </a:blip>
          <a:stretch>
            <a:fillRect/>
          </a:stretch>
        </p:blipFill>
        <p:spPr>
          <a:xfrm>
            <a:off x="11313511" y="202402"/>
            <a:ext cx="524402" cy="524402"/>
          </a:xfrm>
          <a:prstGeom prst="rect">
            <a:avLst/>
          </a:prstGeom>
        </p:spPr>
      </p:pic>
    </p:spTree>
    <p:extLst>
      <p:ext uri="{BB962C8B-B14F-4D97-AF65-F5344CB8AC3E}">
        <p14:creationId xmlns:p14="http://schemas.microsoft.com/office/powerpoint/2010/main" val="86576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993" y="81569"/>
            <a:ext cx="8851680" cy="72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4 Science Knowledge Organiser</a:t>
            </a:r>
          </a:p>
          <a:p>
            <a:pPr algn="ctr" defTabSz="914400"/>
            <a:r>
              <a:rPr lang="en-GB" altLang="en-US" b="1" dirty="0">
                <a:solidFill>
                  <a:srgbClr val="FFFFFF"/>
                </a:solidFill>
                <a:latin typeface="Calibri" pitchFamily="34" charset="0"/>
                <a:ea typeface="Calibri" pitchFamily="34" charset="0"/>
                <a:cs typeface="Times New Roman" pitchFamily="18" charset="0"/>
              </a:rPr>
              <a:t>States of matter</a:t>
            </a:r>
          </a:p>
        </p:txBody>
      </p:sp>
      <p:graphicFrame>
        <p:nvGraphicFramePr>
          <p:cNvPr id="25" name="Table 24"/>
          <p:cNvGraphicFramePr>
            <a:graphicFrameLocks noGrp="1"/>
          </p:cNvGraphicFramePr>
          <p:nvPr>
            <p:extLst/>
          </p:nvPr>
        </p:nvGraphicFramePr>
        <p:xfrm>
          <a:off x="1676994" y="908720"/>
          <a:ext cx="2762823" cy="5867400"/>
        </p:xfrm>
        <a:graphic>
          <a:graphicData uri="http://schemas.openxmlformats.org/drawingml/2006/table">
            <a:tbl>
              <a:tblPr firstRow="1" bandRow="1">
                <a:tableStyleId>{5C22544A-7EE6-4342-B048-85BDC9FD1C3A}</a:tableStyleId>
              </a:tblPr>
              <a:tblGrid>
                <a:gridCol w="2762823">
                  <a:extLst>
                    <a:ext uri="{9D8B030D-6E8A-4147-A177-3AD203B41FA5}">
                      <a16:colId xmlns:a16="http://schemas.microsoft.com/office/drawing/2014/main" val="20000"/>
                    </a:ext>
                  </a:extLst>
                </a:gridCol>
              </a:tblGrid>
              <a:tr h="260853">
                <a:tc>
                  <a:txBody>
                    <a:bodyPr/>
                    <a:lstStyle/>
                    <a:p>
                      <a:pPr algn="ctr"/>
                      <a:r>
                        <a:rPr lang="en-GB" sz="1300" dirty="0" smtClean="0"/>
                        <a:t>Key vocabulary</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62145">
                <a:tc>
                  <a:txBody>
                    <a:bodyPr/>
                    <a:lstStyle/>
                    <a:p>
                      <a:r>
                        <a:rPr lang="en-GB" sz="1000" b="1" baseline="0" dirty="0" smtClean="0">
                          <a:latin typeface="Comic Sans MS" panose="030F0702030302020204" pitchFamily="66" charset="0"/>
                        </a:rPr>
                        <a:t>states of matter</a:t>
                      </a:r>
                      <a:r>
                        <a:rPr lang="en-GB" sz="1000" b="0" baseline="0" dirty="0" smtClean="0">
                          <a:latin typeface="Comic Sans MS" panose="030F0702030302020204" pitchFamily="66" charset="0"/>
                        </a:rPr>
                        <a:t>: Materials can be one of three states: solids, liquids or gases. </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solids</a:t>
                      </a:r>
                      <a:r>
                        <a:rPr lang="en-GB" sz="1000" b="0" baseline="0" dirty="0" smtClean="0">
                          <a:latin typeface="Comic Sans MS" panose="030F0702030302020204" pitchFamily="66" charset="0"/>
                        </a:rPr>
                        <a:t>: Materials that keep their shape unless a force is applied to them. They can be hard, soft or even squashy. Solids take up the same amount of space no matter what has happened to them. </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liquids</a:t>
                      </a:r>
                      <a:r>
                        <a:rPr lang="en-GB" sz="1000" b="0" baseline="0" dirty="0" smtClean="0">
                          <a:latin typeface="Comic Sans MS" panose="030F0702030302020204" pitchFamily="66" charset="0"/>
                        </a:rPr>
                        <a:t>: Liquids take the shape of their container. They can change shape but do not change the amount of space they take up. They can flow or be poured. </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gases</a:t>
                      </a:r>
                      <a:r>
                        <a:rPr lang="en-GB" sz="1000" b="0" baseline="0" dirty="0" smtClean="0">
                          <a:latin typeface="Comic Sans MS" panose="030F0702030302020204" pitchFamily="66" charset="0"/>
                        </a:rPr>
                        <a:t>: Gases can spread out to completely fill the container or room they are in.  They do not have any fixed shape but they do have a mass. </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change of state</a:t>
                      </a:r>
                      <a:r>
                        <a:rPr lang="en-GB" sz="1000" b="0" baseline="0" dirty="0" smtClean="0">
                          <a:latin typeface="Comic Sans MS" panose="030F0702030302020204" pitchFamily="66" charset="0"/>
                        </a:rPr>
                        <a:t>: When a material changes from one state to another. </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melting</a:t>
                      </a:r>
                      <a:r>
                        <a:rPr lang="en-GB" sz="1000" b="0" baseline="0" dirty="0" smtClean="0">
                          <a:latin typeface="Comic Sans MS" panose="030F0702030302020204" pitchFamily="66" charset="0"/>
                        </a:rPr>
                        <a:t>: A solid changing into a liquid.</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freezing</a:t>
                      </a:r>
                      <a:r>
                        <a:rPr lang="en-GB" sz="1000" b="0" baseline="0" dirty="0" smtClean="0">
                          <a:latin typeface="Comic Sans MS" panose="030F0702030302020204" pitchFamily="66" charset="0"/>
                        </a:rPr>
                        <a:t>: When a liquid becomes cold enough to turn solid, it freezes.</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evaporation</a:t>
                      </a:r>
                      <a:r>
                        <a:rPr lang="en-GB" sz="1000" b="0" baseline="0" dirty="0" smtClean="0">
                          <a:latin typeface="Comic Sans MS" panose="030F0702030302020204" pitchFamily="66" charset="0"/>
                        </a:rPr>
                        <a:t>: When liquid changes into a gas. </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condensation</a:t>
                      </a:r>
                      <a:r>
                        <a:rPr lang="en-GB" sz="1000" b="0" baseline="0" dirty="0" smtClean="0">
                          <a:latin typeface="Comic Sans MS" panose="030F0702030302020204" pitchFamily="66" charset="0"/>
                        </a:rPr>
                        <a:t>: When a gas turns into a liquid, caused by cooling.</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precipitation</a:t>
                      </a:r>
                      <a:r>
                        <a:rPr lang="en-GB" sz="1000" b="0" baseline="0" dirty="0" smtClean="0">
                          <a:latin typeface="Comic Sans MS" panose="030F0702030302020204" pitchFamily="66" charset="0"/>
                        </a:rPr>
                        <a:t>: Liquid or solid particles that fall from a cloud, rain, sleet, hail or snow.  </a:t>
                      </a:r>
                    </a:p>
                    <a:p>
                      <a:endParaRPr lang="en-GB" sz="600" b="0" baseline="0" dirty="0" smtClean="0">
                        <a:latin typeface="Comic Sans MS" panose="030F0702030302020204" pitchFamily="66" charset="0"/>
                      </a:endParaRPr>
                    </a:p>
                    <a:p>
                      <a:r>
                        <a:rPr lang="en-GB" sz="1000" b="1" baseline="0" dirty="0" smtClean="0">
                          <a:latin typeface="Comic Sans MS" panose="030F0702030302020204" pitchFamily="66" charset="0"/>
                        </a:rPr>
                        <a:t>water cycle</a:t>
                      </a:r>
                      <a:r>
                        <a:rPr lang="en-GB" sz="1000" b="0" baseline="0" dirty="0" smtClean="0">
                          <a:latin typeface="Comic Sans MS" panose="030F0702030302020204" pitchFamily="66" charset="0"/>
                        </a:rPr>
                        <a:t>: The never-ending process of water moving from the oceans, up into the atmosphere , and back to the Earth and the oceans.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18" name="Table 17"/>
          <p:cNvGraphicFramePr>
            <a:graphicFrameLocks noGrp="1"/>
          </p:cNvGraphicFramePr>
          <p:nvPr>
            <p:extLst/>
          </p:nvPr>
        </p:nvGraphicFramePr>
        <p:xfrm>
          <a:off x="4511824" y="908721"/>
          <a:ext cx="2592288" cy="2236508"/>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tblGrid>
              <a:tr h="285300">
                <a:tc>
                  <a:txBody>
                    <a:bodyPr/>
                    <a:lstStyle/>
                    <a:p>
                      <a:pPr algn="ctr"/>
                      <a:r>
                        <a:rPr lang="en-GB" sz="1300" dirty="0" smtClean="0"/>
                        <a:t>What should I already know?</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6948">
                <a:tc>
                  <a:txBody>
                    <a:bodyPr/>
                    <a:lstStyle/>
                    <a:p>
                      <a:pPr marL="171450" lvl="0" indent="-171450">
                        <a:buFont typeface="Arial" panose="020B0604020202020204" pitchFamily="34" charset="0"/>
                        <a:buChar char="•"/>
                      </a:pPr>
                      <a:r>
                        <a:rPr lang="en-GB" sz="1100" kern="1200" dirty="0" smtClean="0">
                          <a:solidFill>
                            <a:schemeClr val="dk1"/>
                          </a:solidFill>
                          <a:effectLst/>
                          <a:latin typeface="Comic Sans MS" panose="030F0702030302020204" pitchFamily="66" charset="0"/>
                          <a:ea typeface="+mn-ea"/>
                          <a:cs typeface="+mn-cs"/>
                        </a:rPr>
                        <a:t>I</a:t>
                      </a:r>
                      <a:r>
                        <a:rPr lang="en-GB" sz="1100" kern="1200" baseline="0" dirty="0" smtClean="0">
                          <a:solidFill>
                            <a:schemeClr val="dk1"/>
                          </a:solidFill>
                          <a:effectLst/>
                          <a:latin typeface="Comic Sans MS" panose="030F0702030302020204" pitchFamily="66" charset="0"/>
                          <a:ea typeface="+mn-ea"/>
                          <a:cs typeface="+mn-cs"/>
                        </a:rPr>
                        <a:t> can i</a:t>
                      </a:r>
                      <a:r>
                        <a:rPr lang="en-GB" sz="1100" kern="1200" dirty="0" smtClean="0">
                          <a:solidFill>
                            <a:schemeClr val="dk1"/>
                          </a:solidFill>
                          <a:effectLst/>
                          <a:latin typeface="Comic Sans MS" panose="030F0702030302020204" pitchFamily="66" charset="0"/>
                          <a:ea typeface="+mn-ea"/>
                          <a:cs typeface="+mn-cs"/>
                        </a:rPr>
                        <a:t>dentify and compare the suitability of a variety of everyday materials, including wood, metal, plastic, glass, brick, rock, paper and cardboard for particular uses.</a:t>
                      </a:r>
                    </a:p>
                    <a:p>
                      <a:pPr marL="171450" lvl="0" indent="-171450">
                        <a:buFont typeface="Arial" panose="020B0604020202020204" pitchFamily="34" charset="0"/>
                        <a:buChar char="•"/>
                      </a:pPr>
                      <a:endParaRPr lang="en-GB" sz="600" kern="1200" dirty="0" smtClean="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Comic Sans MS" panose="030F0702030302020204" pitchFamily="66" charset="0"/>
                          <a:ea typeface="+mn-ea"/>
                          <a:cs typeface="+mn-cs"/>
                        </a:rPr>
                        <a:t>I</a:t>
                      </a:r>
                      <a:r>
                        <a:rPr lang="en-GB" sz="1100" kern="1200" baseline="0" dirty="0" smtClean="0">
                          <a:solidFill>
                            <a:schemeClr val="dk1"/>
                          </a:solidFill>
                          <a:effectLst/>
                          <a:latin typeface="Comic Sans MS" panose="030F0702030302020204" pitchFamily="66" charset="0"/>
                          <a:ea typeface="+mn-ea"/>
                          <a:cs typeface="+mn-cs"/>
                        </a:rPr>
                        <a:t> can d</a:t>
                      </a:r>
                      <a:r>
                        <a:rPr lang="en-GB" sz="1100" kern="1200" dirty="0" smtClean="0">
                          <a:solidFill>
                            <a:schemeClr val="dk1"/>
                          </a:solidFill>
                          <a:effectLst/>
                          <a:latin typeface="Comic Sans MS" panose="030F0702030302020204" pitchFamily="66" charset="0"/>
                          <a:ea typeface="+mn-ea"/>
                          <a:cs typeface="+mn-cs"/>
                        </a:rPr>
                        <a:t>escribe how the shapes of solid objects made from some materials can be changed by squashing, bending, twisting and stretching.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7176120" y="900688"/>
          <a:ext cx="3352552" cy="2240280"/>
        </p:xfrm>
        <a:graphic>
          <a:graphicData uri="http://schemas.openxmlformats.org/drawingml/2006/table">
            <a:tbl>
              <a:tblPr firstRow="1" bandRow="1">
                <a:tableStyleId>{5C22544A-7EE6-4342-B048-85BDC9FD1C3A}</a:tableStyleId>
              </a:tblPr>
              <a:tblGrid>
                <a:gridCol w="3352552">
                  <a:extLst>
                    <a:ext uri="{9D8B030D-6E8A-4147-A177-3AD203B41FA5}">
                      <a16:colId xmlns:a16="http://schemas.microsoft.com/office/drawing/2014/main" val="20000"/>
                    </a:ext>
                  </a:extLst>
                </a:gridCol>
              </a:tblGrid>
              <a:tr h="279857">
                <a:tc>
                  <a:txBody>
                    <a:bodyPr/>
                    <a:lstStyle/>
                    <a:p>
                      <a:pPr algn="ctr"/>
                      <a:r>
                        <a:rPr lang="en-GB" sz="1300" dirty="0" smtClean="0"/>
                        <a:t>What will I</a:t>
                      </a:r>
                      <a:r>
                        <a:rPr lang="en-GB" sz="1300" baseline="0" dirty="0" smtClean="0"/>
                        <a:t> know by the end of the unit? </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2688">
                <a:tc>
                  <a:txBody>
                    <a:bodyPr/>
                    <a:lstStyle/>
                    <a:p>
                      <a:pPr marL="171450" lvl="0" indent="-171450">
                        <a:buFont typeface="Arial" panose="020B0604020202020204" pitchFamily="34" charset="0"/>
                        <a:buChar char="•"/>
                      </a:pPr>
                      <a:r>
                        <a:rPr lang="en-GB" sz="1100" kern="1200" dirty="0" smtClean="0">
                          <a:solidFill>
                            <a:schemeClr val="dk1"/>
                          </a:solidFill>
                          <a:effectLst/>
                          <a:latin typeface="Comic Sans MS" panose="030F0702030302020204" pitchFamily="66" charset="0"/>
                          <a:ea typeface="+mn-ea"/>
                          <a:cs typeface="+mn-cs"/>
                        </a:rPr>
                        <a:t>Compare and group materials together, according to whether they are solids, liquids or gases. </a:t>
                      </a:r>
                    </a:p>
                    <a:p>
                      <a:pPr marL="171450" lvl="0" indent="-171450">
                        <a:buFont typeface="Arial" panose="020B0604020202020204" pitchFamily="34" charset="0"/>
                        <a:buChar char="•"/>
                      </a:pPr>
                      <a:endParaRPr lang="en-GB" sz="600" kern="1200" dirty="0" smtClean="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Comic Sans MS" panose="030F0702030302020204" pitchFamily="66" charset="0"/>
                          <a:ea typeface="+mn-ea"/>
                          <a:cs typeface="+mn-cs"/>
                        </a:rPr>
                        <a:t>Observe that some materials change state when they are heated or cooled, and measure or research the temperature at which this happens in degrees Celsius (°C). </a:t>
                      </a:r>
                    </a:p>
                    <a:p>
                      <a:pPr marL="0" lvl="0" indent="0">
                        <a:buFont typeface="Arial" panose="020B0604020202020204" pitchFamily="34" charset="0"/>
                        <a:buNone/>
                      </a:pPr>
                      <a:endParaRPr lang="en-GB" sz="600" kern="1200" dirty="0" smtClean="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100" kern="1200" dirty="0" smtClean="0">
                          <a:solidFill>
                            <a:schemeClr val="dk1"/>
                          </a:solidFill>
                          <a:effectLst/>
                          <a:latin typeface="Comic Sans MS" panose="030F0702030302020204" pitchFamily="66" charset="0"/>
                          <a:ea typeface="+mn-ea"/>
                          <a:cs typeface="+mn-cs"/>
                        </a:rPr>
                        <a:t>Identify the part played by evaporation and condensation in the water cycle and associate the rate of evaporation with temperature.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a:blip r:embed="rId3"/>
          <a:stretch>
            <a:fillRect/>
          </a:stretch>
        </p:blipFill>
        <p:spPr>
          <a:xfrm>
            <a:off x="4893141" y="3391835"/>
            <a:ext cx="3816424" cy="1352593"/>
          </a:xfrm>
          <a:prstGeom prst="rect">
            <a:avLst/>
          </a:prstGeom>
        </p:spPr>
      </p:pic>
      <p:pic>
        <p:nvPicPr>
          <p:cNvPr id="13" name="Picture 12"/>
          <p:cNvPicPr>
            <a:picLocks noChangeAspect="1"/>
          </p:cNvPicPr>
          <p:nvPr/>
        </p:nvPicPr>
        <p:blipFill>
          <a:blip r:embed="rId4"/>
          <a:stretch>
            <a:fillRect/>
          </a:stretch>
        </p:blipFill>
        <p:spPr>
          <a:xfrm>
            <a:off x="4570704" y="4834980"/>
            <a:ext cx="4189592" cy="1964198"/>
          </a:xfrm>
          <a:prstGeom prst="rect">
            <a:avLst/>
          </a:prstGeom>
        </p:spPr>
      </p:pic>
      <p:pic>
        <p:nvPicPr>
          <p:cNvPr id="17" name="Picture 16"/>
          <p:cNvPicPr>
            <a:picLocks noChangeAspect="1"/>
          </p:cNvPicPr>
          <p:nvPr/>
        </p:nvPicPr>
        <p:blipFill>
          <a:blip r:embed="rId5"/>
          <a:stretch>
            <a:fillRect/>
          </a:stretch>
        </p:blipFill>
        <p:spPr>
          <a:xfrm>
            <a:off x="8881276" y="5000208"/>
            <a:ext cx="1679220" cy="1755375"/>
          </a:xfrm>
          <a:prstGeom prst="rect">
            <a:avLst/>
          </a:prstGeom>
        </p:spPr>
      </p:pic>
      <p:pic>
        <p:nvPicPr>
          <p:cNvPr id="21" name="Picture 20"/>
          <p:cNvPicPr>
            <a:picLocks noChangeAspect="1"/>
          </p:cNvPicPr>
          <p:nvPr/>
        </p:nvPicPr>
        <p:blipFill>
          <a:blip r:embed="rId6"/>
          <a:stretch>
            <a:fillRect/>
          </a:stretch>
        </p:blipFill>
        <p:spPr>
          <a:xfrm>
            <a:off x="8896510" y="3192642"/>
            <a:ext cx="1663987" cy="1755893"/>
          </a:xfrm>
          <a:prstGeom prst="rect">
            <a:avLst/>
          </a:prstGeom>
        </p:spPr>
      </p:pic>
      <p:sp>
        <p:nvSpPr>
          <p:cNvPr id="22" name="TextBox 21"/>
          <p:cNvSpPr txBox="1"/>
          <p:nvPr/>
        </p:nvSpPr>
        <p:spPr>
          <a:xfrm>
            <a:off x="6045269" y="3133092"/>
            <a:ext cx="1512168" cy="276999"/>
          </a:xfrm>
          <a:prstGeom prst="rect">
            <a:avLst/>
          </a:prstGeom>
          <a:noFill/>
        </p:spPr>
        <p:txBody>
          <a:bodyPr wrap="square" rtlCol="0">
            <a:spAutoFit/>
          </a:bodyPr>
          <a:lstStyle/>
          <a:p>
            <a:r>
              <a:rPr lang="en-GB" sz="1200" b="1" dirty="0">
                <a:latin typeface="Comic Sans MS" panose="030F0702030302020204" pitchFamily="66" charset="0"/>
              </a:rPr>
              <a:t>States of matter</a:t>
            </a:r>
          </a:p>
        </p:txBody>
      </p:sp>
      <p:sp>
        <p:nvSpPr>
          <p:cNvPr id="26" name="TextBox 25"/>
          <p:cNvSpPr txBox="1"/>
          <p:nvPr/>
        </p:nvSpPr>
        <p:spPr>
          <a:xfrm>
            <a:off x="7104112" y="4839242"/>
            <a:ext cx="1512168" cy="276999"/>
          </a:xfrm>
          <a:prstGeom prst="rect">
            <a:avLst/>
          </a:prstGeom>
          <a:noFill/>
        </p:spPr>
        <p:txBody>
          <a:bodyPr wrap="square" rtlCol="0">
            <a:spAutoFit/>
          </a:bodyPr>
          <a:lstStyle/>
          <a:p>
            <a:r>
              <a:rPr lang="en-GB" sz="1200" b="1" dirty="0">
                <a:latin typeface="Comic Sans MS" panose="030F0702030302020204" pitchFamily="66" charset="0"/>
              </a:rPr>
              <a:t>The Water Cycle</a:t>
            </a:r>
          </a:p>
        </p:txBody>
      </p:sp>
      <p:pic>
        <p:nvPicPr>
          <p:cNvPr id="20" name="Picture 19"/>
          <p:cNvPicPr>
            <a:picLocks noChangeAspect="1"/>
          </p:cNvPicPr>
          <p:nvPr/>
        </p:nvPicPr>
        <p:blipFill>
          <a:blip r:embed="rId7"/>
          <a:stretch>
            <a:fillRect/>
          </a:stretch>
        </p:blipFill>
        <p:spPr>
          <a:xfrm>
            <a:off x="1721323" y="126092"/>
            <a:ext cx="1561004" cy="575550"/>
          </a:xfrm>
          <a:prstGeom prst="rect">
            <a:avLst/>
          </a:prstGeom>
        </p:spPr>
      </p:pic>
      <p:pic>
        <p:nvPicPr>
          <p:cNvPr id="23" name="Picture 22"/>
          <p:cNvPicPr>
            <a:picLocks noChangeAspect="1"/>
          </p:cNvPicPr>
          <p:nvPr/>
        </p:nvPicPr>
        <p:blipFill>
          <a:blip r:embed="rId7"/>
          <a:stretch>
            <a:fillRect/>
          </a:stretch>
        </p:blipFill>
        <p:spPr>
          <a:xfrm>
            <a:off x="8896509" y="117146"/>
            <a:ext cx="1561004" cy="575550"/>
          </a:xfrm>
          <a:prstGeom prst="rect">
            <a:avLst/>
          </a:prstGeom>
        </p:spPr>
      </p:pic>
    </p:spTree>
    <p:extLst>
      <p:ext uri="{BB962C8B-B14F-4D97-AF65-F5344CB8AC3E}">
        <p14:creationId xmlns:p14="http://schemas.microsoft.com/office/powerpoint/2010/main" val="126368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1564" y="332952"/>
            <a:ext cx="8984095" cy="6245792"/>
          </a:xfrm>
          <a:prstGeom prst="rect">
            <a:avLst/>
          </a:prstGeom>
        </p:spPr>
      </p:pic>
    </p:spTree>
    <p:extLst>
      <p:ext uri="{BB962C8B-B14F-4D97-AF65-F5344CB8AC3E}">
        <p14:creationId xmlns:p14="http://schemas.microsoft.com/office/powerpoint/2010/main" val="257595383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c22b87-2346-4de0-b904-6e681334ced1" xsi:nil="true"/>
    <lcf76f155ced4ddcb4097134ff3c332f xmlns="eb96e5b4-dd72-4ec6-ae68-5117bd2797bc">
      <Terms xmlns="http://schemas.microsoft.com/office/infopath/2007/PartnerControls"/>
    </lcf76f155ced4ddcb4097134ff3c332f>
    <_Flow_SignoffStatus xmlns="eb96e5b4-dd72-4ec6-ae68-5117bd2797b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7925C3F1A13A4FB641844E4B392281" ma:contentTypeVersion="" ma:contentTypeDescription="Create a new document." ma:contentTypeScope="" ma:versionID="da3014d9999452513fb530e871d592fc">
  <xsd:schema xmlns:xsd="http://www.w3.org/2001/XMLSchema" xmlns:xs="http://www.w3.org/2001/XMLSchema" xmlns:p="http://schemas.microsoft.com/office/2006/metadata/properties" xmlns:ns2="9cc22b87-2346-4de0-b904-6e681334ced1" xmlns:ns3="eb96e5b4-dd72-4ec6-ae68-5117bd2797bc" targetNamespace="http://schemas.microsoft.com/office/2006/metadata/properties" ma:root="true" ma:fieldsID="e441af7f9f186ba4ee95dc729038e0a0" ns2:_="" ns3:_="">
    <xsd:import namespace="9cc22b87-2346-4de0-b904-6e681334ced1"/>
    <xsd:import namespace="eb96e5b4-dd72-4ec6-ae68-5117bd2797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8E11C461-F8D2-41D4-8566-C29AAAACBAFF}" ma:internalName="TaxCatchAll" ma:showField="CatchAllData" ma:web="{30dc8c4c-ac65-4820-ab2b-07e5342af7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96e5b4-dd72-4ec6-ae68-5117bd2797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_x0024_Resources_x003a_core_x002c_Signoff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44B0C1-0FF9-47AB-A208-C4BCA2A09399}">
  <ds:schemaRefs>
    <ds:schemaRef ds:uri="http://schemas.microsoft.com/office/2006/metadata/properties"/>
    <ds:schemaRef ds:uri="http://schemas.microsoft.com/office/infopath/2007/PartnerControls"/>
    <ds:schemaRef ds:uri="9cc22b87-2346-4de0-b904-6e681334ced1"/>
    <ds:schemaRef ds:uri="eb96e5b4-dd72-4ec6-ae68-5117bd2797bc"/>
  </ds:schemaRefs>
</ds:datastoreItem>
</file>

<file path=customXml/itemProps2.xml><?xml version="1.0" encoding="utf-8"?>
<ds:datastoreItem xmlns:ds="http://schemas.openxmlformats.org/officeDocument/2006/customXml" ds:itemID="{52FD4145-9831-4B0D-8643-B390398D3E55}"/>
</file>

<file path=customXml/itemProps3.xml><?xml version="1.0" encoding="utf-8"?>
<ds:datastoreItem xmlns:ds="http://schemas.openxmlformats.org/officeDocument/2006/customXml" ds:itemID="{835EE5D1-061D-473E-8918-E9F1F1F939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457</TotalTime>
  <Words>2353</Words>
  <Application>Microsoft Office PowerPoint</Application>
  <PresentationFormat>Widescreen</PresentationFormat>
  <Paragraphs>493</Paragraphs>
  <Slides>17</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Arial</vt:lpstr>
      <vt:lpstr>Calibri</vt:lpstr>
      <vt:lpstr>Calibri Light</vt:lpstr>
      <vt:lpstr>Century Gothic</vt:lpstr>
      <vt:lpstr>Comic Sans MS</vt:lpstr>
      <vt:lpstr>Corbel</vt:lpstr>
      <vt:lpstr>Times New Roman</vt:lpstr>
      <vt:lpstr>Twinkl</vt:lpstr>
      <vt:lpstr>Wingdings</vt:lpstr>
      <vt:lpstr>Wingdings 2</vt:lpstr>
      <vt:lpstr>Frame</vt:lpstr>
      <vt:lpstr>6_Office Theme</vt:lpstr>
      <vt:lpstr>Office Theme</vt:lpstr>
      <vt:lpstr>Year 4 Curriculum  Summer 1 2024 - 2025   </vt:lpstr>
      <vt:lpstr>Swallowdale Curriculum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 Knowledge Organiser: Year 4 Painting</vt:lpstr>
      <vt:lpstr>PowerPoint Presentation</vt:lpstr>
      <vt:lpstr>Year 4  Jigsaw  Unit 5   Relationships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Knowledge Organisers</dc:title>
  <dc:creator>sharries</dc:creator>
  <cp:lastModifiedBy>gedwards-cole</cp:lastModifiedBy>
  <cp:revision>134</cp:revision>
  <dcterms:created xsi:type="dcterms:W3CDTF">2021-09-06T17:58:28Z</dcterms:created>
  <dcterms:modified xsi:type="dcterms:W3CDTF">2025-04-05T19:23:13Z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0x0101001B7925C3F1A13A4FB641844E4B392281</vt:lpwstr>
  </property>
</Properties>
</file>