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924" r:id="rId5"/>
    <p:sldMasterId id="2147483936" r:id="rId6"/>
  </p:sldMasterIdLst>
  <p:notesMasterIdLst>
    <p:notesMasterId r:id="rId24"/>
  </p:notesMasterIdLst>
  <p:sldIdLst>
    <p:sldId id="256" r:id="rId7"/>
    <p:sldId id="257" r:id="rId8"/>
    <p:sldId id="291" r:id="rId9"/>
    <p:sldId id="327" r:id="rId10"/>
    <p:sldId id="274" r:id="rId11"/>
    <p:sldId id="273" r:id="rId12"/>
    <p:sldId id="330" r:id="rId13"/>
    <p:sldId id="321" r:id="rId14"/>
    <p:sldId id="328" r:id="rId15"/>
    <p:sldId id="331" r:id="rId16"/>
    <p:sldId id="323" r:id="rId17"/>
    <p:sldId id="329" r:id="rId18"/>
    <p:sldId id="322" r:id="rId19"/>
    <p:sldId id="324" r:id="rId20"/>
    <p:sldId id="325" r:id="rId21"/>
    <p:sldId id="320" r:id="rId22"/>
    <p:sldId id="31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69" d="100"/>
          <a:sy n="69" d="100"/>
        </p:scale>
        <p:origin x="5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79A55-E2D7-4848-B769-B950A5848156}" type="datetimeFigureOut">
              <a:rPr lang="en-GB" smtClean="0"/>
              <a:t>07/04/2025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3569F-8C62-414F-90AE-C840641443A7}" type="slidenum">
              <a:rPr lang="en-GB" smtClean="0"/>
              <a:t>‹#›</a:t>
            </a:fld>
            <a:endParaRPr lang="en-GB" dirty="0"/>
          </a:p>
        </p:txBody>
      </p:sp>
    </p:spTree>
    <p:extLst>
      <p:ext uri="{BB962C8B-B14F-4D97-AF65-F5344CB8AC3E}">
        <p14:creationId xmlns:p14="http://schemas.microsoft.com/office/powerpoint/2010/main" val="329333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8</a:t>
            </a:fld>
            <a:endParaRPr lang="en-GB"/>
          </a:p>
        </p:txBody>
      </p:sp>
    </p:spTree>
    <p:extLst>
      <p:ext uri="{BB962C8B-B14F-4D97-AF65-F5344CB8AC3E}">
        <p14:creationId xmlns:p14="http://schemas.microsoft.com/office/powerpoint/2010/main" val="109058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10</a:t>
            </a:fld>
            <a:endParaRPr lang="en-GB" dirty="0"/>
          </a:p>
        </p:txBody>
      </p:sp>
    </p:spTree>
    <p:extLst>
      <p:ext uri="{BB962C8B-B14F-4D97-AF65-F5344CB8AC3E}">
        <p14:creationId xmlns:p14="http://schemas.microsoft.com/office/powerpoint/2010/main" val="210614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62736-C000-4268-803E-B3EF21E16D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62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9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48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61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18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349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321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00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04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127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512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80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39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608651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85771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806175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663987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2341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50634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156451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922068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562632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75820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4/7/2025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4/7/2025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063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62089EE-1CB1-449D-B3C9-4ADAF90BB120}" type="datetimeFigureOut">
              <a:rPr lang="en-GB" smtClean="0">
                <a:solidFill>
                  <a:prstClr val="black">
                    <a:tint val="75000"/>
                  </a:prstClr>
                </a:solidFill>
              </a:rPr>
              <a:pPr defTabSz="914400"/>
              <a:t>07/04/2025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2049565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6.png"/><Relationship Id="rId17" Type="http://schemas.openxmlformats.org/officeDocument/2006/relationships/image" Target="../media/image30.png"/><Relationship Id="rId2" Type="http://schemas.openxmlformats.org/officeDocument/2006/relationships/image" Target="../media/image16.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entury Gothic" panose="020B0502020202020204" pitchFamily="34" charset="0"/>
              </a:rPr>
              <a:t>Year </a:t>
            </a:r>
            <a:r>
              <a:rPr lang="en-US" dirty="0" smtClean="0">
                <a:latin typeface="Century Gothic" panose="020B0502020202020204" pitchFamily="34" charset="0"/>
              </a:rPr>
              <a:t>5 </a:t>
            </a:r>
            <a:r>
              <a:rPr lang="en-US" dirty="0">
                <a:latin typeface="Century Gothic" panose="020B0502020202020204" pitchFamily="34" charset="0"/>
              </a:rPr>
              <a:t>Curriculum</a:t>
            </a:r>
            <a:br>
              <a:rPr lang="en-US" dirty="0">
                <a:latin typeface="Century Gothic" panose="020B0502020202020204" pitchFamily="34" charset="0"/>
              </a:rPr>
            </a:br>
            <a:r>
              <a:rPr lang="en-US">
                <a:latin typeface="Century Gothic" panose="020B0502020202020204" pitchFamily="34" charset="0"/>
              </a:rPr>
              <a:t/>
            </a:r>
            <a:br>
              <a:rPr lang="en-US">
                <a:latin typeface="Century Gothic" panose="020B0502020202020204" pitchFamily="34" charset="0"/>
              </a:rPr>
            </a:br>
            <a:r>
              <a:rPr lang="en-US" sz="5400" smtClean="0">
                <a:latin typeface="Century Gothic" panose="020B0502020202020204" pitchFamily="34" charset="0"/>
              </a:rPr>
              <a:t>Summer 1 </a:t>
            </a:r>
            <a:r>
              <a:rPr lang="en-US" sz="5400" dirty="0" smtClean="0">
                <a:latin typeface="Century Gothic" panose="020B0502020202020204" pitchFamily="34" charset="0"/>
              </a:rPr>
              <a:t>2024 </a:t>
            </a:r>
            <a:r>
              <a:rPr lang="en-US" sz="5400" dirty="0">
                <a:latin typeface="Century Gothic" panose="020B0502020202020204" pitchFamily="34" charset="0"/>
              </a:rPr>
              <a:t>- </a:t>
            </a:r>
            <a:r>
              <a:rPr lang="en-US" sz="5400" dirty="0" smtClean="0">
                <a:latin typeface="Century Gothic" panose="020B0502020202020204" pitchFamily="34" charset="0"/>
              </a:rPr>
              <a:t>2025 </a:t>
            </a:r>
            <a:r>
              <a:rPr lang="en-GB" sz="5400" dirty="0">
                <a:latin typeface="Century Gothic" panose="020B0502020202020204" pitchFamily="34" charset="0"/>
              </a:rPr>
              <a:t/>
            </a:r>
            <a:br>
              <a:rPr lang="en-GB" sz="5400" dirty="0">
                <a:latin typeface="Century Gothic" panose="020B0502020202020204" pitchFamily="34" charset="0"/>
              </a:rPr>
            </a:br>
            <a:r>
              <a:rPr lang="en-US" dirty="0">
                <a:latin typeface="Century Gothic" panose="020B0502020202020204" pitchFamily="34" charset="0"/>
              </a:rPr>
              <a:t> </a:t>
            </a:r>
            <a:endParaRPr lang="en-GB" dirty="0"/>
          </a:p>
        </p:txBody>
      </p:sp>
      <p:pic>
        <p:nvPicPr>
          <p:cNvPr id="5" name="Picture 4" descr="C:\Users\gedwards-cole\Downloads\New ful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1731" y="894801"/>
            <a:ext cx="2560320" cy="1059815"/>
          </a:xfrm>
          <a:prstGeom prst="rect">
            <a:avLst/>
          </a:prstGeom>
          <a:noFill/>
          <a:ln>
            <a:noFill/>
          </a:ln>
        </p:spPr>
      </p:pic>
    </p:spTree>
    <p:extLst>
      <p:ext uri="{BB962C8B-B14F-4D97-AF65-F5344CB8AC3E}">
        <p14:creationId xmlns:p14="http://schemas.microsoft.com/office/powerpoint/2010/main" val="37750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610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5"/>
          <p:cNvSpPr>
            <a:spLocks noChangeArrowheads="1"/>
          </p:cNvSpPr>
          <p:nvPr/>
        </p:nvSpPr>
        <p:spPr bwMode="auto">
          <a:xfrm>
            <a:off x="4089313" y="60372"/>
            <a:ext cx="58531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5 History Knowledge Organiser</a:t>
            </a:r>
          </a:p>
          <a:p>
            <a:pPr algn="ctr"/>
            <a:r>
              <a:rPr lang="en-GB" altLang="en-US" b="1" dirty="0">
                <a:solidFill>
                  <a:srgbClr val="FFFFFF"/>
                </a:solidFill>
                <a:latin typeface="Calibri" pitchFamily="34" charset="0"/>
                <a:ea typeface="Calibri" pitchFamily="34" charset="0"/>
                <a:cs typeface="Times New Roman" pitchFamily="18" charset="0"/>
              </a:rPr>
              <a:t>Local History: Richard III - Dynasty, Death and Discovery</a:t>
            </a:r>
          </a:p>
          <a:p>
            <a:pPr algn="ctr" defTabSz="914400"/>
            <a:endParaRPr lang="en-GB" altLang="en-US" b="1" dirty="0">
              <a:solidFill>
                <a:srgbClr val="FFFFFF"/>
              </a:solidFill>
              <a:latin typeface="Calibri" pitchFamily="34" charset="0"/>
              <a:ea typeface="Calibri" pitchFamily="34" charset="0"/>
              <a:cs typeface="Times New Roman" pitchFamily="18" charset="0"/>
            </a:endParaRPr>
          </a:p>
        </p:txBody>
      </p:sp>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26" name="Table 25"/>
          <p:cNvGraphicFramePr>
            <a:graphicFrameLocks noGrp="1"/>
          </p:cNvGraphicFramePr>
          <p:nvPr>
            <p:extLst/>
          </p:nvPr>
        </p:nvGraphicFramePr>
        <p:xfrm>
          <a:off x="7752184" y="764296"/>
          <a:ext cx="2781781" cy="572187"/>
        </p:xfrm>
        <a:graphic>
          <a:graphicData uri="http://schemas.openxmlformats.org/drawingml/2006/table">
            <a:tbl>
              <a:tblPr firstRow="1" bandRow="1">
                <a:tableStyleId>{5C22544A-7EE6-4342-B048-85BDC9FD1C3A}</a:tableStyleId>
              </a:tblPr>
              <a:tblGrid>
                <a:gridCol w="2781781">
                  <a:extLst>
                    <a:ext uri="{9D8B030D-6E8A-4147-A177-3AD203B41FA5}">
                      <a16:colId xmlns:a16="http://schemas.microsoft.com/office/drawing/2014/main" val="1030499625"/>
                    </a:ext>
                  </a:extLst>
                </a:gridCol>
              </a:tblGrid>
              <a:tr h="249402">
                <a:tc>
                  <a:txBody>
                    <a:bodyPr/>
                    <a:lstStyle/>
                    <a:p>
                      <a:pPr algn="ctr"/>
                      <a:r>
                        <a:rPr lang="en-GB" sz="1200" dirty="0">
                          <a:latin typeface="Comic Sans MS" panose="030F0702030302020204" pitchFamily="66" charset="0"/>
                        </a:rPr>
                        <a:t>Key</a:t>
                      </a:r>
                      <a:r>
                        <a:rPr lang="en-GB" sz="1200" baseline="0" dirty="0">
                          <a:latin typeface="Comic Sans MS" panose="030F0702030302020204" pitchFamily="66" charset="0"/>
                        </a:rPr>
                        <a:t> Historical Threads</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853630"/>
                  </a:ext>
                </a:extLst>
              </a:tr>
              <a:tr h="297867">
                <a:tc>
                  <a:txBody>
                    <a:bodyPr/>
                    <a:lstStyle/>
                    <a:p>
                      <a:pPr marL="0" lvl="0" indent="0" algn="ctr">
                        <a:buFont typeface="Arial" panose="020B0604020202020204" pitchFamily="34" charset="0"/>
                        <a:buNone/>
                      </a:pPr>
                      <a:r>
                        <a:rPr lang="en-GB" sz="1200" kern="1200" dirty="0">
                          <a:solidFill>
                            <a:schemeClr val="dk1"/>
                          </a:solidFill>
                          <a:effectLst/>
                          <a:latin typeface="Comic Sans MS" panose="030F0702030302020204" pitchFamily="66" charset="0"/>
                          <a:ea typeface="+mn-ea"/>
                          <a:cs typeface="+mn-cs"/>
                        </a:rPr>
                        <a:t>Societal</a:t>
                      </a:r>
                      <a:r>
                        <a:rPr lang="en-GB" sz="1200" kern="1200" baseline="0" dirty="0">
                          <a:solidFill>
                            <a:schemeClr val="dk1"/>
                          </a:solidFill>
                          <a:effectLst/>
                          <a:latin typeface="Comic Sans MS" panose="030F0702030302020204" pitchFamily="66" charset="0"/>
                          <a:ea typeface="+mn-ea"/>
                          <a:cs typeface="+mn-cs"/>
                        </a:rPr>
                        <a:t> change     </a:t>
                      </a:r>
                      <a:r>
                        <a:rPr lang="en-GB" sz="1200" kern="1200" baseline="0" dirty="0" smtClean="0">
                          <a:solidFill>
                            <a:schemeClr val="dk1"/>
                          </a:solidFill>
                          <a:effectLst/>
                          <a:latin typeface="Comic Sans MS" panose="030F0702030302020204" pitchFamily="66" charset="0"/>
                          <a:ea typeface="+mn-ea"/>
                          <a:cs typeface="+mn-cs"/>
                        </a:rPr>
                        <a:t>Invasion</a:t>
                      </a:r>
                      <a:endParaRPr lang="en-GB" sz="1200" kern="1200" baseline="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12538"/>
                  </a:ext>
                </a:extLst>
              </a:tr>
            </a:tbl>
          </a:graphicData>
        </a:graphic>
      </p:graphicFrame>
      <p:graphicFrame>
        <p:nvGraphicFramePr>
          <p:cNvPr id="33" name="Table 32"/>
          <p:cNvGraphicFramePr>
            <a:graphicFrameLocks noGrp="1"/>
          </p:cNvGraphicFramePr>
          <p:nvPr>
            <p:extLst/>
          </p:nvPr>
        </p:nvGraphicFramePr>
        <p:xfrm>
          <a:off x="1666724" y="757533"/>
          <a:ext cx="6013452" cy="582078"/>
        </p:xfrm>
        <a:graphic>
          <a:graphicData uri="http://schemas.openxmlformats.org/drawingml/2006/table">
            <a:tbl>
              <a:tblPr firstRow="1" bandRow="1">
                <a:tableStyleId>{5C22544A-7EE6-4342-B048-85BDC9FD1C3A}</a:tableStyleId>
              </a:tblPr>
              <a:tblGrid>
                <a:gridCol w="6013452">
                  <a:extLst>
                    <a:ext uri="{9D8B030D-6E8A-4147-A177-3AD203B41FA5}">
                      <a16:colId xmlns:a16="http://schemas.microsoft.com/office/drawing/2014/main" val="1030499625"/>
                    </a:ext>
                  </a:extLst>
                </a:gridCol>
              </a:tblGrid>
              <a:tr h="216021">
                <a:tc>
                  <a:txBody>
                    <a:bodyPr/>
                    <a:lstStyle/>
                    <a:p>
                      <a:pPr algn="ctr"/>
                      <a:r>
                        <a:rPr lang="en-GB" sz="1200" dirty="0">
                          <a:latin typeface="Comic Sans MS" panose="030F0702030302020204" pitchFamily="66" charset="0"/>
                        </a:rPr>
                        <a:t>Enquiry 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853630"/>
                  </a:ext>
                </a:extLst>
              </a:tr>
              <a:tr h="307758">
                <a:tc>
                  <a:txBody>
                    <a:bodyPr/>
                    <a:lstStyle/>
                    <a:p>
                      <a:pPr marL="0" lvl="0" indent="0" algn="ctr">
                        <a:buFontTx/>
                        <a:buNone/>
                      </a:pPr>
                      <a:r>
                        <a:rPr lang="en-GB" sz="1200" kern="1200" dirty="0" smtClean="0">
                          <a:solidFill>
                            <a:schemeClr val="dk1"/>
                          </a:solidFill>
                          <a:effectLst/>
                          <a:latin typeface="Comic Sans MS" panose="030F0702030302020204" pitchFamily="66" charset="0"/>
                          <a:ea typeface="+mn-ea"/>
                          <a:cs typeface="+mn-cs"/>
                        </a:rPr>
                        <a:t>Who</a:t>
                      </a:r>
                      <a:r>
                        <a:rPr lang="en-GB" sz="1200" kern="1200" baseline="0" dirty="0" smtClean="0">
                          <a:solidFill>
                            <a:schemeClr val="dk1"/>
                          </a:solidFill>
                          <a:effectLst/>
                          <a:latin typeface="Comic Sans MS" panose="030F0702030302020204" pitchFamily="66" charset="0"/>
                          <a:ea typeface="+mn-ea"/>
                          <a:cs typeface="+mn-cs"/>
                        </a:rPr>
                        <a:t> was King Richard III and why was he found buried in a Leicester car park?</a:t>
                      </a:r>
                      <a:endParaRPr lang="en-GB" sz="1200" kern="120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12538"/>
                  </a:ext>
                </a:extLst>
              </a:tr>
            </a:tbl>
          </a:graphicData>
        </a:graphic>
      </p:graphicFrame>
      <p:graphicFrame>
        <p:nvGraphicFramePr>
          <p:cNvPr id="20" name="Table 19"/>
          <p:cNvGraphicFramePr>
            <a:graphicFrameLocks noGrp="1"/>
          </p:cNvGraphicFramePr>
          <p:nvPr>
            <p:extLst/>
          </p:nvPr>
        </p:nvGraphicFramePr>
        <p:xfrm>
          <a:off x="1666725" y="1404448"/>
          <a:ext cx="2641171" cy="3840480"/>
        </p:xfrm>
        <a:graphic>
          <a:graphicData uri="http://schemas.openxmlformats.org/drawingml/2006/table">
            <a:tbl>
              <a:tblPr firstRow="1" bandRow="1">
                <a:tableStyleId>{5C22544A-7EE6-4342-B048-85BDC9FD1C3A}</a:tableStyleId>
              </a:tblPr>
              <a:tblGrid>
                <a:gridCol w="2641171">
                  <a:extLst>
                    <a:ext uri="{9D8B030D-6E8A-4147-A177-3AD203B41FA5}">
                      <a16:colId xmlns:a16="http://schemas.microsoft.com/office/drawing/2014/main" val="20000"/>
                    </a:ext>
                  </a:extLst>
                </a:gridCol>
              </a:tblGrid>
              <a:tr h="239236">
                <a:tc>
                  <a:txBody>
                    <a:bodyPr/>
                    <a:lstStyle/>
                    <a:p>
                      <a:pPr marL="0" indent="0" algn="ctr">
                        <a:buFont typeface="Arial" panose="020B0604020202020204" pitchFamily="34" charset="0"/>
                        <a:buNone/>
                      </a:pPr>
                      <a:r>
                        <a:rPr lang="en-GB" sz="1200" dirty="0" smtClean="0">
                          <a:latin typeface="Comic Sans MS" panose="030F0702030302020204" pitchFamily="66" charset="0"/>
                        </a:rPr>
                        <a:t>Key Vocabulary</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98822">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archaeologist</a:t>
                      </a:r>
                      <a:r>
                        <a:rPr lang="en-GB" sz="1200" b="0" baseline="0" dirty="0" smtClean="0">
                          <a:latin typeface="Comic Sans MS" panose="030F0702030302020204" pitchFamily="66" charset="0"/>
                        </a:rPr>
                        <a:t>: a scientist who finds buried history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Lancastrians: </a:t>
                      </a:r>
                      <a:r>
                        <a:rPr lang="en-GB" sz="1200" b="0" baseline="0" dirty="0" smtClean="0">
                          <a:latin typeface="Comic Sans MS" panose="030F0702030302020204" pitchFamily="66" charset="0"/>
                        </a:rPr>
                        <a:t>a follower of the House of Lancaster fighting on the side of Henry VII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err="1" smtClean="0">
                          <a:latin typeface="Comic Sans MS" panose="030F0702030302020204" pitchFamily="66" charset="0"/>
                        </a:rPr>
                        <a:t>Yorkists</a:t>
                      </a:r>
                      <a:r>
                        <a:rPr lang="en-GB" sz="1200" b="0" baseline="0" dirty="0" smtClean="0">
                          <a:latin typeface="Comic Sans MS" panose="030F0702030302020204" pitchFamily="66" charset="0"/>
                        </a:rPr>
                        <a:t>: a supporter of the House of York fighting on the side of Richard III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monarch</a:t>
                      </a:r>
                      <a:r>
                        <a:rPr lang="en-GB" sz="1200" b="0" baseline="0" dirty="0" smtClean="0">
                          <a:latin typeface="Comic Sans MS" panose="030F0702030302020204" pitchFamily="66" charset="0"/>
                        </a:rPr>
                        <a:t>: a ruler such as a king, queen or emperor who exercises authority and power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Plantagenet</a:t>
                      </a:r>
                      <a:r>
                        <a:rPr lang="en-GB" sz="1200" b="0" baseline="0" dirty="0" smtClean="0">
                          <a:latin typeface="Comic Sans MS" panose="030F0702030302020204" pitchFamily="66" charset="0"/>
                        </a:rPr>
                        <a:t>: Royal ‘house’ originating from Anjou in France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rebellion:</a:t>
                      </a:r>
                      <a:r>
                        <a:rPr lang="en-GB" sz="1200" b="0" baseline="0" dirty="0" smtClean="0">
                          <a:latin typeface="Comic Sans MS" panose="030F0702030302020204" pitchFamily="66" charset="0"/>
                        </a:rPr>
                        <a:t> a refusal to obey those in power often resulting in an armed fight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Tudor</a:t>
                      </a:r>
                      <a:r>
                        <a:rPr lang="en-GB" sz="1200" b="0" baseline="0" dirty="0" smtClean="0">
                          <a:latin typeface="Comic Sans MS" panose="030F0702030302020204" pitchFamily="66" charset="0"/>
                        </a:rPr>
                        <a:t>: English royal ‘house’ of Welsh origin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nvPr>
        </p:nvGraphicFramePr>
        <p:xfrm>
          <a:off x="4422838" y="3301447"/>
          <a:ext cx="6095566" cy="1578466"/>
        </p:xfrm>
        <a:graphic>
          <a:graphicData uri="http://schemas.openxmlformats.org/drawingml/2006/table">
            <a:tbl>
              <a:tblPr firstRow="1" bandRow="1">
                <a:tableStyleId>{5C22544A-7EE6-4342-B048-85BDC9FD1C3A}</a:tableStyleId>
              </a:tblPr>
              <a:tblGrid>
                <a:gridCol w="6095566">
                  <a:extLst>
                    <a:ext uri="{9D8B030D-6E8A-4147-A177-3AD203B41FA5}">
                      <a16:colId xmlns:a16="http://schemas.microsoft.com/office/drawing/2014/main" val="20000"/>
                    </a:ext>
                  </a:extLst>
                </a:gridCol>
              </a:tblGrid>
              <a:tr h="238709">
                <a:tc>
                  <a:txBody>
                    <a:bodyPr/>
                    <a:lstStyle/>
                    <a:p>
                      <a:pPr algn="ctr"/>
                      <a:r>
                        <a:rPr lang="en-GB" sz="1200" dirty="0">
                          <a:latin typeface="Comic Sans MS" panose="030F0702030302020204" pitchFamily="66" charset="0"/>
                        </a:rPr>
                        <a:t>What will I</a:t>
                      </a:r>
                      <a:r>
                        <a:rPr lang="en-GB" sz="1200" baseline="0" dirty="0">
                          <a:latin typeface="Comic Sans MS" panose="030F0702030302020204" pitchFamily="66" charset="0"/>
                        </a:rPr>
                        <a:t> know by the end of the unit</a:t>
                      </a:r>
                      <a:r>
                        <a:rPr lang="en-GB" sz="1200" baseline="0" dirty="0" smtClean="0">
                          <a:latin typeface="Comic Sans MS" panose="030F0702030302020204" pitchFamily="66" charset="0"/>
                        </a:rPr>
                        <a:t>?</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04146">
                <a:tc>
                  <a:txBody>
                    <a:bodyPr/>
                    <a:lstStyle/>
                    <a:p>
                      <a:pPr marL="171450" lvl="0" indent="-171450">
                        <a:buFont typeface="Arial" panose="020B0604020202020204" pitchFamily="34" charset="0"/>
                        <a:buChar char="•"/>
                      </a:pPr>
                      <a:r>
                        <a:rPr lang="en-GB" sz="1200" kern="1200" dirty="0" smtClean="0">
                          <a:solidFill>
                            <a:schemeClr val="dk1"/>
                          </a:solidFill>
                          <a:effectLst/>
                          <a:latin typeface="Comic Sans MS" panose="030F0702030302020204" pitchFamily="66" charset="0"/>
                          <a:ea typeface="+mn-ea"/>
                          <a:cs typeface="+mn-cs"/>
                        </a:rPr>
                        <a:t>I will discover</a:t>
                      </a:r>
                      <a:r>
                        <a:rPr lang="en-GB" sz="1200" kern="1200" baseline="0" dirty="0" smtClean="0">
                          <a:solidFill>
                            <a:schemeClr val="dk1"/>
                          </a:solidFill>
                          <a:effectLst/>
                          <a:latin typeface="Comic Sans MS" panose="030F0702030302020204" pitchFamily="66" charset="0"/>
                          <a:ea typeface="+mn-ea"/>
                          <a:cs typeface="+mn-cs"/>
                        </a:rPr>
                        <a:t> who Richard III was and what the cause and consequence of his death was for England. </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will explore different interpretations of Richard III and make conclusions about him as a king based on what I find. </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will understand how the War of the Roses came to an end. </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will discover how Richard III was eventually found by archaeologists.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extLst/>
          </p:nvPr>
        </p:nvGraphicFramePr>
        <p:xfrm>
          <a:off x="4422839" y="1411489"/>
          <a:ext cx="6106617" cy="1818792"/>
        </p:xfrm>
        <a:graphic>
          <a:graphicData uri="http://schemas.openxmlformats.org/drawingml/2006/table">
            <a:tbl>
              <a:tblPr firstRow="1" bandRow="1">
                <a:tableStyleId>{5C22544A-7EE6-4342-B048-85BDC9FD1C3A}</a:tableStyleId>
              </a:tblPr>
              <a:tblGrid>
                <a:gridCol w="6106617">
                  <a:extLst>
                    <a:ext uri="{9D8B030D-6E8A-4147-A177-3AD203B41FA5}">
                      <a16:colId xmlns:a16="http://schemas.microsoft.com/office/drawing/2014/main" val="4208729436"/>
                    </a:ext>
                  </a:extLst>
                </a:gridCol>
              </a:tblGrid>
              <a:tr h="192239">
                <a:tc>
                  <a:txBody>
                    <a:bodyPr/>
                    <a:lstStyle/>
                    <a:p>
                      <a:pPr algn="ctr"/>
                      <a:r>
                        <a:rPr lang="en-GB" sz="1200" dirty="0" smtClean="0">
                          <a:solidFill>
                            <a:schemeClr val="bg1"/>
                          </a:solidFill>
                          <a:latin typeface="Comic Sans MS" panose="030F0702030302020204" pitchFamily="66" charset="0"/>
                        </a:rPr>
                        <a:t>Key Knowledge</a:t>
                      </a:r>
                      <a:endParaRPr lang="en-GB" sz="12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251907"/>
                  </a:ext>
                </a:extLst>
              </a:tr>
              <a:tr h="1544472">
                <a:tc>
                  <a:txBody>
                    <a:bodyPr/>
                    <a:lstStyle/>
                    <a:p>
                      <a:pPr lvl="0" algn="ctr"/>
                      <a:endParaRPr lang="en-GB" sz="1100" b="0" baseline="0" dirty="0" smtClean="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640167"/>
                  </a:ext>
                </a:extLst>
              </a:tr>
            </a:tbl>
          </a:graphicData>
        </a:graphic>
      </p:graphicFrame>
      <p:sp>
        <p:nvSpPr>
          <p:cNvPr id="24" name="TextBox 23"/>
          <p:cNvSpPr txBox="1"/>
          <p:nvPr/>
        </p:nvSpPr>
        <p:spPr>
          <a:xfrm>
            <a:off x="4440777" y="1727052"/>
            <a:ext cx="6077627" cy="1708160"/>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Comic Sans MS" panose="030F0702030302020204" pitchFamily="66" charset="0"/>
              </a:rPr>
              <a:t>Edward III, monarch from 1327 until 1377, had 7 sons and 5 daughters. Many of his sons wanted to claim the throne when their father died and were willing to fight each other for it. </a:t>
            </a:r>
          </a:p>
          <a:p>
            <a:pPr marL="171450" indent="-171450">
              <a:buFont typeface="Arial" panose="020B0604020202020204" pitchFamily="34" charset="0"/>
              <a:buChar char="•"/>
            </a:pPr>
            <a:r>
              <a:rPr lang="en-GB" sz="1200" dirty="0">
                <a:latin typeface="Comic Sans MS" panose="030F0702030302020204" pitchFamily="66" charset="0"/>
              </a:rPr>
              <a:t>The British throne passed between these two ‘Houses’ until Edward IV died leaving 2 young sons: Edward and Richard. Their uncle, Richard Duke of Gloucester became their guardian.</a:t>
            </a:r>
          </a:p>
          <a:p>
            <a:pPr marL="171450" indent="-171450">
              <a:buFont typeface="Arial" panose="020B0604020202020204" pitchFamily="34" charset="0"/>
              <a:buChar char="•"/>
            </a:pPr>
            <a:r>
              <a:rPr lang="en-GB" sz="1200" dirty="0">
                <a:solidFill>
                  <a:prstClr val="black"/>
                </a:solidFill>
                <a:latin typeface="Comic Sans MS" panose="030F0702030302020204" pitchFamily="66" charset="0"/>
              </a:rPr>
              <a:t>Richard III died at the </a:t>
            </a:r>
            <a:r>
              <a:rPr lang="en-GB" sz="1200" b="1" dirty="0">
                <a:solidFill>
                  <a:prstClr val="black"/>
                </a:solidFill>
                <a:latin typeface="Comic Sans MS" panose="030F0702030302020204" pitchFamily="66" charset="0"/>
              </a:rPr>
              <a:t>Battle of Bosworth </a:t>
            </a:r>
            <a:r>
              <a:rPr lang="en-GB" sz="1200" dirty="0">
                <a:solidFill>
                  <a:prstClr val="black"/>
                </a:solidFill>
                <a:latin typeface="Comic Sans MS" panose="030F0702030302020204" pitchFamily="66" charset="0"/>
              </a:rPr>
              <a:t>becoming not only the last </a:t>
            </a:r>
            <a:r>
              <a:rPr lang="en-GB" sz="1200" b="1" dirty="0">
                <a:solidFill>
                  <a:prstClr val="black"/>
                </a:solidFill>
                <a:latin typeface="Comic Sans MS" panose="030F0702030302020204" pitchFamily="66" charset="0"/>
              </a:rPr>
              <a:t>Plantagenet</a:t>
            </a:r>
            <a:r>
              <a:rPr lang="en-GB" sz="1200" dirty="0">
                <a:solidFill>
                  <a:prstClr val="black"/>
                </a:solidFill>
                <a:latin typeface="Comic Sans MS" panose="030F0702030302020204" pitchFamily="66" charset="0"/>
              </a:rPr>
              <a:t> king but also the last king to die in battle. </a:t>
            </a:r>
            <a:endParaRPr lang="en-GB" sz="1200" dirty="0">
              <a:latin typeface="Comic Sans MS" panose="030F0702030302020204" pitchFamily="66" charset="0"/>
            </a:endParaRPr>
          </a:p>
          <a:p>
            <a:pPr marL="171450" indent="-171450">
              <a:buFont typeface="Arial" panose="020B0604020202020204" pitchFamily="34" charset="0"/>
              <a:buChar char="•"/>
            </a:pPr>
            <a:endParaRPr lang="en-GB" sz="900" dirty="0">
              <a:latin typeface="Comic Sans MS" panose="030F0702030302020204" pitchFamily="66" charset="0"/>
            </a:endParaRPr>
          </a:p>
        </p:txBody>
      </p:sp>
      <p:pic>
        <p:nvPicPr>
          <p:cNvPr id="27" name="Picture 26"/>
          <p:cNvPicPr>
            <a:picLocks noChangeAspect="1"/>
          </p:cNvPicPr>
          <p:nvPr/>
        </p:nvPicPr>
        <p:blipFill>
          <a:blip r:embed="rId3"/>
          <a:stretch>
            <a:fillRect/>
          </a:stretch>
        </p:blipFill>
        <p:spPr>
          <a:xfrm>
            <a:off x="4151785" y="5013176"/>
            <a:ext cx="1896183" cy="1661994"/>
          </a:xfrm>
          <a:prstGeom prst="rect">
            <a:avLst/>
          </a:prstGeom>
        </p:spPr>
      </p:pic>
      <p:pic>
        <p:nvPicPr>
          <p:cNvPr id="28" name="Picture 27"/>
          <p:cNvPicPr>
            <a:picLocks noChangeAspect="1"/>
          </p:cNvPicPr>
          <p:nvPr/>
        </p:nvPicPr>
        <p:blipFill>
          <a:blip r:embed="rId4"/>
          <a:stretch>
            <a:fillRect/>
          </a:stretch>
        </p:blipFill>
        <p:spPr>
          <a:xfrm>
            <a:off x="1878826" y="5330443"/>
            <a:ext cx="2060859" cy="1027460"/>
          </a:xfrm>
          <a:prstGeom prst="rect">
            <a:avLst/>
          </a:prstGeom>
        </p:spPr>
      </p:pic>
      <p:pic>
        <p:nvPicPr>
          <p:cNvPr id="29" name="Picture 28"/>
          <p:cNvPicPr>
            <a:picLocks noChangeAspect="1"/>
          </p:cNvPicPr>
          <p:nvPr/>
        </p:nvPicPr>
        <p:blipFill>
          <a:blip r:embed="rId5"/>
          <a:stretch>
            <a:fillRect/>
          </a:stretch>
        </p:blipFill>
        <p:spPr>
          <a:xfrm>
            <a:off x="6055836" y="4951080"/>
            <a:ext cx="4462569" cy="1507189"/>
          </a:xfrm>
          <a:prstGeom prst="rect">
            <a:avLst/>
          </a:prstGeom>
        </p:spPr>
      </p:pic>
      <p:pic>
        <p:nvPicPr>
          <p:cNvPr id="17" name="Picture 16" descr="C:\Users\gedwards-cole\Downloads\New full 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4013" y="104383"/>
            <a:ext cx="1729332" cy="565995"/>
          </a:xfrm>
          <a:prstGeom prst="rect">
            <a:avLst/>
          </a:prstGeom>
          <a:noFill/>
          <a:ln>
            <a:noFill/>
          </a:ln>
        </p:spPr>
      </p:pic>
    </p:spTree>
    <p:extLst>
      <p:ext uri="{BB962C8B-B14F-4D97-AF65-F5344CB8AC3E}">
        <p14:creationId xmlns:p14="http://schemas.microsoft.com/office/powerpoint/2010/main" val="1323162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2975" y="223837"/>
            <a:ext cx="10306050" cy="6410325"/>
          </a:xfrm>
          <a:prstGeom prst="rect">
            <a:avLst/>
          </a:prstGeom>
        </p:spPr>
      </p:pic>
    </p:spTree>
    <p:extLst>
      <p:ext uri="{BB962C8B-B14F-4D97-AF65-F5344CB8AC3E}">
        <p14:creationId xmlns:p14="http://schemas.microsoft.com/office/powerpoint/2010/main" val="38348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207" y="66162"/>
            <a:ext cx="11045553" cy="514908"/>
          </a:xfrm>
          <a:solidFill>
            <a:srgbClr val="0070C0"/>
          </a:solidFill>
        </p:spPr>
        <p:txBody>
          <a:bodyPr>
            <a:normAutofit fontScale="90000"/>
          </a:bodyPr>
          <a:lstStyle/>
          <a:p>
            <a:r>
              <a:rPr lang="en-GB" sz="3600" b="1" dirty="0" smtClean="0">
                <a:solidFill>
                  <a:schemeClr val="bg1"/>
                </a:solidFill>
                <a:latin typeface="Comic Sans MS" panose="030F0702030302020204" pitchFamily="66" charset="0"/>
              </a:rPr>
              <a:t>Year 5  Jigsaw  Unit 5     Relationships</a:t>
            </a:r>
            <a:endParaRPr lang="en-GB" sz="3600" b="1" dirty="0">
              <a:solidFill>
                <a:schemeClr val="bg1"/>
              </a:solidFill>
              <a:latin typeface="Comic Sans MS" panose="030F0702030302020204" pitchFamily="66" charset="0"/>
            </a:endParaRPr>
          </a:p>
        </p:txBody>
      </p:sp>
      <p:graphicFrame>
        <p:nvGraphicFramePr>
          <p:cNvPr id="5" name="Table 4"/>
          <p:cNvGraphicFramePr>
            <a:graphicFrameLocks noGrp="1"/>
          </p:cNvGraphicFramePr>
          <p:nvPr>
            <p:extLst/>
          </p:nvPr>
        </p:nvGraphicFramePr>
        <p:xfrm>
          <a:off x="2949550" y="2683340"/>
          <a:ext cx="9100210" cy="2837859"/>
        </p:xfrm>
        <a:graphic>
          <a:graphicData uri="http://schemas.openxmlformats.org/drawingml/2006/table">
            <a:tbl>
              <a:tblPr firstRow="1" bandRow="1">
                <a:tableStyleId>{5C22544A-7EE6-4342-B048-85BDC9FD1C3A}</a:tableStyleId>
              </a:tblPr>
              <a:tblGrid>
                <a:gridCol w="1410179">
                  <a:extLst>
                    <a:ext uri="{9D8B030D-6E8A-4147-A177-3AD203B41FA5}">
                      <a16:colId xmlns:a16="http://schemas.microsoft.com/office/drawing/2014/main" val="1135586835"/>
                    </a:ext>
                  </a:extLst>
                </a:gridCol>
                <a:gridCol w="7690031">
                  <a:extLst>
                    <a:ext uri="{9D8B030D-6E8A-4147-A177-3AD203B41FA5}">
                      <a16:colId xmlns:a16="http://schemas.microsoft.com/office/drawing/2014/main" val="1662273146"/>
                    </a:ext>
                  </a:extLst>
                </a:gridCol>
              </a:tblGrid>
              <a:tr h="318377">
                <a:tc gridSpan="2">
                  <a:txBody>
                    <a:bodyPr/>
                    <a:lstStyle/>
                    <a:p>
                      <a:pPr algn="ctr"/>
                      <a:r>
                        <a:rPr lang="en-GB" sz="1600" dirty="0" smtClean="0">
                          <a:solidFill>
                            <a:schemeClr val="bg1"/>
                          </a:solidFill>
                          <a:latin typeface="Comic Sans MS" panose="030F0702030302020204" pitchFamily="66" charset="0"/>
                        </a:rPr>
                        <a:t> I will understand</a:t>
                      </a:r>
                      <a:r>
                        <a:rPr lang="en-GB" sz="1600" baseline="0" dirty="0" smtClean="0">
                          <a:solidFill>
                            <a:schemeClr val="bg1"/>
                          </a:solidFill>
                          <a:latin typeface="Comic Sans MS" panose="030F0702030302020204" pitchFamily="66" charset="0"/>
                        </a:rPr>
                        <a:t> this vocabulary…</a:t>
                      </a:r>
                      <a:endParaRPr lang="en-GB" sz="1600" dirty="0">
                        <a:solidFill>
                          <a:schemeClr val="bg1"/>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hMerge="1">
                  <a:txBody>
                    <a:bodyPr/>
                    <a:lstStyle/>
                    <a:p>
                      <a:endParaRPr lang="en-GB" dirty="0"/>
                    </a:p>
                  </a:txBody>
                  <a:tcPr/>
                </a:tc>
                <a:extLst>
                  <a:ext uri="{0D108BD9-81ED-4DB2-BD59-A6C34878D82A}">
                    <a16:rowId xmlns:a16="http://schemas.microsoft.com/office/drawing/2014/main" val="1182568733"/>
                  </a:ext>
                </a:extLst>
              </a:tr>
              <a:tr h="260490">
                <a:tc>
                  <a:txBody>
                    <a:bodyPr/>
                    <a:lstStyle/>
                    <a:p>
                      <a:r>
                        <a:rPr lang="en-GB" sz="1200" b="1" dirty="0" smtClean="0">
                          <a:solidFill>
                            <a:srgbClr val="0070C0"/>
                          </a:solidFill>
                          <a:latin typeface="Comic Sans MS" panose="030F0702030302020204" pitchFamily="66" charset="0"/>
                        </a:rPr>
                        <a:t>self-esteem</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A feeling of being happy with yourself</a:t>
                      </a:r>
                      <a:r>
                        <a:rPr lang="en-GB" sz="1100" baseline="0" dirty="0" smtClean="0">
                          <a:solidFill>
                            <a:srgbClr val="0070C0"/>
                          </a:solidFill>
                          <a:latin typeface="Comic Sans MS" panose="030F0702030302020204" pitchFamily="66" charset="0"/>
                        </a:rPr>
                        <a:t> </a:t>
                      </a:r>
                      <a:r>
                        <a:rPr lang="en-GB" sz="1100" dirty="0" smtClean="0">
                          <a:solidFill>
                            <a:srgbClr val="0070C0"/>
                          </a:solidFill>
                          <a:latin typeface="Comic Sans MS" panose="030F0702030302020204" pitchFamily="66" charset="0"/>
                        </a:rPr>
                        <a:t>and your abilities.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1796771"/>
                  </a:ext>
                </a:extLst>
              </a:tr>
              <a:tr h="260490">
                <a:tc>
                  <a:txBody>
                    <a:bodyPr/>
                    <a:lstStyle/>
                    <a:p>
                      <a:r>
                        <a:rPr lang="en-GB" sz="1200" b="1" dirty="0" smtClean="0">
                          <a:solidFill>
                            <a:srgbClr val="0070C0"/>
                          </a:solidFill>
                          <a:latin typeface="Comic Sans MS" panose="030F0702030302020204" pitchFamily="66" charset="0"/>
                        </a:rPr>
                        <a:t>attributes</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To regard a quality or feature as belonging to somebody or something.</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724483"/>
                  </a:ext>
                </a:extLst>
              </a:tr>
              <a:tr h="260490">
                <a:tc>
                  <a:txBody>
                    <a:bodyPr/>
                    <a:lstStyle/>
                    <a:p>
                      <a:r>
                        <a:rPr lang="en-GB" sz="1200" b="1" dirty="0" smtClean="0">
                          <a:solidFill>
                            <a:srgbClr val="0070C0"/>
                          </a:solidFill>
                          <a:latin typeface="Comic Sans MS" panose="030F0702030302020204" pitchFamily="66" charset="0"/>
                        </a:rPr>
                        <a:t>characteristics</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A typical feature or quality that somebody or something has.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405176"/>
                  </a:ext>
                </a:extLst>
              </a:tr>
              <a:tr h="405207">
                <a:tc>
                  <a:txBody>
                    <a:bodyPr/>
                    <a:lstStyle/>
                    <a:p>
                      <a:r>
                        <a:rPr lang="en-GB" sz="1200" b="1" dirty="0" smtClean="0">
                          <a:solidFill>
                            <a:srgbClr val="0070C0"/>
                          </a:solidFill>
                          <a:latin typeface="Comic Sans MS" panose="030F0702030302020204" pitchFamily="66" charset="0"/>
                        </a:rPr>
                        <a:t>compromise</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An agreement made between</a:t>
                      </a:r>
                      <a:r>
                        <a:rPr lang="en-GB" sz="1100" baseline="0" dirty="0" smtClean="0">
                          <a:solidFill>
                            <a:srgbClr val="0070C0"/>
                          </a:solidFill>
                          <a:latin typeface="Comic Sans MS" panose="030F0702030302020204" pitchFamily="66" charset="0"/>
                        </a:rPr>
                        <a:t> two people or groups in which each side gives up some of the things they want so that both sides are happy at the end.</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393613"/>
                  </a:ext>
                </a:extLst>
              </a:tr>
              <a:tr h="260490">
                <a:tc>
                  <a:txBody>
                    <a:bodyPr/>
                    <a:lstStyle/>
                    <a:p>
                      <a:r>
                        <a:rPr lang="en-GB" sz="1200" b="1" dirty="0" smtClean="0">
                          <a:solidFill>
                            <a:srgbClr val="0070C0"/>
                          </a:solidFill>
                          <a:latin typeface="Comic Sans MS" panose="030F0702030302020204" pitchFamily="66" charset="0"/>
                        </a:rPr>
                        <a:t>pressure</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The act of trying to persuade or to force somebody to do something.</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1554997"/>
                  </a:ext>
                </a:extLst>
              </a:tr>
              <a:tr h="260490">
                <a:tc>
                  <a:txBody>
                    <a:bodyPr/>
                    <a:lstStyle/>
                    <a:p>
                      <a:r>
                        <a:rPr lang="en-GB" sz="1200" b="1" dirty="0" smtClean="0">
                          <a:solidFill>
                            <a:srgbClr val="0070C0"/>
                          </a:solidFill>
                          <a:latin typeface="Comic Sans MS" panose="030F0702030302020204" pitchFamily="66" charset="0"/>
                        </a:rPr>
                        <a:t>jealousy</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Feeling angry or unhappy because they want to be like someone else or have something they have. </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5662383"/>
                  </a:ext>
                </a:extLst>
              </a:tr>
              <a:tr h="405207">
                <a:tc>
                  <a:txBody>
                    <a:bodyPr/>
                    <a:lstStyle/>
                    <a:p>
                      <a:r>
                        <a:rPr lang="en-GB" sz="1200" b="1" dirty="0" smtClean="0">
                          <a:solidFill>
                            <a:srgbClr val="0070C0"/>
                          </a:solidFill>
                          <a:latin typeface="Comic Sans MS" panose="030F0702030302020204" pitchFamily="66" charset="0"/>
                        </a:rPr>
                        <a:t>bullying</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Behaviour that is repeated and intended to hurt or frighten someone either physically or emotionally. </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6625860"/>
                  </a:ext>
                </a:extLst>
              </a:tr>
              <a:tr h="299052">
                <a:tc>
                  <a:txBody>
                    <a:bodyPr/>
                    <a:lstStyle/>
                    <a:p>
                      <a:r>
                        <a:rPr lang="en-GB" sz="1200" b="1" dirty="0" smtClean="0">
                          <a:solidFill>
                            <a:srgbClr val="0070C0"/>
                          </a:solidFill>
                          <a:latin typeface="Comic Sans MS" panose="030F0702030302020204" pitchFamily="66" charset="0"/>
                        </a:rPr>
                        <a:t>safety</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To feel safe and protected from danger or harm.</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0636757"/>
                  </a:ext>
                </a:extLst>
              </a:tr>
            </a:tbl>
          </a:graphicData>
        </a:graphic>
      </p:graphicFrame>
      <p:graphicFrame>
        <p:nvGraphicFramePr>
          <p:cNvPr id="10" name="Table 9"/>
          <p:cNvGraphicFramePr>
            <a:graphicFrameLocks noGrp="1"/>
          </p:cNvGraphicFramePr>
          <p:nvPr>
            <p:extLst/>
          </p:nvPr>
        </p:nvGraphicFramePr>
        <p:xfrm>
          <a:off x="5320354" y="5618487"/>
          <a:ext cx="6729406" cy="1190086"/>
        </p:xfrm>
        <a:graphic>
          <a:graphicData uri="http://schemas.openxmlformats.org/drawingml/2006/table">
            <a:tbl>
              <a:tblPr firstRow="1" bandRow="1">
                <a:tableStyleId>{5C22544A-7EE6-4342-B048-85BDC9FD1C3A}</a:tableStyleId>
              </a:tblPr>
              <a:tblGrid>
                <a:gridCol w="6729406">
                  <a:extLst>
                    <a:ext uri="{9D8B030D-6E8A-4147-A177-3AD203B41FA5}">
                      <a16:colId xmlns:a16="http://schemas.microsoft.com/office/drawing/2014/main" val="3504397740"/>
                    </a:ext>
                  </a:extLst>
                </a:gridCol>
              </a:tblGrid>
              <a:tr h="318373">
                <a:tc>
                  <a:txBody>
                    <a:bodyPr/>
                    <a:lstStyle/>
                    <a:p>
                      <a:r>
                        <a:rPr lang="en-GB" sz="1600" dirty="0" smtClean="0">
                          <a:latin typeface="Comic Sans MS" panose="030F0702030302020204" pitchFamily="66" charset="0"/>
                        </a:rPr>
                        <a:t>I can answer these reflective questions…</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105845680"/>
                  </a:ext>
                </a:extLst>
              </a:tr>
              <a:tr h="260487">
                <a:tc>
                  <a:txBody>
                    <a:bodyPr/>
                    <a:lstStyle/>
                    <a:p>
                      <a:r>
                        <a:rPr lang="en-GB" sz="1200" dirty="0" smtClean="0">
                          <a:solidFill>
                            <a:srgbClr val="0070C0"/>
                          </a:solidFill>
                          <a:latin typeface="Comic Sans MS" panose="030F0702030302020204" pitchFamily="66" charset="0"/>
                        </a:rPr>
                        <a:t>What</a:t>
                      </a:r>
                      <a:r>
                        <a:rPr lang="en-GB" sz="1200" baseline="0" dirty="0" smtClean="0">
                          <a:solidFill>
                            <a:srgbClr val="0070C0"/>
                          </a:solidFill>
                          <a:latin typeface="Comic Sans MS" panose="030F0702030302020204" pitchFamily="66" charset="0"/>
                        </a:rPr>
                        <a:t> does friendship mean to you</a:t>
                      </a:r>
                      <a:r>
                        <a:rPr lang="en-GB" sz="1200" dirty="0" smtClean="0">
                          <a:solidFill>
                            <a:srgbClr val="0070C0"/>
                          </a:solidFill>
                          <a:latin typeface="Comic Sans MS" panose="030F0702030302020204" pitchFamily="66" charset="0"/>
                        </a:rPr>
                        <a:t>?</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18416211"/>
                  </a:ext>
                </a:extLst>
              </a:tr>
              <a:tr h="268921">
                <a:tc>
                  <a:txBody>
                    <a:bodyPr/>
                    <a:lstStyle/>
                    <a:p>
                      <a:r>
                        <a:rPr lang="en-GB" sz="1200" dirty="0" smtClean="0">
                          <a:solidFill>
                            <a:srgbClr val="0070C0"/>
                          </a:solidFill>
                          <a:latin typeface="Comic Sans MS" panose="030F0702030302020204" pitchFamily="66" charset="0"/>
                        </a:rPr>
                        <a:t>How</a:t>
                      </a:r>
                      <a:r>
                        <a:rPr lang="en-GB" sz="1200" baseline="0" dirty="0" smtClean="0">
                          <a:solidFill>
                            <a:srgbClr val="0070C0"/>
                          </a:solidFill>
                          <a:latin typeface="Comic Sans MS" panose="030F0702030302020204" pitchFamily="66" charset="0"/>
                        </a:rPr>
                        <a:t> do you know who you are talking to online</a:t>
                      </a:r>
                      <a:r>
                        <a:rPr lang="en-GB" sz="1200" dirty="0" smtClean="0">
                          <a:solidFill>
                            <a:srgbClr val="0070C0"/>
                          </a:solidFill>
                          <a:latin typeface="Comic Sans MS" panose="030F0702030302020204" pitchFamily="66" charset="0"/>
                        </a:rPr>
                        <a:t>?</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246642"/>
                  </a:ext>
                </a:extLst>
              </a:tr>
              <a:tr h="306166">
                <a:tc>
                  <a:txBody>
                    <a:bodyPr/>
                    <a:lstStyle/>
                    <a:p>
                      <a:r>
                        <a:rPr lang="en-GB" sz="1200" dirty="0" smtClean="0">
                          <a:solidFill>
                            <a:srgbClr val="0070C0"/>
                          </a:solidFill>
                          <a:latin typeface="Comic Sans MS" panose="030F0702030302020204" pitchFamily="66" charset="0"/>
                        </a:rPr>
                        <a:t>What</a:t>
                      </a:r>
                      <a:r>
                        <a:rPr lang="en-GB" sz="1200" baseline="0" dirty="0" smtClean="0">
                          <a:solidFill>
                            <a:srgbClr val="0070C0"/>
                          </a:solidFill>
                          <a:latin typeface="Comic Sans MS" panose="030F0702030302020204" pitchFamily="66" charset="0"/>
                        </a:rPr>
                        <a:t> are good ways I can keep myself safe when using technology</a:t>
                      </a:r>
                      <a:r>
                        <a:rPr lang="en-GB" sz="1200" dirty="0" smtClean="0">
                          <a:solidFill>
                            <a:srgbClr val="0070C0"/>
                          </a:solidFill>
                          <a:latin typeface="Comic Sans MS" panose="030F0702030302020204" pitchFamily="66" charset="0"/>
                        </a:rPr>
                        <a:t>?</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46943410"/>
                  </a:ext>
                </a:extLst>
              </a:tr>
            </a:tbl>
          </a:graphicData>
        </a:graphic>
      </p:graphicFrame>
      <p:graphicFrame>
        <p:nvGraphicFramePr>
          <p:cNvPr id="12" name="Table 11"/>
          <p:cNvGraphicFramePr>
            <a:graphicFrameLocks noGrp="1"/>
          </p:cNvGraphicFramePr>
          <p:nvPr>
            <p:extLst/>
          </p:nvPr>
        </p:nvGraphicFramePr>
        <p:xfrm>
          <a:off x="165068" y="656845"/>
          <a:ext cx="11884692" cy="1950720"/>
        </p:xfrm>
        <a:graphic>
          <a:graphicData uri="http://schemas.openxmlformats.org/drawingml/2006/table">
            <a:tbl>
              <a:tblPr firstRow="1" bandRow="1">
                <a:tableStyleId>{5C22544A-7EE6-4342-B048-85BDC9FD1C3A}</a:tableStyleId>
              </a:tblPr>
              <a:tblGrid>
                <a:gridCol w="4102132">
                  <a:extLst>
                    <a:ext uri="{9D8B030D-6E8A-4147-A177-3AD203B41FA5}">
                      <a16:colId xmlns:a16="http://schemas.microsoft.com/office/drawing/2014/main" val="3076617395"/>
                    </a:ext>
                  </a:extLst>
                </a:gridCol>
                <a:gridCol w="4122453">
                  <a:extLst>
                    <a:ext uri="{9D8B030D-6E8A-4147-A177-3AD203B41FA5}">
                      <a16:colId xmlns:a16="http://schemas.microsoft.com/office/drawing/2014/main" val="18530659"/>
                    </a:ext>
                  </a:extLst>
                </a:gridCol>
                <a:gridCol w="3660107">
                  <a:extLst>
                    <a:ext uri="{9D8B030D-6E8A-4147-A177-3AD203B41FA5}">
                      <a16:colId xmlns:a16="http://schemas.microsoft.com/office/drawing/2014/main" val="2950434606"/>
                    </a:ext>
                  </a:extLst>
                </a:gridCol>
              </a:tblGrid>
              <a:tr h="305150">
                <a:tc>
                  <a:txBody>
                    <a:bodyPr/>
                    <a:lstStyle/>
                    <a:p>
                      <a:r>
                        <a:rPr lang="en-GB" sz="1600" dirty="0" smtClean="0">
                          <a:latin typeface="Comic Sans MS" panose="030F0702030302020204" pitchFamily="66" charset="0"/>
                        </a:rPr>
                        <a:t>I have already learnt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a:txBody>
                    <a:bodyPr/>
                    <a:lstStyle/>
                    <a:p>
                      <a:pPr algn="l"/>
                      <a:r>
                        <a:rPr lang="en-GB" sz="1600" dirty="0" smtClean="0">
                          <a:latin typeface="Comic Sans MS" panose="030F0702030302020204" pitchFamily="66" charset="0"/>
                        </a:rPr>
                        <a:t>Now I will</a:t>
                      </a:r>
                      <a:r>
                        <a:rPr lang="en-GB" sz="1600" baseline="0" dirty="0" smtClean="0">
                          <a:latin typeface="Comic Sans MS" panose="030F0702030302020204" pitchFamily="66" charset="0"/>
                        </a:rPr>
                        <a:t> </a:t>
                      </a:r>
                      <a:r>
                        <a:rPr lang="en-GB" sz="1600" dirty="0" smtClean="0">
                          <a:latin typeface="Comic Sans MS" panose="030F0702030302020204" pitchFamily="66" charset="0"/>
                        </a:rPr>
                        <a:t>learn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tc>
                  <a:txBody>
                    <a:bodyPr/>
                    <a:lstStyle/>
                    <a:p>
                      <a:r>
                        <a:rPr lang="en-GB" sz="1600" dirty="0" smtClean="0">
                          <a:latin typeface="Comic Sans MS" panose="030F0702030302020204" pitchFamily="66" charset="0"/>
                        </a:rPr>
                        <a:t>Next I will learn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051087613"/>
                  </a:ext>
                </a:extLst>
              </a:tr>
              <a:tr h="515189">
                <a:tc>
                  <a:txBody>
                    <a:bodyPr/>
                    <a:lstStyle/>
                    <a:p>
                      <a:r>
                        <a:rPr lang="en-GB" sz="1100" dirty="0" smtClean="0">
                          <a:solidFill>
                            <a:srgbClr val="0070C0"/>
                          </a:solidFill>
                          <a:latin typeface="Comic Sans MS" panose="030F0702030302020204" pitchFamily="66" charset="0"/>
                        </a:rPr>
                        <a:t>I can identify the web of relationships I am proud of, starting from those closest</a:t>
                      </a:r>
                      <a:r>
                        <a:rPr lang="en-GB" sz="1100" baseline="0" dirty="0" smtClean="0">
                          <a:solidFill>
                            <a:srgbClr val="0070C0"/>
                          </a:solidFill>
                          <a:latin typeface="Comic Sans MS" panose="030F0702030302020204" pitchFamily="66" charset="0"/>
                        </a:rPr>
                        <a:t> to me and including those more distant.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have an accurate picture of who I am as a person in terms of my characteristics</a:t>
                      </a:r>
                      <a:r>
                        <a:rPr lang="en-GB" sz="1100" baseline="0" dirty="0" smtClean="0">
                          <a:solidFill>
                            <a:srgbClr val="0070C0"/>
                          </a:solidFill>
                          <a:latin typeface="Comic Sans MS" panose="030F0702030302020204" pitchFamily="66" charset="0"/>
                        </a:rPr>
                        <a:t> and personal qualities.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there are different stages of grief and there are different types of loss that cause people to grieve.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773050085"/>
                  </a:ext>
                </a:extLst>
              </a:tr>
              <a:tr h="515189">
                <a:tc>
                  <a:txBody>
                    <a:bodyPr/>
                    <a:lstStyle/>
                    <a:p>
                      <a:r>
                        <a:rPr lang="en-GB" sz="1100" dirty="0" smtClean="0">
                          <a:solidFill>
                            <a:srgbClr val="0070C0"/>
                          </a:solidFill>
                          <a:latin typeface="Comic Sans MS" panose="030F0702030302020204" pitchFamily="66" charset="0"/>
                        </a:rPr>
                        <a:t>I can explain different points of view on an animal rights issue.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how it feels to be attracted to someone and what having a boyfriend or girlfriend means.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how technology can be used to try to gain power or control and I can use strategies to prevent this from happening.</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440247267"/>
                  </a:ext>
                </a:extLst>
              </a:tr>
              <a:tr h="405901">
                <a:tc>
                  <a:txBody>
                    <a:bodyPr/>
                    <a:lstStyle/>
                    <a:p>
                      <a:r>
                        <a:rPr lang="en-GB" sz="1100" dirty="0" smtClean="0">
                          <a:solidFill>
                            <a:srgbClr val="0070C0"/>
                          </a:solidFill>
                          <a:latin typeface="Comic Sans MS" panose="030F0702030302020204" pitchFamily="66" charset="0"/>
                        </a:rPr>
                        <a:t>I know how to show love and appreciation to the people and animals who are special to me.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how to stay safe when using technology to communicate with my friends.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can use technology</a:t>
                      </a:r>
                      <a:r>
                        <a:rPr lang="en-GB" sz="1100" baseline="0" dirty="0" smtClean="0">
                          <a:solidFill>
                            <a:srgbClr val="0070C0"/>
                          </a:solidFill>
                          <a:latin typeface="Comic Sans MS" panose="030F0702030302020204" pitchFamily="66" charset="0"/>
                        </a:rPr>
                        <a:t> positively and safely to communicate with my friends and family.</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842482314"/>
                  </a:ext>
                </a:extLst>
              </a:tr>
            </a:tbl>
          </a:graphicData>
        </a:graphic>
      </p:graphicFrame>
      <p:graphicFrame>
        <p:nvGraphicFramePr>
          <p:cNvPr id="13" name="Table 12"/>
          <p:cNvGraphicFramePr>
            <a:graphicFrameLocks noGrp="1"/>
          </p:cNvGraphicFramePr>
          <p:nvPr>
            <p:extLst/>
          </p:nvPr>
        </p:nvGraphicFramePr>
        <p:xfrm>
          <a:off x="137192" y="2683340"/>
          <a:ext cx="2750852" cy="4125233"/>
        </p:xfrm>
        <a:graphic>
          <a:graphicData uri="http://schemas.openxmlformats.org/drawingml/2006/table">
            <a:tbl>
              <a:tblPr firstRow="1" bandRow="1">
                <a:tableStyleId>{5C22544A-7EE6-4342-B048-85BDC9FD1C3A}</a:tableStyleId>
              </a:tblPr>
              <a:tblGrid>
                <a:gridCol w="2750852">
                  <a:extLst>
                    <a:ext uri="{9D8B030D-6E8A-4147-A177-3AD203B41FA5}">
                      <a16:colId xmlns:a16="http://schemas.microsoft.com/office/drawing/2014/main" val="2704570955"/>
                    </a:ext>
                  </a:extLst>
                </a:gridCol>
              </a:tblGrid>
              <a:tr h="4125233">
                <a:tc>
                  <a:txBody>
                    <a:bodyPr/>
                    <a:lstStyle/>
                    <a:p>
                      <a:endParaRPr lang="en-GB" dirty="0"/>
                    </a:p>
                  </a:txBody>
                  <a:tcPr>
                    <a:solidFill>
                      <a:srgbClr val="0070C0"/>
                    </a:solidFill>
                  </a:tcPr>
                </a:tc>
                <a:extLst>
                  <a:ext uri="{0D108BD9-81ED-4DB2-BD59-A6C34878D82A}">
                    <a16:rowId xmlns:a16="http://schemas.microsoft.com/office/drawing/2014/main" val="550401838"/>
                  </a:ext>
                </a:extLst>
              </a:tr>
            </a:tbl>
          </a:graphicData>
        </a:graphic>
      </p:graphicFrame>
      <p:pic>
        <p:nvPicPr>
          <p:cNvPr id="14" name="Picture 13"/>
          <p:cNvPicPr>
            <a:picLocks noChangeAspect="1"/>
          </p:cNvPicPr>
          <p:nvPr/>
        </p:nvPicPr>
        <p:blipFill>
          <a:blip r:embed="rId2"/>
          <a:stretch>
            <a:fillRect/>
          </a:stretch>
        </p:blipFill>
        <p:spPr>
          <a:xfrm>
            <a:off x="277582" y="2800350"/>
            <a:ext cx="2470072" cy="3791837"/>
          </a:xfrm>
          <a:prstGeom prst="rect">
            <a:avLst/>
          </a:prstGeom>
        </p:spPr>
      </p:pic>
      <p:graphicFrame>
        <p:nvGraphicFramePr>
          <p:cNvPr id="15" name="Table 14"/>
          <p:cNvGraphicFramePr>
            <a:graphicFrameLocks noGrp="1"/>
          </p:cNvGraphicFramePr>
          <p:nvPr>
            <p:extLst/>
          </p:nvPr>
        </p:nvGraphicFramePr>
        <p:xfrm>
          <a:off x="2949549" y="5618485"/>
          <a:ext cx="2291921" cy="1190088"/>
        </p:xfrm>
        <a:graphic>
          <a:graphicData uri="http://schemas.openxmlformats.org/drawingml/2006/table">
            <a:tbl>
              <a:tblPr firstRow="1" bandRow="1">
                <a:tableStyleId>{5C22544A-7EE6-4342-B048-85BDC9FD1C3A}</a:tableStyleId>
              </a:tblPr>
              <a:tblGrid>
                <a:gridCol w="2291921">
                  <a:extLst>
                    <a:ext uri="{9D8B030D-6E8A-4147-A177-3AD203B41FA5}">
                      <a16:colId xmlns:a16="http://schemas.microsoft.com/office/drawing/2014/main" val="1954797492"/>
                    </a:ext>
                  </a:extLst>
                </a:gridCol>
              </a:tblGrid>
              <a:tr h="1190088">
                <a:tc>
                  <a:txBody>
                    <a:bodyPr/>
                    <a:lstStyle/>
                    <a:p>
                      <a:endParaRPr lang="en-GB" dirty="0"/>
                    </a:p>
                  </a:txBody>
                  <a:tcPr>
                    <a:solidFill>
                      <a:srgbClr val="0070C0"/>
                    </a:solidFill>
                  </a:tcPr>
                </a:tc>
                <a:extLst>
                  <a:ext uri="{0D108BD9-81ED-4DB2-BD59-A6C34878D82A}">
                    <a16:rowId xmlns:a16="http://schemas.microsoft.com/office/drawing/2014/main" val="308652699"/>
                  </a:ext>
                </a:extLst>
              </a:tr>
            </a:tbl>
          </a:graphicData>
        </a:graphic>
      </p:graphicFrame>
      <p:pic>
        <p:nvPicPr>
          <p:cNvPr id="7" name="Picture 6"/>
          <p:cNvPicPr>
            <a:picLocks noChangeAspect="1"/>
          </p:cNvPicPr>
          <p:nvPr/>
        </p:nvPicPr>
        <p:blipFill>
          <a:blip r:embed="rId3"/>
          <a:stretch>
            <a:fillRect/>
          </a:stretch>
        </p:blipFill>
        <p:spPr>
          <a:xfrm>
            <a:off x="3028433" y="5719380"/>
            <a:ext cx="2090573" cy="968483"/>
          </a:xfrm>
          <a:prstGeom prst="rect">
            <a:avLst/>
          </a:prstGeom>
        </p:spPr>
      </p:pic>
      <p:pic>
        <p:nvPicPr>
          <p:cNvPr id="11" name="Picture 10"/>
          <p:cNvPicPr>
            <a:picLocks noChangeAspect="1"/>
          </p:cNvPicPr>
          <p:nvPr/>
        </p:nvPicPr>
        <p:blipFill>
          <a:blip r:embed="rId4"/>
          <a:stretch>
            <a:fillRect/>
          </a:stretch>
        </p:blipFill>
        <p:spPr>
          <a:xfrm>
            <a:off x="277582" y="0"/>
            <a:ext cx="593637" cy="598034"/>
          </a:xfrm>
          <a:prstGeom prst="rect">
            <a:avLst/>
          </a:prstGeom>
        </p:spPr>
      </p:pic>
    </p:spTree>
    <p:extLst>
      <p:ext uri="{BB962C8B-B14F-4D97-AF65-F5344CB8AC3E}">
        <p14:creationId xmlns:p14="http://schemas.microsoft.com/office/powerpoint/2010/main" val="3477896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861" y="168852"/>
            <a:ext cx="9294495" cy="440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dirty="0" smtClean="0">
                <a:effectLst/>
                <a:ea typeface="Calibri" panose="020F0502020204030204" pitchFamily="34" charset="0"/>
                <a:cs typeface="Times New Roman" panose="02020603050405020304" pitchFamily="18" charset="0"/>
              </a:rPr>
              <a:t>Year 5</a:t>
            </a:r>
            <a:r>
              <a:rPr lang="en-GB" dirty="0" smtClean="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Computing Knowledge </a:t>
            </a:r>
            <a:r>
              <a:rPr lang="en-GB" dirty="0" smtClean="0">
                <a:ea typeface="Calibri" panose="020F0502020204030204" pitchFamily="34" charset="0"/>
                <a:cs typeface="Times New Roman" panose="02020603050405020304" pitchFamily="18" charset="0"/>
              </a:rPr>
              <a:t>Organiser</a:t>
            </a:r>
            <a:r>
              <a:rPr lang="en-GB" sz="1100" dirty="0" smtClean="0">
                <a:ea typeface="Calibri" panose="020F0502020204030204" pitchFamily="34" charset="0"/>
                <a:cs typeface="Times New Roman" panose="02020603050405020304" pitchFamily="18" charset="0"/>
              </a:rPr>
              <a:t>:  </a:t>
            </a:r>
            <a:r>
              <a:rPr lang="en-GB" dirty="0" smtClean="0">
                <a:ea typeface="Calibri" panose="020F0502020204030204" pitchFamily="34" charset="0"/>
                <a:cs typeface="Times New Roman" panose="02020603050405020304" pitchFamily="18" charset="0"/>
              </a:rPr>
              <a:t>Introduction to vector graphics</a:t>
            </a:r>
            <a:endParaRPr lang="en-GB" sz="1100" dirty="0">
              <a:effectLst/>
              <a:ea typeface="Calibri" panose="020F0502020204030204" pitchFamily="34" charset="0"/>
              <a:cs typeface="Times New Roman" panose="02020603050405020304" pitchFamily="18" charset="0"/>
            </a:endParaRPr>
          </a:p>
        </p:txBody>
      </p:sp>
      <p:sp>
        <p:nvSpPr>
          <p:cNvPr id="7" name="TextBox 6"/>
          <p:cNvSpPr txBox="1"/>
          <p:nvPr/>
        </p:nvSpPr>
        <p:spPr>
          <a:xfrm>
            <a:off x="3518263" y="730072"/>
            <a:ext cx="4571999" cy="2677656"/>
          </a:xfrm>
          <a:prstGeom prst="rect">
            <a:avLst/>
          </a:prstGeom>
          <a:noFill/>
          <a:ln w="19050">
            <a:solidFill>
              <a:schemeClr val="accent5"/>
            </a:solidFill>
          </a:ln>
        </p:spPr>
        <p:txBody>
          <a:bodyPr wrap="square" rtlCol="0">
            <a:spAutoFit/>
          </a:bodyPr>
          <a:lstStyle/>
          <a:p>
            <a:pPr algn="ctr">
              <a:lnSpc>
                <a:spcPct val="150000"/>
              </a:lnSpc>
            </a:pPr>
            <a:r>
              <a:rPr lang="en-GB" sz="1400" b="1" dirty="0" smtClean="0">
                <a:solidFill>
                  <a:schemeClr val="accent5"/>
                </a:solidFill>
              </a:rPr>
              <a:t>What will I learn?</a:t>
            </a:r>
          </a:p>
          <a:p>
            <a:pPr marL="285750" indent="-285750">
              <a:lnSpc>
                <a:spcPct val="150000"/>
              </a:lnSpc>
              <a:buFont typeface="Arial" panose="020B0604020202020204" pitchFamily="34" charset="0"/>
              <a:buChar char="•"/>
            </a:pPr>
            <a:r>
              <a:rPr lang="en-GB" sz="1400" dirty="0"/>
              <a:t>I will find out that vector images are made up of </a:t>
            </a:r>
            <a:r>
              <a:rPr lang="en-GB" sz="1400" dirty="0" smtClean="0"/>
              <a:t>shapes</a:t>
            </a:r>
          </a:p>
          <a:p>
            <a:pPr marL="285750" indent="-285750">
              <a:lnSpc>
                <a:spcPct val="150000"/>
              </a:lnSpc>
              <a:buFont typeface="Arial" panose="020B0604020202020204" pitchFamily="34" charset="0"/>
              <a:buChar char="•"/>
            </a:pPr>
            <a:r>
              <a:rPr lang="en-GB" sz="1400" dirty="0" smtClean="0"/>
              <a:t>I </a:t>
            </a:r>
            <a:r>
              <a:rPr lang="en-GB" sz="1400" dirty="0"/>
              <a:t>will learn how to use the different drawing tools and how images are created in </a:t>
            </a:r>
            <a:r>
              <a:rPr lang="en-GB" sz="1400" dirty="0" smtClean="0"/>
              <a:t>layers</a:t>
            </a:r>
          </a:p>
          <a:p>
            <a:pPr marL="285750" indent="-285750">
              <a:lnSpc>
                <a:spcPct val="150000"/>
              </a:lnSpc>
              <a:buFont typeface="Arial" panose="020B0604020202020204" pitchFamily="34" charset="0"/>
              <a:buChar char="•"/>
            </a:pPr>
            <a:r>
              <a:rPr lang="en-GB" sz="1400" dirty="0" smtClean="0"/>
              <a:t>I </a:t>
            </a:r>
            <a:r>
              <a:rPr lang="en-GB" sz="1400" dirty="0"/>
              <a:t>will explore the ways in which images can be grouped and duplicated to understand how to create more complex pieces of </a:t>
            </a:r>
            <a:r>
              <a:rPr lang="en-GB" sz="1400" dirty="0" smtClean="0"/>
              <a:t>work</a:t>
            </a:r>
          </a:p>
          <a:p>
            <a:pPr marL="285750" indent="-285750">
              <a:lnSpc>
                <a:spcPct val="150000"/>
              </a:lnSpc>
              <a:buFont typeface="Arial" panose="020B0604020202020204" pitchFamily="34" charset="0"/>
              <a:buChar char="•"/>
            </a:pPr>
            <a:r>
              <a:rPr lang="en-GB" sz="1400" dirty="0" smtClean="0"/>
              <a:t>I will </a:t>
            </a:r>
            <a:r>
              <a:rPr lang="en-GB" sz="1400" dirty="0"/>
              <a:t>complete the unit using the Google drawings </a:t>
            </a:r>
            <a:r>
              <a:rPr lang="en-GB" sz="1400" dirty="0" smtClean="0"/>
              <a:t>app</a:t>
            </a:r>
          </a:p>
        </p:txBody>
      </p:sp>
      <p:pic>
        <p:nvPicPr>
          <p:cNvPr id="16" name="Picture 15"/>
          <p:cNvPicPr>
            <a:picLocks noChangeAspect="1"/>
          </p:cNvPicPr>
          <p:nvPr/>
        </p:nvPicPr>
        <p:blipFill>
          <a:blip r:embed="rId2">
            <a:duotone>
              <a:schemeClr val="accent5">
                <a:shade val="45000"/>
                <a:satMod val="135000"/>
              </a:schemeClr>
              <a:prstClr val="white"/>
            </a:duotone>
          </a:blip>
          <a:stretch>
            <a:fillRect/>
          </a:stretch>
        </p:blipFill>
        <p:spPr>
          <a:xfrm>
            <a:off x="10669356" y="75191"/>
            <a:ext cx="651322" cy="651322"/>
          </a:xfrm>
          <a:prstGeom prst="rect">
            <a:avLst/>
          </a:prstGeom>
        </p:spPr>
      </p:pic>
      <p:sp>
        <p:nvSpPr>
          <p:cNvPr id="22" name="TextBox 21"/>
          <p:cNvSpPr txBox="1"/>
          <p:nvPr/>
        </p:nvSpPr>
        <p:spPr>
          <a:xfrm>
            <a:off x="118562" y="734380"/>
            <a:ext cx="3272545" cy="1708160"/>
          </a:xfrm>
          <a:prstGeom prst="rect">
            <a:avLst/>
          </a:prstGeom>
          <a:noFill/>
          <a:ln w="19050">
            <a:solidFill>
              <a:schemeClr val="accent5"/>
            </a:solidFill>
          </a:ln>
        </p:spPr>
        <p:txBody>
          <a:bodyPr wrap="square" rtlCol="0">
            <a:spAutoFit/>
          </a:bodyPr>
          <a:lstStyle/>
          <a:p>
            <a:pPr algn="ctr">
              <a:lnSpc>
                <a:spcPct val="150000"/>
              </a:lnSpc>
            </a:pPr>
            <a:r>
              <a:rPr lang="en-GB" sz="1400" b="1" dirty="0" smtClean="0">
                <a:solidFill>
                  <a:schemeClr val="accent5"/>
                </a:solidFill>
              </a:rPr>
              <a:t>What should I already know?</a:t>
            </a:r>
          </a:p>
          <a:p>
            <a:pPr marL="285750" indent="-285750">
              <a:lnSpc>
                <a:spcPct val="150000"/>
              </a:lnSpc>
              <a:buFont typeface="Arial" panose="020B0604020202020204" pitchFamily="34" charset="0"/>
              <a:buChar char="•"/>
            </a:pPr>
            <a:r>
              <a:rPr lang="en-GB" sz="1400" dirty="0"/>
              <a:t>how to paint and draw </a:t>
            </a:r>
            <a:r>
              <a:rPr lang="en-GB" sz="1400" dirty="0" smtClean="0"/>
              <a:t>digitally</a:t>
            </a:r>
          </a:p>
          <a:p>
            <a:pPr marL="285750" indent="-285750">
              <a:lnSpc>
                <a:spcPct val="150000"/>
              </a:lnSpc>
              <a:buFont typeface="Arial" panose="020B0604020202020204" pitchFamily="34" charset="0"/>
              <a:buChar char="•"/>
            </a:pPr>
            <a:r>
              <a:rPr lang="en-GB" sz="1400" dirty="0" smtClean="0"/>
              <a:t>How to use desktop </a:t>
            </a:r>
            <a:r>
              <a:rPr lang="en-GB" sz="1400" dirty="0"/>
              <a:t>publishing, how to create, save and edit files, pictures and </a:t>
            </a:r>
            <a:r>
              <a:rPr lang="en-GB" sz="1400" dirty="0" smtClean="0"/>
              <a:t>drawings</a:t>
            </a:r>
          </a:p>
        </p:txBody>
      </p:sp>
      <p:graphicFrame>
        <p:nvGraphicFramePr>
          <p:cNvPr id="23" name="Table 22"/>
          <p:cNvGraphicFramePr>
            <a:graphicFrameLocks noGrp="1"/>
          </p:cNvGraphicFramePr>
          <p:nvPr>
            <p:extLst/>
          </p:nvPr>
        </p:nvGraphicFramePr>
        <p:xfrm>
          <a:off x="8217418" y="734380"/>
          <a:ext cx="3704505" cy="2054360"/>
        </p:xfrm>
        <a:graphic>
          <a:graphicData uri="http://schemas.openxmlformats.org/drawingml/2006/table">
            <a:tbl>
              <a:tblPr firstRow="1" bandRow="1">
                <a:tableStyleId>{5940675A-B579-460E-94D1-54222C63F5DA}</a:tableStyleId>
              </a:tblPr>
              <a:tblGrid>
                <a:gridCol w="1275263">
                  <a:extLst>
                    <a:ext uri="{9D8B030D-6E8A-4147-A177-3AD203B41FA5}">
                      <a16:colId xmlns:a16="http://schemas.microsoft.com/office/drawing/2014/main" val="2588486078"/>
                    </a:ext>
                  </a:extLst>
                </a:gridCol>
                <a:gridCol w="2429242">
                  <a:extLst>
                    <a:ext uri="{9D8B030D-6E8A-4147-A177-3AD203B41FA5}">
                      <a16:colId xmlns:a16="http://schemas.microsoft.com/office/drawing/2014/main" val="712753874"/>
                    </a:ext>
                  </a:extLst>
                </a:gridCol>
              </a:tblGrid>
              <a:tr h="251879">
                <a:tc gridSpan="2">
                  <a:txBody>
                    <a:bodyPr/>
                    <a:lstStyle/>
                    <a:p>
                      <a:pPr algn="ctr"/>
                      <a:r>
                        <a:rPr lang="en-GB" dirty="0" smtClean="0">
                          <a:solidFill>
                            <a:schemeClr val="bg1"/>
                          </a:solidFill>
                        </a:rPr>
                        <a:t>Key Vocabulary</a:t>
                      </a:r>
                      <a:endParaRPr lang="en-GB" dirty="0">
                        <a:solidFill>
                          <a:schemeClr val="bg1"/>
                        </a:solidFill>
                      </a:endParaRPr>
                    </a:p>
                  </a:txBody>
                  <a:tcPr>
                    <a:solidFill>
                      <a:schemeClr val="accent1"/>
                    </a:solidFill>
                  </a:tcPr>
                </a:tc>
                <a:tc hMerge="1">
                  <a:txBody>
                    <a:bodyPr/>
                    <a:lstStyle/>
                    <a:p>
                      <a:endParaRPr lang="en-GB" dirty="0"/>
                    </a:p>
                  </a:txBody>
                  <a:tcPr/>
                </a:tc>
                <a:extLst>
                  <a:ext uri="{0D108BD9-81ED-4DB2-BD59-A6C34878D82A}">
                    <a16:rowId xmlns:a16="http://schemas.microsoft.com/office/drawing/2014/main" val="3711207293"/>
                  </a:ext>
                </a:extLst>
              </a:tr>
              <a:tr h="353085">
                <a:tc>
                  <a:txBody>
                    <a:bodyPr/>
                    <a:lstStyle/>
                    <a:p>
                      <a:pPr algn="l">
                        <a:lnSpc>
                          <a:spcPct val="107000"/>
                        </a:lnSpc>
                        <a:spcAft>
                          <a:spcPts val="0"/>
                        </a:spcAft>
                      </a:pPr>
                      <a:r>
                        <a:rPr lang="en-GB" sz="1400" b="1" dirty="0" smtClean="0">
                          <a:solidFill>
                            <a:srgbClr val="0070C0"/>
                          </a:solidFill>
                          <a:effectLst/>
                          <a:latin typeface="Calibri" panose="020F0502020204030204" pitchFamily="34" charset="0"/>
                          <a:ea typeface="Calibri" panose="020F0502020204030204" pitchFamily="34" charset="0"/>
                          <a:cs typeface="Calibri" panose="020F0502020204030204" pitchFamily="34" charset="0"/>
                        </a:rPr>
                        <a:t>vector</a:t>
                      </a: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tabLst>
                          <a:tab pos="2446020" algn="l"/>
                        </a:tabLst>
                      </a:pPr>
                      <a:r>
                        <a:rPr lang="en-US" sz="1400" b="0" i="0" kern="1200" dirty="0" smtClean="0">
                          <a:solidFill>
                            <a:schemeClr val="tx1"/>
                          </a:solidFill>
                          <a:effectLst/>
                          <a:latin typeface="+mn-lt"/>
                          <a:ea typeface="+mn-ea"/>
                          <a:cs typeface="+mn-cs"/>
                        </a:rPr>
                        <a:t>using lines to construct the outlines of object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1853579"/>
                  </a:ext>
                </a:extLst>
              </a:tr>
              <a:tr h="318905">
                <a:tc>
                  <a:txBody>
                    <a:bodyPr/>
                    <a:lstStyle/>
                    <a:p>
                      <a:pPr algn="l">
                        <a:lnSpc>
                          <a:spcPct val="107000"/>
                        </a:lnSpc>
                        <a:spcAft>
                          <a:spcPts val="0"/>
                        </a:spcAft>
                        <a:tabLst>
                          <a:tab pos="873760" algn="l"/>
                        </a:tabLst>
                      </a:pPr>
                      <a:r>
                        <a:rPr lang="en-US" sz="1400" b="1" dirty="0" smtClean="0">
                          <a:solidFill>
                            <a:srgbClr val="0070C0"/>
                          </a:solidFill>
                          <a:effectLst/>
                          <a:latin typeface="Calibri" panose="020F0502020204030204" pitchFamily="34" charset="0"/>
                          <a:ea typeface="Calibri" panose="020F0502020204030204" pitchFamily="34" charset="0"/>
                          <a:cs typeface="Calibri" panose="020F0502020204030204" pitchFamily="34" charset="0"/>
                        </a:rPr>
                        <a:t>rotate</a:t>
                      </a: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400" b="0" i="0" kern="1200" dirty="0" smtClean="0">
                          <a:solidFill>
                            <a:schemeClr val="tx1"/>
                          </a:solidFill>
                          <a:effectLst/>
                          <a:latin typeface="+mn-lt"/>
                          <a:ea typeface="+mn-ea"/>
                          <a:cs typeface="+mn-cs"/>
                        </a:rPr>
                        <a:t>move or cause to move in a circle around an axis or </a:t>
                      </a:r>
                      <a:r>
                        <a:rPr lang="en-US" sz="1400" b="0" i="0" kern="1200" dirty="0" err="1" smtClean="0">
                          <a:solidFill>
                            <a:schemeClr val="tx1"/>
                          </a:solidFill>
                          <a:effectLst/>
                          <a:latin typeface="+mn-lt"/>
                          <a:ea typeface="+mn-ea"/>
                          <a:cs typeface="+mn-cs"/>
                        </a:rPr>
                        <a:t>centre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5235351"/>
                  </a:ext>
                </a:extLst>
              </a:tr>
              <a:tr h="318905">
                <a:tc>
                  <a:txBody>
                    <a:bodyPr/>
                    <a:lstStyle/>
                    <a:p>
                      <a:pPr algn="l">
                        <a:lnSpc>
                          <a:spcPct val="107000"/>
                        </a:lnSpc>
                        <a:spcAft>
                          <a:spcPts val="0"/>
                        </a:spcAft>
                      </a:pPr>
                      <a:r>
                        <a:rPr lang="en-US" sz="1400" b="1" dirty="0" smtClean="0">
                          <a:solidFill>
                            <a:srgbClr val="0070C0"/>
                          </a:solidFill>
                          <a:effectLst/>
                          <a:latin typeface="Calibri" panose="020F0502020204030204" pitchFamily="34" charset="0"/>
                          <a:ea typeface="Calibri" panose="020F0502020204030204" pitchFamily="34" charset="0"/>
                          <a:cs typeface="Calibri" panose="020F0502020204030204" pitchFamily="34" charset="0"/>
                        </a:rPr>
                        <a:t>layering</a:t>
                      </a: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400" b="0" i="0" kern="1200" dirty="0" smtClean="0">
                          <a:solidFill>
                            <a:schemeClr val="tx1"/>
                          </a:solidFill>
                          <a:effectLst/>
                          <a:latin typeface="+mn-lt"/>
                          <a:ea typeface="+mn-ea"/>
                          <a:cs typeface="+mn-cs"/>
                        </a:rPr>
                        <a:t>arranging something in layers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3452535"/>
                  </a:ext>
                </a:extLst>
              </a:tr>
              <a:tr h="318905">
                <a:tc>
                  <a:txBody>
                    <a:bodyPr/>
                    <a:lstStyle/>
                    <a:p>
                      <a:pPr algn="l">
                        <a:lnSpc>
                          <a:spcPct val="107000"/>
                        </a:lnSpc>
                        <a:spcAft>
                          <a:spcPts val="0"/>
                        </a:spcAft>
                      </a:pPr>
                      <a:r>
                        <a:rPr lang="en-US" sz="1400" b="1" dirty="0" smtClean="0">
                          <a:solidFill>
                            <a:srgbClr val="0070C0"/>
                          </a:solidFill>
                          <a:effectLst/>
                          <a:latin typeface="Calibri" panose="020F0502020204030204" pitchFamily="34" charset="0"/>
                          <a:ea typeface="Calibri" panose="020F0502020204030204" pitchFamily="34" charset="0"/>
                          <a:cs typeface="Calibri" panose="020F0502020204030204" pitchFamily="34" charset="0"/>
                        </a:rPr>
                        <a:t>alignment</a:t>
                      </a: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b="0" i="0" kern="1200" dirty="0" smtClean="0">
                          <a:solidFill>
                            <a:schemeClr val="tx1"/>
                          </a:solidFill>
                          <a:effectLst/>
                          <a:latin typeface="+mn-lt"/>
                          <a:ea typeface="+mn-ea"/>
                          <a:cs typeface="+mn-cs"/>
                        </a:rPr>
                        <a:t>arrangement in a straight line or in the correct position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6230421"/>
                  </a:ext>
                </a:extLst>
              </a:tr>
            </a:tbl>
          </a:graphicData>
        </a:graphic>
      </p:graphicFrame>
      <p:sp>
        <p:nvSpPr>
          <p:cNvPr id="11" name="Text Box 29"/>
          <p:cNvSpPr txBox="1"/>
          <p:nvPr/>
        </p:nvSpPr>
        <p:spPr>
          <a:xfrm>
            <a:off x="118562" y="2726674"/>
            <a:ext cx="3272545" cy="589510"/>
          </a:xfrm>
          <a:prstGeom prst="rect">
            <a:avLst/>
          </a:prstGeom>
          <a:solidFill>
            <a:schemeClr val="accent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How to create a vector drawing in Google drawings app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91" y="3652669"/>
            <a:ext cx="2313940" cy="14307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690" y="3692458"/>
            <a:ext cx="2275206" cy="14307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693" y="3692458"/>
            <a:ext cx="2880648" cy="14307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6044" y="3652669"/>
            <a:ext cx="2932814" cy="14307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8252" y="5162545"/>
            <a:ext cx="2384425" cy="164623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2484547" y="4263221"/>
            <a:ext cx="478155" cy="69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201388" y="4270206"/>
            <a:ext cx="478155" cy="69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557889" y="4277191"/>
            <a:ext cx="478155" cy="69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9"/>
          <p:cNvSpPr>
            <a:spLocks noChangeArrowheads="1"/>
          </p:cNvSpPr>
          <p:nvPr/>
        </p:nvSpPr>
        <p:spPr bwMode="auto">
          <a:xfrm>
            <a:off x="144825" y="-1654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 name="Picture 19"/>
          <p:cNvPicPr>
            <a:picLocks noChangeAspect="1"/>
          </p:cNvPicPr>
          <p:nvPr/>
        </p:nvPicPr>
        <p:blipFill>
          <a:blip r:embed="rId8">
            <a:extLst/>
          </a:blip>
          <a:stretch>
            <a:fillRect/>
          </a:stretch>
        </p:blipFill>
        <p:spPr>
          <a:xfrm>
            <a:off x="833322" y="143267"/>
            <a:ext cx="499043" cy="499043"/>
          </a:xfrm>
          <a:prstGeom prst="rect">
            <a:avLst/>
          </a:prstGeom>
        </p:spPr>
      </p:pic>
    </p:spTree>
    <p:extLst>
      <p:ext uri="{BB962C8B-B14F-4D97-AF65-F5344CB8AC3E}">
        <p14:creationId xmlns:p14="http://schemas.microsoft.com/office/powerpoint/2010/main" val="231306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0225" y="252412"/>
            <a:ext cx="8591550" cy="6353175"/>
          </a:xfrm>
          <a:prstGeom prst="rect">
            <a:avLst/>
          </a:prstGeom>
        </p:spPr>
      </p:pic>
    </p:spTree>
    <p:extLst>
      <p:ext uri="{BB962C8B-B14F-4D97-AF65-F5344CB8AC3E}">
        <p14:creationId xmlns:p14="http://schemas.microsoft.com/office/powerpoint/2010/main" val="223569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462" y="214312"/>
            <a:ext cx="8601075" cy="6429375"/>
          </a:xfrm>
          <a:prstGeom prst="rect">
            <a:avLst/>
          </a:prstGeom>
        </p:spPr>
      </p:pic>
    </p:spTree>
    <p:extLst>
      <p:ext uri="{BB962C8B-B14F-4D97-AF65-F5344CB8AC3E}">
        <p14:creationId xmlns:p14="http://schemas.microsoft.com/office/powerpoint/2010/main" val="389242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2256" y="-27384"/>
            <a:ext cx="9135745" cy="110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GB">
              <a:solidFill>
                <a:prstClr val="white"/>
              </a:solidFill>
              <a:latin typeface="Calibri"/>
            </a:endParaRP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408" y="195104"/>
            <a:ext cx="747712" cy="7477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6" name="Rectangle 5"/>
          <p:cNvSpPr>
            <a:spLocks noChangeArrowheads="1"/>
          </p:cNvSpPr>
          <p:nvPr/>
        </p:nvSpPr>
        <p:spPr bwMode="auto">
          <a:xfrm>
            <a:off x="3687458" y="10926"/>
            <a:ext cx="48170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sz="2600" dirty="0">
                <a:solidFill>
                  <a:srgbClr val="FFFFFF"/>
                </a:solidFill>
                <a:latin typeface="Calibri" pitchFamily="34" charset="0"/>
                <a:ea typeface="Calibri" pitchFamily="34" charset="0"/>
                <a:cs typeface="Times New Roman" pitchFamily="18" charset="0"/>
              </a:rPr>
              <a:t>FRENCH KNOWLEDGE ORGANISER</a:t>
            </a:r>
          </a:p>
          <a:p>
            <a:pPr algn="ctr" defTabSz="914400"/>
            <a:r>
              <a:rPr lang="en-US" altLang="en-US" sz="2600" dirty="0">
                <a:solidFill>
                  <a:srgbClr val="FFFFFF"/>
                </a:solidFill>
                <a:latin typeface="Calibri" pitchFamily="34" charset="0"/>
                <a:ea typeface="Calibri" pitchFamily="34" charset="0"/>
                <a:cs typeface="Times New Roman" pitchFamily="18" charset="0"/>
              </a:rPr>
              <a:t>All around me</a:t>
            </a:r>
            <a:endParaRPr lang="en-GB" altLang="en-US" sz="2600" dirty="0">
              <a:solidFill>
                <a:srgbClr val="FFFFFF"/>
              </a:solidFill>
              <a:latin typeface="Calibri" pitchFamily="34" charset="0"/>
              <a:ea typeface="Calibri" pitchFamily="34" charset="0"/>
              <a:cs typeface="Times New Roman" pitchFamily="18" charset="0"/>
            </a:endParaRPr>
          </a:p>
        </p:txBody>
      </p:sp>
      <p:graphicFrame>
        <p:nvGraphicFramePr>
          <p:cNvPr id="7" name="Table 6"/>
          <p:cNvGraphicFramePr>
            <a:graphicFrameLocks noGrp="1"/>
          </p:cNvGraphicFramePr>
          <p:nvPr>
            <p:extLst/>
          </p:nvPr>
        </p:nvGraphicFramePr>
        <p:xfrm>
          <a:off x="1644911" y="1170812"/>
          <a:ext cx="2646551" cy="3197710"/>
        </p:xfrm>
        <a:graphic>
          <a:graphicData uri="http://schemas.openxmlformats.org/drawingml/2006/table">
            <a:tbl>
              <a:tblPr firstRow="1" bandRow="1">
                <a:tableStyleId>{5C22544A-7EE6-4342-B048-85BDC9FD1C3A}</a:tableStyleId>
              </a:tblPr>
              <a:tblGrid>
                <a:gridCol w="2646551">
                  <a:extLst>
                    <a:ext uri="{9D8B030D-6E8A-4147-A177-3AD203B41FA5}">
                      <a16:colId xmlns:a16="http://schemas.microsoft.com/office/drawing/2014/main" val="20000"/>
                    </a:ext>
                  </a:extLst>
                </a:gridCol>
              </a:tblGrid>
              <a:tr h="346764">
                <a:tc>
                  <a:txBody>
                    <a:bodyPr/>
                    <a:lstStyle/>
                    <a:p>
                      <a:pPr algn="ctr"/>
                      <a:r>
                        <a:rPr lang="en-GB" dirty="0"/>
                        <a:t>Prior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1950">
                <a:tc>
                  <a:txBody>
                    <a:bodyPr/>
                    <a:lstStyle/>
                    <a:p>
                      <a:r>
                        <a:rPr lang="en-US" sz="1400" b="0" i="0" u="none" strike="noStrike" kern="1200" baseline="0" dirty="0">
                          <a:solidFill>
                            <a:schemeClr val="dk1"/>
                          </a:solidFill>
                          <a:latin typeface="+mn-lt"/>
                          <a:ea typeface="+mn-ea"/>
                          <a:cs typeface="+mn-cs"/>
                        </a:rPr>
                        <a:t>I will already know:</a:t>
                      </a:r>
                    </a:p>
                    <a:p>
                      <a:endParaRPr lang="en-US" sz="1200" b="0" i="0" u="none" strike="noStrike" kern="1200" baseline="0" dirty="0">
                        <a:solidFill>
                          <a:schemeClr val="dk1"/>
                        </a:solidFill>
                        <a:latin typeface="+mj-lt"/>
                        <a:ea typeface="+mn-ea"/>
                        <a:cs typeface="+mn-cs"/>
                      </a:endParaRPr>
                    </a:p>
                    <a:p>
                      <a:pPr marL="285750" lvl="0" indent="-285750">
                        <a:lnSpc>
                          <a:spcPct val="150000"/>
                        </a:lnSpc>
                        <a:buFont typeface="Arial" panose="020B0604020202020204" pitchFamily="34" charset="0"/>
                        <a:buChar char="•"/>
                      </a:pPr>
                      <a:r>
                        <a:rPr lang="en-GB" sz="1400" b="0" kern="1200" dirty="0">
                          <a:solidFill>
                            <a:schemeClr val="dk1"/>
                          </a:solidFill>
                          <a:effectLst/>
                          <a:latin typeface="+mn-lt"/>
                          <a:ea typeface="+mn-ea"/>
                          <a:cs typeface="+mn-cs"/>
                        </a:rPr>
                        <a:t>“</a:t>
                      </a:r>
                      <a:r>
                        <a:rPr lang="en-GB" sz="1400" b="0" i="1" kern="1200" dirty="0" err="1">
                          <a:solidFill>
                            <a:schemeClr val="dk1"/>
                          </a:solidFill>
                          <a:effectLst/>
                          <a:latin typeface="+mn-lt"/>
                          <a:ea typeface="+mn-ea"/>
                          <a:cs typeface="+mn-cs"/>
                        </a:rPr>
                        <a:t>Qu'est-ce</a:t>
                      </a:r>
                      <a:r>
                        <a:rPr lang="en-GB" sz="1400" b="0" i="1" kern="1200" dirty="0">
                          <a:solidFill>
                            <a:schemeClr val="dk1"/>
                          </a:solidFill>
                          <a:effectLst/>
                          <a:latin typeface="+mn-lt"/>
                          <a:ea typeface="+mn-ea"/>
                          <a:cs typeface="+mn-cs"/>
                        </a:rPr>
                        <a:t> que </a:t>
                      </a:r>
                      <a:r>
                        <a:rPr lang="en-GB" sz="1400" b="0" i="1" kern="1200" dirty="0" err="1">
                          <a:solidFill>
                            <a:schemeClr val="dk1"/>
                          </a:solidFill>
                          <a:effectLst/>
                          <a:latin typeface="+mn-lt"/>
                          <a:ea typeface="+mn-ea"/>
                          <a:cs typeface="+mn-cs"/>
                        </a:rPr>
                        <a:t>c'est</a:t>
                      </a:r>
                      <a:r>
                        <a:rPr lang="en-GB" sz="1400" b="0" i="1" kern="1200" dirty="0">
                          <a:solidFill>
                            <a:schemeClr val="dk1"/>
                          </a:solidFill>
                          <a:effectLst/>
                          <a:latin typeface="+mn-lt"/>
                          <a:ea typeface="+mn-ea"/>
                          <a:cs typeface="+mn-cs"/>
                        </a:rPr>
                        <a:t>?</a:t>
                      </a:r>
                      <a:r>
                        <a:rPr lang="en-GB" sz="1400" b="0" kern="1200" dirty="0">
                          <a:solidFill>
                            <a:schemeClr val="dk1"/>
                          </a:solidFill>
                          <a:effectLst/>
                          <a:latin typeface="+mn-lt"/>
                          <a:ea typeface="+mn-ea"/>
                          <a:cs typeface="+mn-cs"/>
                        </a:rPr>
                        <a:t>”</a:t>
                      </a:r>
                    </a:p>
                    <a:p>
                      <a:pPr marL="285750" indent="-285750">
                        <a:lnSpc>
                          <a:spcPct val="150000"/>
                        </a:lnSpc>
                        <a:buFont typeface="Arial" panose="020B0604020202020204" pitchFamily="34" charset="0"/>
                        <a:buChar char="•"/>
                      </a:pPr>
                      <a:r>
                        <a:rPr lang="en-GB" sz="1400" b="0" kern="1200" dirty="0">
                          <a:solidFill>
                            <a:schemeClr val="dk1"/>
                          </a:solidFill>
                          <a:effectLst/>
                          <a:latin typeface="+mn-lt"/>
                          <a:ea typeface="+mn-ea"/>
                          <a:cs typeface="+mn-cs"/>
                        </a:rPr>
                        <a:t>colours</a:t>
                      </a:r>
                    </a:p>
                    <a:p>
                      <a:pPr marL="285750" indent="-285750">
                        <a:buFont typeface="Arial" panose="020B0604020202020204" pitchFamily="34" charset="0"/>
                        <a:buChar char="•"/>
                      </a:pPr>
                      <a:endParaRPr lang="en-US" sz="1200" b="0" i="1" u="none" strike="noStrike" kern="1200" baseline="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nvPr>
        </p:nvGraphicFramePr>
        <p:xfrm>
          <a:off x="7585344" y="1178059"/>
          <a:ext cx="2952328" cy="2910840"/>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tblGrid>
              <a:tr h="318238">
                <a:tc>
                  <a:txBody>
                    <a:bodyPr/>
                    <a:lstStyle/>
                    <a:p>
                      <a:pPr algn="ctr"/>
                      <a:r>
                        <a:rPr lang="en-GB" dirty="0"/>
                        <a:t>Key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14009">
                <a:tc>
                  <a:txBody>
                    <a:bodyPr/>
                    <a:lstStyle/>
                    <a:p>
                      <a:pPr marL="0" indent="0">
                        <a:buFont typeface="Arial" panose="020B0604020202020204" pitchFamily="34" charset="0"/>
                        <a:buNone/>
                      </a:pPr>
                      <a:r>
                        <a:rPr lang="en-US" sz="1400" b="0" i="0" u="none" strike="noStrike" kern="1200" baseline="0" dirty="0">
                          <a:solidFill>
                            <a:schemeClr val="dk1"/>
                          </a:solidFill>
                          <a:latin typeface="+mn-lt"/>
                          <a:ea typeface="+mn-ea"/>
                          <a:cs typeface="+mn-cs"/>
                        </a:rPr>
                        <a:t>I will: </a:t>
                      </a:r>
                    </a:p>
                    <a:p>
                      <a:pPr marL="285750" indent="-285750">
                        <a:lnSpc>
                          <a:spcPct val="100000"/>
                        </a:lnSpc>
                        <a:buFont typeface="Arial" panose="020B0604020202020204" pitchFamily="34" charset="0"/>
                        <a:buChar char="•"/>
                      </a:pPr>
                      <a:r>
                        <a:rPr lang="en-US" sz="1400" b="0" i="0" u="none" strike="noStrike" kern="1200" baseline="0" dirty="0" err="1">
                          <a:solidFill>
                            <a:schemeClr val="dk1"/>
                          </a:solidFill>
                          <a:latin typeface="+mn-lt"/>
                          <a:ea typeface="+mn-ea"/>
                          <a:cs typeface="+mn-cs"/>
                        </a:rPr>
                        <a:t>recognise</a:t>
                      </a:r>
                      <a:r>
                        <a:rPr lang="en-US" sz="1400" b="0" i="0" u="none" strike="noStrike" kern="1200" baseline="0" dirty="0">
                          <a:solidFill>
                            <a:schemeClr val="dk1"/>
                          </a:solidFill>
                          <a:latin typeface="+mn-lt"/>
                          <a:ea typeface="+mn-ea"/>
                          <a:cs typeface="+mn-cs"/>
                        </a:rPr>
                        <a:t> the names of the seasons </a:t>
                      </a:r>
                    </a:p>
                    <a:p>
                      <a:pPr marL="285750" indent="-285750">
                        <a:lnSpc>
                          <a:spcPct val="100000"/>
                        </a:lnSpc>
                        <a:buFont typeface="Arial" panose="020B0604020202020204" pitchFamily="34" charset="0"/>
                        <a:buChar char="•"/>
                      </a:pPr>
                      <a:r>
                        <a:rPr lang="en-US" sz="1400" b="0" i="0" u="none" strike="noStrike" kern="1200" baseline="0" dirty="0">
                          <a:solidFill>
                            <a:schemeClr val="dk1"/>
                          </a:solidFill>
                          <a:latin typeface="+mn-lt"/>
                          <a:ea typeface="+mn-ea"/>
                          <a:cs typeface="+mn-cs"/>
                        </a:rPr>
                        <a:t>remember the names of some of the months of the year with adult help </a:t>
                      </a:r>
                    </a:p>
                    <a:p>
                      <a:pPr marL="285750" indent="-285750">
                        <a:lnSpc>
                          <a:spcPct val="150000"/>
                        </a:lnSpc>
                        <a:buFont typeface="Arial" panose="020B0604020202020204" pitchFamily="34" charset="0"/>
                        <a:buChar char="•"/>
                      </a:pPr>
                      <a:r>
                        <a:rPr lang="en-US" sz="1400" b="0" i="0" u="none" strike="noStrike" kern="1200" baseline="0" dirty="0">
                          <a:solidFill>
                            <a:schemeClr val="dk1"/>
                          </a:solidFill>
                          <a:latin typeface="+mn-lt"/>
                          <a:ea typeface="+mn-ea"/>
                          <a:cs typeface="+mn-cs"/>
                        </a:rPr>
                        <a:t>say why I like a season or month</a:t>
                      </a:r>
                    </a:p>
                    <a:p>
                      <a:pPr marL="285750" indent="-285750">
                        <a:lnSpc>
                          <a:spcPct val="100000"/>
                        </a:lnSpc>
                        <a:buFont typeface="Arial" panose="020B0604020202020204" pitchFamily="34" charset="0"/>
                        <a:buChar char="•"/>
                      </a:pPr>
                      <a:r>
                        <a:rPr lang="en-US" sz="1400" b="0" i="0" u="none" strike="noStrike" kern="1200" baseline="0" noProof="0" dirty="0"/>
                        <a:t>know some of the countries of the world and where they speak French </a:t>
                      </a:r>
                    </a:p>
                    <a:p>
                      <a:pPr marL="285750" lvl="0" indent="-285750">
                        <a:lnSpc>
                          <a:spcPct val="100000"/>
                        </a:lnSpc>
                        <a:buFont typeface="Arial" panose="020B0604020202020204" pitchFamily="34" charset="0"/>
                        <a:buChar char="•"/>
                      </a:pPr>
                      <a:endParaRPr 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nvPr>
        </p:nvGraphicFramePr>
        <p:xfrm>
          <a:off x="1640215" y="4464578"/>
          <a:ext cx="2651246" cy="1950720"/>
        </p:xfrm>
        <a:graphic>
          <a:graphicData uri="http://schemas.openxmlformats.org/drawingml/2006/table">
            <a:tbl>
              <a:tblPr firstRow="1" bandRow="1">
                <a:tableStyleId>{5C22544A-7EE6-4342-B048-85BDC9FD1C3A}</a:tableStyleId>
              </a:tblPr>
              <a:tblGrid>
                <a:gridCol w="2651246">
                  <a:extLst>
                    <a:ext uri="{9D8B030D-6E8A-4147-A177-3AD203B41FA5}">
                      <a16:colId xmlns:a16="http://schemas.microsoft.com/office/drawing/2014/main" val="1271491243"/>
                    </a:ext>
                  </a:extLst>
                </a:gridCol>
              </a:tblGrid>
              <a:tr h="361244">
                <a:tc>
                  <a:txBody>
                    <a:bodyPr/>
                    <a:lstStyle/>
                    <a:p>
                      <a:pPr algn="ctr"/>
                      <a:r>
                        <a:rPr lang="en-GB" dirty="0"/>
                        <a:t>Grammar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139072"/>
                  </a:ext>
                </a:extLst>
              </a:tr>
              <a:tr h="1397796">
                <a:tc>
                  <a:txBody>
                    <a:bodyPr/>
                    <a:lstStyle/>
                    <a:p>
                      <a:pPr marL="285750" lvl="0" indent="-285750">
                        <a:lnSpc>
                          <a:spcPct val="150000"/>
                        </a:lnSpc>
                        <a:buFont typeface="Arial" panose="020B0604020202020204" pitchFamily="34" charset="0"/>
                        <a:buChar char="•"/>
                      </a:pPr>
                      <a:r>
                        <a:rPr lang="en-US" sz="1400" kern="1200" dirty="0" err="1">
                          <a:solidFill>
                            <a:schemeClr val="dk1"/>
                          </a:solidFill>
                          <a:effectLst/>
                          <a:latin typeface="+mn-lt"/>
                          <a:ea typeface="+mn-ea"/>
                          <a:cs typeface="+mn-cs"/>
                        </a:rPr>
                        <a:t>J’aime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parce</a:t>
                      </a:r>
                      <a:r>
                        <a:rPr lang="en-US" sz="1400" kern="1200" dirty="0">
                          <a:solidFill>
                            <a:schemeClr val="dk1"/>
                          </a:solidFill>
                          <a:effectLst/>
                          <a:latin typeface="+mn-lt"/>
                          <a:ea typeface="+mn-ea"/>
                          <a:cs typeface="+mn-cs"/>
                        </a:rPr>
                        <a:t> que..</a:t>
                      </a:r>
                      <a:endParaRPr lang="en-GB" sz="140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US" sz="1400" kern="1200" dirty="0" err="1">
                          <a:solidFill>
                            <a:schemeClr val="dk1"/>
                          </a:solidFill>
                          <a:effectLst/>
                          <a:latin typeface="+mn-lt"/>
                          <a:ea typeface="+mn-ea"/>
                          <a:cs typeface="+mn-cs"/>
                        </a:rPr>
                        <a:t>J’adore</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parce</a:t>
                      </a:r>
                      <a:r>
                        <a:rPr lang="en-US" sz="1400" kern="1200" dirty="0">
                          <a:solidFill>
                            <a:schemeClr val="dk1"/>
                          </a:solidFill>
                          <a:effectLst/>
                          <a:latin typeface="+mn-lt"/>
                          <a:ea typeface="+mn-ea"/>
                          <a:cs typeface="+mn-cs"/>
                        </a:rPr>
                        <a:t> que..</a:t>
                      </a:r>
                      <a:endParaRPr lang="en-GB" sz="140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US" sz="1400" kern="1200" dirty="0">
                          <a:solidFill>
                            <a:schemeClr val="dk1"/>
                          </a:solidFill>
                          <a:effectLst/>
                          <a:latin typeface="+mn-lt"/>
                          <a:ea typeface="+mn-ea"/>
                          <a:cs typeface="+mn-cs"/>
                        </a:rPr>
                        <a:t>Je </a:t>
                      </a:r>
                      <a:r>
                        <a:rPr lang="en-US" sz="1400" kern="1200" dirty="0" err="1">
                          <a:solidFill>
                            <a:schemeClr val="dk1"/>
                          </a:solidFill>
                          <a:effectLst/>
                          <a:latin typeface="+mn-lt"/>
                          <a:ea typeface="+mn-ea"/>
                          <a:cs typeface="+mn-cs"/>
                        </a:rPr>
                        <a:t>n’aime</a:t>
                      </a:r>
                      <a:r>
                        <a:rPr lang="en-US" sz="1400" kern="1200" dirty="0">
                          <a:solidFill>
                            <a:schemeClr val="dk1"/>
                          </a:solidFill>
                          <a:effectLst/>
                          <a:latin typeface="+mn-lt"/>
                          <a:ea typeface="+mn-ea"/>
                          <a:cs typeface="+mn-cs"/>
                        </a:rPr>
                        <a:t> pas </a:t>
                      </a:r>
                      <a:r>
                        <a:rPr lang="en-US" sz="1400" kern="1200" dirty="0" err="1">
                          <a:solidFill>
                            <a:schemeClr val="dk1"/>
                          </a:solidFill>
                          <a:effectLst/>
                          <a:latin typeface="+mn-lt"/>
                          <a:ea typeface="+mn-ea"/>
                          <a:cs typeface="+mn-cs"/>
                        </a:rPr>
                        <a:t>parce</a:t>
                      </a:r>
                      <a:r>
                        <a:rPr lang="en-US" sz="1400" kern="1200" dirty="0">
                          <a:solidFill>
                            <a:schemeClr val="dk1"/>
                          </a:solidFill>
                          <a:effectLst/>
                          <a:latin typeface="+mn-lt"/>
                          <a:ea typeface="+mn-ea"/>
                          <a:cs typeface="+mn-cs"/>
                        </a:rPr>
                        <a:t> que..</a:t>
                      </a:r>
                      <a:endParaRPr lang="en-GB" sz="140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1400" kern="1200" dirty="0">
                          <a:solidFill>
                            <a:schemeClr val="dk1"/>
                          </a:solidFill>
                          <a:effectLst/>
                          <a:latin typeface="+mn-lt"/>
                          <a:ea typeface="+mn-ea"/>
                          <a:cs typeface="+mn-cs"/>
                        </a:rPr>
                        <a:t>Je </a:t>
                      </a:r>
                      <a:r>
                        <a:rPr lang="en-GB" sz="1400" kern="1200" dirty="0" err="1">
                          <a:solidFill>
                            <a:schemeClr val="dk1"/>
                          </a:solidFill>
                          <a:effectLst/>
                          <a:latin typeface="+mn-lt"/>
                          <a:ea typeface="+mn-ea"/>
                          <a:cs typeface="+mn-cs"/>
                        </a:rPr>
                        <a:t>déteste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parce</a:t>
                      </a:r>
                      <a:r>
                        <a:rPr lang="en-GB" sz="1400" kern="1200" dirty="0">
                          <a:solidFill>
                            <a:schemeClr val="dk1"/>
                          </a:solidFill>
                          <a:effectLst/>
                          <a:latin typeface="+mn-lt"/>
                          <a:ea typeface="+mn-ea"/>
                          <a:cs typeface="+mn-cs"/>
                        </a:rPr>
                        <a:t> que…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1" u="none" strike="noStrike" kern="1200" baseline="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121943"/>
                  </a:ext>
                </a:extLst>
              </a:tr>
            </a:tbl>
          </a:graphicData>
        </a:graphic>
      </p:graphicFrame>
      <p:graphicFrame>
        <p:nvGraphicFramePr>
          <p:cNvPr id="11" name="Table 10"/>
          <p:cNvGraphicFramePr>
            <a:graphicFrameLocks noGrp="1"/>
          </p:cNvGraphicFramePr>
          <p:nvPr>
            <p:extLst/>
          </p:nvPr>
        </p:nvGraphicFramePr>
        <p:xfrm>
          <a:off x="4398968" y="1178060"/>
          <a:ext cx="3078871" cy="3511431"/>
        </p:xfrm>
        <a:graphic>
          <a:graphicData uri="http://schemas.openxmlformats.org/drawingml/2006/table">
            <a:tbl>
              <a:tblPr firstRow="1" bandRow="1">
                <a:tableStyleId>{5940675A-B579-460E-94D1-54222C63F5DA}</a:tableStyleId>
              </a:tblPr>
              <a:tblGrid>
                <a:gridCol w="1548172">
                  <a:extLst>
                    <a:ext uri="{9D8B030D-6E8A-4147-A177-3AD203B41FA5}">
                      <a16:colId xmlns:a16="http://schemas.microsoft.com/office/drawing/2014/main" val="1791004951"/>
                    </a:ext>
                  </a:extLst>
                </a:gridCol>
                <a:gridCol w="1530699">
                  <a:extLst>
                    <a:ext uri="{9D8B030D-6E8A-4147-A177-3AD203B41FA5}">
                      <a16:colId xmlns:a16="http://schemas.microsoft.com/office/drawing/2014/main" val="2855605919"/>
                    </a:ext>
                  </a:extLst>
                </a:gridCol>
              </a:tblGrid>
              <a:tr h="48660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i="0" dirty="0">
                          <a:solidFill>
                            <a:schemeClr val="bg1"/>
                          </a:solidFill>
                        </a:rPr>
                        <a:t>Key Vocabulary</a:t>
                      </a:r>
                    </a:p>
                  </a:txBody>
                  <a:tcPr anchor="ctr">
                    <a:solidFill>
                      <a:srgbClr val="4F81BD"/>
                    </a:solidFill>
                  </a:tcPr>
                </a:tc>
                <a:tc hMerge="1">
                  <a:txBody>
                    <a:bodyPr/>
                    <a:lstStyle/>
                    <a:p>
                      <a:endParaRPr lang="en-GB" dirty="0"/>
                    </a:p>
                  </a:txBody>
                  <a:tcPr>
                    <a:solidFill>
                      <a:srgbClr val="4F81BD"/>
                    </a:solidFill>
                  </a:tcPr>
                </a:tc>
                <a:extLst>
                  <a:ext uri="{0D108BD9-81ED-4DB2-BD59-A6C34878D82A}">
                    <a16:rowId xmlns:a16="http://schemas.microsoft.com/office/drawing/2014/main" val="354706368"/>
                  </a:ext>
                </a:extLst>
              </a:tr>
              <a:tr h="432118">
                <a:tc>
                  <a:txBody>
                    <a:bodyPr/>
                    <a:lstStyle/>
                    <a:p>
                      <a:pPr algn="ctr"/>
                      <a:r>
                        <a:rPr lang="fr-FR" sz="1400" i="0" kern="1200" dirty="0">
                          <a:solidFill>
                            <a:schemeClr val="tx1"/>
                          </a:solidFill>
                          <a:effectLst/>
                          <a:latin typeface="+mn-lt"/>
                          <a:ea typeface="+mn-ea"/>
                          <a:cs typeface="+mn-cs"/>
                        </a:rPr>
                        <a:t>une semaine</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effectLst/>
                          <a:latin typeface="+mn-lt"/>
                          <a:ea typeface="+mn-ea"/>
                          <a:cs typeface="+mn-cs"/>
                        </a:rPr>
                        <a:t> a </a:t>
                      </a:r>
                      <a:r>
                        <a:rPr lang="fr-FR" sz="1400" kern="1200" dirty="0" err="1">
                          <a:solidFill>
                            <a:schemeClr val="tx1"/>
                          </a:solidFill>
                          <a:effectLst/>
                          <a:latin typeface="+mn-lt"/>
                          <a:ea typeface="+mn-ea"/>
                          <a:cs typeface="+mn-cs"/>
                        </a:rPr>
                        <a:t>week</a:t>
                      </a:r>
                      <a:endParaRPr lang="en-GB"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2940194354"/>
                  </a:ext>
                </a:extLst>
              </a:tr>
              <a:tr h="432118">
                <a:tc>
                  <a:txBody>
                    <a:bodyPr/>
                    <a:lstStyle/>
                    <a:p>
                      <a:pPr algn="ctr"/>
                      <a:r>
                        <a:rPr lang="fr-FR" sz="1400" i="0" kern="1200" dirty="0">
                          <a:solidFill>
                            <a:schemeClr val="tx1"/>
                          </a:solidFill>
                          <a:effectLst/>
                          <a:latin typeface="+mn-lt"/>
                          <a:ea typeface="+mn-ea"/>
                          <a:cs typeface="+mn-cs"/>
                        </a:rPr>
                        <a:t>un mois	</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a </a:t>
                      </a:r>
                      <a:r>
                        <a:rPr lang="fr-FR" sz="1400" b="0" i="0" u="none" strike="noStrike" kern="1200" baseline="0" dirty="0" err="1">
                          <a:solidFill>
                            <a:schemeClr val="dk1"/>
                          </a:solidFill>
                          <a:latin typeface="+mn-lt"/>
                          <a:ea typeface="+mn-ea"/>
                          <a:cs typeface="+mn-cs"/>
                        </a:rPr>
                        <a:t>month</a:t>
                      </a:r>
                      <a:r>
                        <a:rPr lang="fr-FR" sz="1400" b="0" i="0" u="none" strike="noStrike" kern="1200" baseline="0" dirty="0">
                          <a:solidFill>
                            <a:schemeClr val="dk1"/>
                          </a:solidFill>
                          <a:latin typeface="+mn-lt"/>
                          <a:ea typeface="+mn-ea"/>
                          <a:cs typeface="+mn-cs"/>
                        </a:rPr>
                        <a:t> </a:t>
                      </a:r>
                    </a:p>
                  </a:txBody>
                  <a:tcPr anchor="ctr"/>
                </a:tc>
                <a:extLst>
                  <a:ext uri="{0D108BD9-81ED-4DB2-BD59-A6C34878D82A}">
                    <a16:rowId xmlns:a16="http://schemas.microsoft.com/office/drawing/2014/main" val="1946170739"/>
                  </a:ext>
                </a:extLst>
              </a:tr>
              <a:tr h="432118">
                <a:tc>
                  <a:txBody>
                    <a:bodyPr/>
                    <a:lstStyle/>
                    <a:p>
                      <a:pPr algn="ctr"/>
                      <a:r>
                        <a:rPr lang="fr-FR" sz="1400" i="0" kern="1200" dirty="0">
                          <a:solidFill>
                            <a:schemeClr val="tx1"/>
                          </a:solidFill>
                          <a:effectLst/>
                          <a:latin typeface="+mn-lt"/>
                          <a:ea typeface="+mn-ea"/>
                          <a:cs typeface="+mn-cs"/>
                        </a:rPr>
                        <a:t>une année</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a year </a:t>
                      </a:r>
                    </a:p>
                  </a:txBody>
                  <a:tcPr anchor="ctr"/>
                </a:tc>
                <a:extLst>
                  <a:ext uri="{0D108BD9-81ED-4DB2-BD59-A6C34878D82A}">
                    <a16:rowId xmlns:a16="http://schemas.microsoft.com/office/drawing/2014/main" val="2420002805"/>
                  </a:ext>
                </a:extLst>
              </a:tr>
              <a:tr h="432118">
                <a:tc>
                  <a:txBody>
                    <a:bodyPr/>
                    <a:lstStyle/>
                    <a:p>
                      <a:pPr algn="ctr"/>
                      <a:r>
                        <a:rPr lang="en-US" sz="1400" i="0" dirty="0" err="1">
                          <a:latin typeface="+mn-lt"/>
                        </a:rPr>
                        <a:t>l’arbre</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tree</a:t>
                      </a:r>
                      <a:endParaRPr lang="en-GB"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55492140"/>
                  </a:ext>
                </a:extLst>
              </a:tr>
              <a:tr h="432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dirty="0">
                          <a:latin typeface="+mn-lt"/>
                        </a:rPr>
                        <a:t>la fleur</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flower</a:t>
                      </a:r>
                      <a:endParaRPr lang="en-GB"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659522487"/>
                  </a:ext>
                </a:extLst>
              </a:tr>
              <a:tr h="432118">
                <a:tc>
                  <a:txBody>
                    <a:bodyPr/>
                    <a:lstStyle/>
                    <a:p>
                      <a:pPr algn="ctr"/>
                      <a:r>
                        <a:rPr lang="en-US" sz="1400" i="0" dirty="0" err="1">
                          <a:latin typeface="+mn-lt"/>
                        </a:rPr>
                        <a:t>l’oiseau</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bird</a:t>
                      </a:r>
                      <a:endParaRPr lang="en-GB"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3370102351"/>
                  </a:ext>
                </a:extLst>
              </a:tr>
              <a:tr h="432118">
                <a:tc>
                  <a:txBody>
                    <a:bodyPr/>
                    <a:lstStyle/>
                    <a:p>
                      <a:pPr algn="ctr"/>
                      <a:r>
                        <a:rPr lang="en-US" sz="1400" i="0" dirty="0" err="1">
                          <a:latin typeface="+mn-lt"/>
                        </a:rPr>
                        <a:t>l’herbe</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grass</a:t>
                      </a:r>
                      <a:endParaRPr lang="en-GB"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2308975562"/>
                  </a:ext>
                </a:extLst>
              </a:tr>
            </a:tbl>
          </a:graphicData>
        </a:graphic>
      </p:graphicFrame>
      <p:pic>
        <p:nvPicPr>
          <p:cNvPr id="3" name="Picture 2"/>
          <p:cNvPicPr>
            <a:picLocks noChangeAspect="1"/>
          </p:cNvPicPr>
          <p:nvPr/>
        </p:nvPicPr>
        <p:blipFill>
          <a:blip r:embed="rId4"/>
          <a:stretch>
            <a:fillRect/>
          </a:stretch>
        </p:blipFill>
        <p:spPr>
          <a:xfrm>
            <a:off x="4550033" y="4709918"/>
            <a:ext cx="2776739" cy="1944216"/>
          </a:xfrm>
          <a:prstGeom prst="rect">
            <a:avLst/>
          </a:prstGeom>
        </p:spPr>
      </p:pic>
      <p:pic>
        <p:nvPicPr>
          <p:cNvPr id="8" name="Picture 7"/>
          <p:cNvPicPr>
            <a:picLocks noChangeAspect="1"/>
          </p:cNvPicPr>
          <p:nvPr/>
        </p:nvPicPr>
        <p:blipFill>
          <a:blip r:embed="rId5"/>
          <a:stretch>
            <a:fillRect/>
          </a:stretch>
        </p:blipFill>
        <p:spPr>
          <a:xfrm>
            <a:off x="1746856" y="2708921"/>
            <a:ext cx="2451337" cy="1547951"/>
          </a:xfrm>
          <a:prstGeom prst="rect">
            <a:avLst/>
          </a:prstGeom>
        </p:spPr>
      </p:pic>
      <p:pic>
        <p:nvPicPr>
          <p:cNvPr id="9" name="Picture 8"/>
          <p:cNvPicPr>
            <a:picLocks noChangeAspect="1"/>
          </p:cNvPicPr>
          <p:nvPr/>
        </p:nvPicPr>
        <p:blipFill>
          <a:blip r:embed="rId6"/>
          <a:stretch>
            <a:fillRect/>
          </a:stretch>
        </p:blipFill>
        <p:spPr>
          <a:xfrm>
            <a:off x="8040217" y="4212785"/>
            <a:ext cx="2020759" cy="2559646"/>
          </a:xfrm>
          <a:prstGeom prst="rect">
            <a:avLst/>
          </a:prstGeom>
        </p:spPr>
      </p:pic>
      <p:pic>
        <p:nvPicPr>
          <p:cNvPr id="15" name="Picture 14" descr="C:\Users\gedwards-cole\Downloads\New full logo.JPG">
            <a:extLst>
              <a:ext uri="{FF2B5EF4-FFF2-40B4-BE49-F238E27FC236}">
                <a16:creationId xmlns:a16="http://schemas.microsoft.com/office/drawing/2014/main" id="{FFD09328-B9C2-4A6F-889F-D16360C77A9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7328" y="141674"/>
            <a:ext cx="2003322" cy="761804"/>
          </a:xfrm>
          <a:prstGeom prst="rect">
            <a:avLst/>
          </a:prstGeom>
          <a:noFill/>
          <a:ln>
            <a:noFill/>
          </a:ln>
        </p:spPr>
      </p:pic>
    </p:spTree>
    <p:extLst>
      <p:ext uri="{BB962C8B-B14F-4D97-AF65-F5344CB8AC3E}">
        <p14:creationId xmlns:p14="http://schemas.microsoft.com/office/powerpoint/2010/main" val="38755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9025" y="180975"/>
            <a:ext cx="4933950" cy="6496050"/>
          </a:xfrm>
          <a:prstGeom prst="rect">
            <a:avLst/>
          </a:prstGeom>
        </p:spPr>
      </p:pic>
    </p:spTree>
    <p:extLst>
      <p:ext uri="{BB962C8B-B14F-4D97-AF65-F5344CB8AC3E}">
        <p14:creationId xmlns:p14="http://schemas.microsoft.com/office/powerpoint/2010/main" val="367451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Swallowdale Curriculum </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Dear Families, </a:t>
            </a:r>
          </a:p>
          <a:p>
            <a:pPr marL="0" indent="0">
              <a:buNone/>
            </a:pPr>
            <a:r>
              <a:rPr lang="en-US" dirty="0" smtClean="0"/>
              <a:t>This </a:t>
            </a:r>
            <a:r>
              <a:rPr lang="en-US" dirty="0"/>
              <a:t>booklet contains the Long Term Plan, information for English, </a:t>
            </a:r>
            <a:r>
              <a:rPr lang="en-US" dirty="0" err="1"/>
              <a:t>maths</a:t>
            </a:r>
            <a:r>
              <a:rPr lang="en-US" dirty="0"/>
              <a:t> and the knowledge organisers which outline the units of work that your child will be covering in our wider curriculum this half term. These will show you the main elements of learning for your child and we hope you find them useful. </a:t>
            </a:r>
          </a:p>
          <a:p>
            <a:pPr marL="0" indent="0">
              <a:buNone/>
            </a:pPr>
            <a:r>
              <a:rPr lang="en-US" dirty="0"/>
              <a:t>Please note that history and geography, art, and design and technology are taught in alternate half terms. </a:t>
            </a:r>
          </a:p>
          <a:p>
            <a:pPr marL="0" indent="0">
              <a:buNone/>
            </a:pPr>
            <a:r>
              <a:rPr lang="en-US" dirty="0"/>
              <a:t>To support your child’s learning at home please read with them regularly and sign your child’s reading diary. </a:t>
            </a:r>
          </a:p>
          <a:p>
            <a:pPr marL="0" indent="0">
              <a:buNone/>
            </a:pPr>
            <a:r>
              <a:rPr lang="en-US" dirty="0"/>
              <a:t>More information about our curriculum can be found on the school’s website. </a:t>
            </a:r>
            <a:endParaRPr lang="en-US" dirty="0" smtClean="0"/>
          </a:p>
          <a:p>
            <a:pPr marL="0" indent="0">
              <a:buNone/>
            </a:pPr>
            <a:r>
              <a:rPr lang="en-US" dirty="0" smtClean="0"/>
              <a:t>Thank you for your support.  </a:t>
            </a:r>
            <a:endParaRPr lang="en-GB" dirty="0"/>
          </a:p>
        </p:txBody>
      </p:sp>
    </p:spTree>
    <p:extLst>
      <p:ext uri="{BB962C8B-B14F-4D97-AF65-F5344CB8AC3E}">
        <p14:creationId xmlns:p14="http://schemas.microsoft.com/office/powerpoint/2010/main" val="338561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95889487"/>
              </p:ext>
            </p:extLst>
          </p:nvPr>
        </p:nvGraphicFramePr>
        <p:xfrm>
          <a:off x="243844" y="1189506"/>
          <a:ext cx="11653515" cy="5638292"/>
        </p:xfrm>
        <a:graphic>
          <a:graphicData uri="http://schemas.openxmlformats.org/drawingml/2006/table">
            <a:tbl>
              <a:tblPr firstRow="1" bandRow="1">
                <a:tableStyleId>{5940675A-B579-460E-94D1-54222C63F5DA}</a:tableStyleId>
              </a:tblPr>
              <a:tblGrid>
                <a:gridCol w="1584957">
                  <a:extLst>
                    <a:ext uri="{9D8B030D-6E8A-4147-A177-3AD203B41FA5}">
                      <a16:colId xmlns:a16="http://schemas.microsoft.com/office/drawing/2014/main" val="4230393319"/>
                    </a:ext>
                  </a:extLst>
                </a:gridCol>
                <a:gridCol w="1678093">
                  <a:extLst>
                    <a:ext uri="{9D8B030D-6E8A-4147-A177-3AD203B41FA5}">
                      <a16:colId xmlns:a16="http://schemas.microsoft.com/office/drawing/2014/main" val="3698574282"/>
                    </a:ext>
                  </a:extLst>
                </a:gridCol>
                <a:gridCol w="1678093">
                  <a:extLst>
                    <a:ext uri="{9D8B030D-6E8A-4147-A177-3AD203B41FA5}">
                      <a16:colId xmlns:a16="http://schemas.microsoft.com/office/drawing/2014/main" val="1643086541"/>
                    </a:ext>
                  </a:extLst>
                </a:gridCol>
                <a:gridCol w="1678093">
                  <a:extLst>
                    <a:ext uri="{9D8B030D-6E8A-4147-A177-3AD203B41FA5}">
                      <a16:colId xmlns:a16="http://schemas.microsoft.com/office/drawing/2014/main" val="1745789947"/>
                    </a:ext>
                  </a:extLst>
                </a:gridCol>
                <a:gridCol w="1708265">
                  <a:extLst>
                    <a:ext uri="{9D8B030D-6E8A-4147-A177-3AD203B41FA5}">
                      <a16:colId xmlns:a16="http://schemas.microsoft.com/office/drawing/2014/main" val="868569044"/>
                    </a:ext>
                  </a:extLst>
                </a:gridCol>
                <a:gridCol w="1647921">
                  <a:extLst>
                    <a:ext uri="{9D8B030D-6E8A-4147-A177-3AD203B41FA5}">
                      <a16:colId xmlns:a16="http://schemas.microsoft.com/office/drawing/2014/main" val="2300933576"/>
                    </a:ext>
                  </a:extLst>
                </a:gridCol>
                <a:gridCol w="1678093">
                  <a:extLst>
                    <a:ext uri="{9D8B030D-6E8A-4147-A177-3AD203B41FA5}">
                      <a16:colId xmlns:a16="http://schemas.microsoft.com/office/drawing/2014/main" val="210165020"/>
                    </a:ext>
                  </a:extLst>
                </a:gridCol>
              </a:tblGrid>
              <a:tr h="0">
                <a:tc>
                  <a:txBody>
                    <a:bodyPr/>
                    <a:lstStyle/>
                    <a:p>
                      <a:endParaRPr lang="en-GB" sz="1100" dirty="0">
                        <a:latin typeface="Comic Sans MS" panose="030F0702030302020204" pitchFamily="66" charset="0"/>
                      </a:endParaRPr>
                    </a:p>
                  </a:txBody>
                  <a:tcPr/>
                </a:tc>
                <a:tc>
                  <a:txBody>
                    <a:bodyPr/>
                    <a:lstStyle/>
                    <a:p>
                      <a:pPr algn="ctr"/>
                      <a:r>
                        <a:rPr lang="en-GB" sz="1100" b="1" dirty="0">
                          <a:solidFill>
                            <a:srgbClr val="0070C0"/>
                          </a:solidFill>
                          <a:latin typeface="Comic Sans MS" panose="030F0702030302020204" pitchFamily="66" charset="0"/>
                        </a:rPr>
                        <a:t>Autumn</a:t>
                      </a:r>
                      <a:r>
                        <a:rPr lang="en-GB" sz="1100" b="1" baseline="0" dirty="0">
                          <a:solidFill>
                            <a:srgbClr val="0070C0"/>
                          </a:solidFill>
                          <a:latin typeface="Comic Sans MS" panose="030F0702030302020204" pitchFamily="66" charset="0"/>
                        </a:rPr>
                        <a:t> 1</a:t>
                      </a:r>
                      <a:endParaRPr lang="en-GB" sz="1100" b="1" dirty="0">
                        <a:solidFill>
                          <a:srgbClr val="0070C0"/>
                        </a:solidFill>
                        <a:latin typeface="Comic Sans MS" panose="030F0702030302020204" pitchFamily="66" charset="0"/>
                      </a:endParaRPr>
                    </a:p>
                  </a:txBody>
                  <a:tcPr/>
                </a:tc>
                <a:tc>
                  <a:txBody>
                    <a:bodyPr/>
                    <a:lstStyle/>
                    <a:p>
                      <a:pPr algn="ctr"/>
                      <a:r>
                        <a:rPr lang="en-GB" sz="1100" b="1" dirty="0">
                          <a:solidFill>
                            <a:srgbClr val="0070C0"/>
                          </a:solidFill>
                          <a:latin typeface="Comic Sans MS" panose="030F0702030302020204" pitchFamily="66" charset="0"/>
                        </a:rPr>
                        <a:t>Autumn</a:t>
                      </a:r>
                      <a:r>
                        <a:rPr lang="en-GB" sz="1100" b="1" baseline="0" dirty="0">
                          <a:solidFill>
                            <a:srgbClr val="0070C0"/>
                          </a:solidFill>
                          <a:latin typeface="Comic Sans MS" panose="030F0702030302020204" pitchFamily="66" charset="0"/>
                        </a:rPr>
                        <a:t> 2</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a:solidFill>
                            <a:srgbClr val="0070C0"/>
                          </a:solidFill>
                          <a:latin typeface="Comic Sans MS" panose="030F0702030302020204" pitchFamily="66" charset="0"/>
                        </a:rPr>
                        <a:t>Spring 1</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a:solidFill>
                            <a:srgbClr val="0070C0"/>
                          </a:solidFill>
                          <a:latin typeface="Comic Sans MS" panose="030F0702030302020204" pitchFamily="66" charset="0"/>
                        </a:rPr>
                        <a:t>Spring 2</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a:solidFill>
                            <a:srgbClr val="0070C0"/>
                          </a:solidFill>
                          <a:latin typeface="Comic Sans MS" panose="030F0702030302020204" pitchFamily="66" charset="0"/>
                        </a:rPr>
                        <a:t>Summer 1</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a:solidFill>
                            <a:srgbClr val="0070C0"/>
                          </a:solidFill>
                          <a:latin typeface="Comic Sans MS" panose="030F0702030302020204" pitchFamily="66" charset="0"/>
                        </a:rPr>
                        <a:t>Summer 2</a:t>
                      </a:r>
                      <a:endParaRPr lang="en-GB" sz="1100" b="1" dirty="0">
                        <a:solidFill>
                          <a:srgbClr val="0070C0"/>
                        </a:solidFill>
                        <a:latin typeface="Comic Sans MS" panose="030F0702030302020204" pitchFamily="66" charset="0"/>
                      </a:endParaRPr>
                    </a:p>
                  </a:txBody>
                  <a:tcPr/>
                </a:tc>
                <a:extLst>
                  <a:ext uri="{0D108BD9-81ED-4DB2-BD59-A6C34878D82A}">
                    <a16:rowId xmlns:a16="http://schemas.microsoft.com/office/drawing/2014/main" val="1325302289"/>
                  </a:ext>
                </a:extLst>
              </a:tr>
              <a:tr h="370840">
                <a:tc>
                  <a:txBody>
                    <a:bodyPr/>
                    <a:lstStyle/>
                    <a:p>
                      <a:r>
                        <a:rPr lang="en-GB" sz="1100" b="1" dirty="0">
                          <a:solidFill>
                            <a:srgbClr val="0070C0"/>
                          </a:solidFill>
                          <a:latin typeface="Comic Sans MS" panose="030F0702030302020204" pitchFamily="66" charset="0"/>
                        </a:rPr>
                        <a:t>English</a:t>
                      </a:r>
                      <a:r>
                        <a:rPr lang="en-GB" sz="1100" dirty="0">
                          <a:solidFill>
                            <a:srgbClr val="0070C0"/>
                          </a:solidFill>
                          <a:latin typeface="Comic Sans MS" panose="030F0702030302020204" pitchFamily="66" charset="0"/>
                        </a:rPr>
                        <a:t/>
                      </a:r>
                      <a:br>
                        <a:rPr lang="en-GB" sz="1100" dirty="0">
                          <a:solidFill>
                            <a:srgbClr val="0070C0"/>
                          </a:solidFill>
                          <a:latin typeface="Comic Sans MS" panose="030F0702030302020204" pitchFamily="66" charset="0"/>
                        </a:rPr>
                      </a:b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a:latin typeface="Comic Sans MS" panose="030F0702030302020204" pitchFamily="66" charset="0"/>
                        </a:rPr>
                        <a:t>Reading</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a:solidFill>
                            <a:schemeClr val="tx1"/>
                          </a:solidFill>
                          <a:latin typeface="Comic Sans MS" panose="030F0702030302020204" pitchFamily="66" charset="0"/>
                        </a:rPr>
                        <a:t>Reading</a:t>
                      </a:r>
                    </a:p>
                    <a:p>
                      <a:pPr algn="ctr"/>
                      <a:r>
                        <a:rPr lang="en-GB" sz="1100" dirty="0" smtClean="0">
                          <a:solidFill>
                            <a:schemeClr val="tx1"/>
                          </a:solidFill>
                          <a:latin typeface="Comic Sans MS" panose="030F0702030302020204" pitchFamily="66" charset="0"/>
                        </a:rPr>
                        <a:t>Writing including </a:t>
                      </a:r>
                    </a:p>
                    <a:p>
                      <a:pPr algn="ctr"/>
                      <a:r>
                        <a:rPr lang="en-GB" sz="1100" dirty="0" smtClean="0">
                          <a:solidFill>
                            <a:schemeClr val="tx1"/>
                          </a:solidFill>
                          <a:latin typeface="Comic Sans MS" panose="030F0702030302020204" pitchFamily="66" charset="0"/>
                        </a:rPr>
                        <a:t>grammar, spelling and punctuation</a:t>
                      </a:r>
                    </a:p>
                  </a:txBody>
                  <a:tcPr anchor="ctr"/>
                </a:tc>
                <a:tc>
                  <a:txBody>
                    <a:bodyPr/>
                    <a:lstStyle/>
                    <a:p>
                      <a:pPr algn="ctr"/>
                      <a:r>
                        <a:rPr lang="en-GB" sz="1100" dirty="0">
                          <a:latin typeface="Comic Sans MS" panose="030F0702030302020204" pitchFamily="66" charset="0"/>
                        </a:rPr>
                        <a:t>Reading</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a:latin typeface="Comic Sans MS" panose="030F0702030302020204" pitchFamily="66" charset="0"/>
                        </a:rPr>
                        <a:t>Reading</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a:latin typeface="Comic Sans MS" panose="030F0702030302020204" pitchFamily="66" charset="0"/>
                        </a:rPr>
                        <a:t>Reading</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a:latin typeface="Comic Sans MS" panose="030F0702030302020204" pitchFamily="66" charset="0"/>
                        </a:rPr>
                        <a:t>Reading</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extLst>
                  <a:ext uri="{0D108BD9-81ED-4DB2-BD59-A6C34878D82A}">
                    <a16:rowId xmlns:a16="http://schemas.microsoft.com/office/drawing/2014/main" val="593404991"/>
                  </a:ext>
                </a:extLst>
              </a:tr>
              <a:tr h="370840">
                <a:tc>
                  <a:txBody>
                    <a:bodyPr/>
                    <a:lstStyle/>
                    <a:p>
                      <a:r>
                        <a:rPr lang="en-GB" sz="1100" b="1" dirty="0" smtClean="0">
                          <a:solidFill>
                            <a:srgbClr val="0070C0"/>
                          </a:solidFill>
                          <a:latin typeface="Comic Sans MS" panose="030F0702030302020204" pitchFamily="66" charset="0"/>
                        </a:rPr>
                        <a:t>Maths</a:t>
                      </a:r>
                    </a:p>
                    <a:p>
                      <a:endParaRPr lang="en-GB" sz="1100" b="1" dirty="0">
                        <a:solidFill>
                          <a:srgbClr val="0070C0"/>
                        </a:solidFill>
                        <a:latin typeface="Comic Sans MS" panose="030F0702030302020204" pitchFamily="66" charset="0"/>
                      </a:endParaRPr>
                    </a:p>
                  </a:txBody>
                  <a:tcPr anchor="ctr"/>
                </a:tc>
                <a:tc>
                  <a:txBody>
                    <a:bodyPr/>
                    <a:lstStyle/>
                    <a:p>
                      <a:pPr algn="ctr"/>
                      <a:r>
                        <a:rPr lang="en-GB" sz="1100" dirty="0">
                          <a:latin typeface="Comic Sans MS" panose="030F0702030302020204" pitchFamily="66" charset="0"/>
                        </a:rPr>
                        <a:t>Place</a:t>
                      </a:r>
                      <a:r>
                        <a:rPr lang="en-GB" sz="1100" baseline="0" dirty="0">
                          <a:latin typeface="Comic Sans MS" panose="030F0702030302020204" pitchFamily="66" charset="0"/>
                        </a:rPr>
                        <a:t> Value</a:t>
                      </a:r>
                    </a:p>
                    <a:p>
                      <a:pPr algn="ctr"/>
                      <a:r>
                        <a:rPr lang="en-GB" sz="1100" baseline="0" dirty="0">
                          <a:latin typeface="Comic Sans MS" panose="030F0702030302020204" pitchFamily="66" charset="0"/>
                        </a:rPr>
                        <a:t>Addition </a:t>
                      </a:r>
                      <a:endParaRPr lang="en-GB" sz="1100" baseline="0" dirty="0" smtClean="0">
                        <a:latin typeface="Comic Sans MS" panose="030F0702030302020204" pitchFamily="66" charset="0"/>
                      </a:endParaRPr>
                    </a:p>
                    <a:p>
                      <a:pPr algn="ctr"/>
                      <a:r>
                        <a:rPr lang="en-GB" sz="1100" baseline="0" dirty="0" smtClean="0">
                          <a:latin typeface="Comic Sans MS" panose="030F0702030302020204" pitchFamily="66" charset="0"/>
                        </a:rPr>
                        <a:t>Subtraction</a:t>
                      </a:r>
                      <a:endParaRPr lang="en-GB" sz="1100" dirty="0">
                        <a:latin typeface="Comic Sans MS" panose="030F0702030302020204" pitchFamily="66" charset="0"/>
                      </a:endParaRPr>
                    </a:p>
                  </a:txBody>
                  <a:tcPr anchor="ctr"/>
                </a:tc>
                <a:tc>
                  <a:txBody>
                    <a:bodyPr/>
                    <a:lstStyle/>
                    <a:p>
                      <a:pPr algn="ctr"/>
                      <a:r>
                        <a:rPr lang="en-GB" sz="1100" dirty="0" smtClean="0">
                          <a:solidFill>
                            <a:schemeClr val="tx1"/>
                          </a:solidFill>
                          <a:latin typeface="Comic Sans MS" panose="030F0702030302020204" pitchFamily="66" charset="0"/>
                        </a:rPr>
                        <a:t>Multiplication</a:t>
                      </a:r>
                      <a:r>
                        <a:rPr lang="en-GB" sz="1100" baseline="0" dirty="0" smtClean="0">
                          <a:solidFill>
                            <a:schemeClr val="tx1"/>
                          </a:solidFill>
                          <a:latin typeface="Comic Sans MS" panose="030F0702030302020204" pitchFamily="66" charset="0"/>
                        </a:rPr>
                        <a:t>/Division </a:t>
                      </a:r>
                    </a:p>
                    <a:p>
                      <a:pPr algn="ctr"/>
                      <a:r>
                        <a:rPr lang="en-GB" sz="1100" baseline="0" dirty="0" smtClean="0">
                          <a:solidFill>
                            <a:schemeClr val="tx1"/>
                          </a:solidFill>
                          <a:latin typeface="Comic Sans MS" panose="030F0702030302020204" pitchFamily="66" charset="0"/>
                        </a:rPr>
                        <a:t>Shape</a:t>
                      </a:r>
                      <a:endParaRPr lang="en-GB" sz="1100" baseline="0" dirty="0">
                        <a:solidFill>
                          <a:schemeClr val="tx1"/>
                        </a:solidFill>
                        <a:latin typeface="Comic Sans MS" panose="030F0702030302020204" pitchFamily="66" charset="0"/>
                      </a:endParaRPr>
                    </a:p>
                    <a:p>
                      <a:pPr algn="ctr"/>
                      <a:r>
                        <a:rPr lang="en-GB" sz="1100" dirty="0">
                          <a:solidFill>
                            <a:schemeClr val="tx1"/>
                          </a:solidFill>
                          <a:latin typeface="Comic Sans MS" panose="030F0702030302020204" pitchFamily="66" charset="0"/>
                        </a:rPr>
                        <a:t>Fractions</a:t>
                      </a:r>
                    </a:p>
                  </a:txBody>
                  <a:tcPr anchor="ctr"/>
                </a:tc>
                <a:tc>
                  <a:txBody>
                    <a:bodyPr/>
                    <a:lstStyle/>
                    <a:p>
                      <a:pPr algn="ctr"/>
                      <a:r>
                        <a:rPr lang="en-GB" sz="1100" smtClean="0">
                          <a:latin typeface="Comic Sans MS" panose="030F0702030302020204" pitchFamily="66" charset="0"/>
                        </a:rPr>
                        <a:t>Multiplication/</a:t>
                      </a:r>
                      <a:r>
                        <a:rPr lang="en-GB" sz="1100" baseline="0" smtClean="0">
                          <a:latin typeface="Comic Sans MS" panose="030F0702030302020204" pitchFamily="66" charset="0"/>
                        </a:rPr>
                        <a:t>Division </a:t>
                      </a:r>
                      <a:endParaRPr lang="en-GB" sz="1100" baseline="0" dirty="0" smtClean="0">
                        <a:latin typeface="Comic Sans MS" panose="030F0702030302020204" pitchFamily="66" charset="0"/>
                      </a:endParaRPr>
                    </a:p>
                    <a:p>
                      <a:pPr algn="ctr"/>
                      <a:r>
                        <a:rPr lang="en-GB" sz="1100" dirty="0" smtClean="0">
                          <a:latin typeface="Comic Sans MS" panose="030F0702030302020204" pitchFamily="66" charset="0"/>
                        </a:rPr>
                        <a:t>Fractions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Perimeter and Area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Decimals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Percentages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Volume</a:t>
                      </a:r>
                    </a:p>
                  </a:txBody>
                  <a:tcPr anchor="ctr"/>
                </a:tc>
                <a:tc>
                  <a:txBody>
                    <a:bodyPr/>
                    <a:lstStyle/>
                    <a:p>
                      <a:pPr algn="ctr"/>
                      <a:r>
                        <a:rPr lang="en-GB" sz="1100" dirty="0" smtClean="0">
                          <a:solidFill>
                            <a:schemeClr val="tx1"/>
                          </a:solidFill>
                          <a:latin typeface="Comic Sans MS" panose="030F0702030302020204" pitchFamily="66" charset="0"/>
                        </a:rPr>
                        <a:t>Position </a:t>
                      </a:r>
                      <a:r>
                        <a:rPr lang="en-GB" sz="1100" dirty="0">
                          <a:solidFill>
                            <a:schemeClr val="tx1"/>
                          </a:solidFill>
                          <a:latin typeface="Comic Sans MS" panose="030F0702030302020204" pitchFamily="66" charset="0"/>
                        </a:rPr>
                        <a:t>and Direction</a:t>
                      </a:r>
                    </a:p>
                    <a:p>
                      <a:pPr algn="ctr"/>
                      <a:r>
                        <a:rPr lang="en-GB" sz="1100" dirty="0" smtClean="0">
                          <a:solidFill>
                            <a:schemeClr val="tx1"/>
                          </a:solidFill>
                          <a:latin typeface="Comic Sans MS" panose="030F0702030302020204" pitchFamily="66" charset="0"/>
                        </a:rPr>
                        <a:t>Decimals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Converting Units</a:t>
                      </a:r>
                    </a:p>
                  </a:txBody>
                  <a:tcPr anchor="ctr"/>
                </a:tc>
                <a:tc>
                  <a:txBody>
                    <a:bodyPr/>
                    <a:lstStyle/>
                    <a:p>
                      <a:pPr algn="ctr"/>
                      <a:r>
                        <a:rPr lang="en-GB" sz="1100" dirty="0">
                          <a:solidFill>
                            <a:schemeClr val="tx1"/>
                          </a:solidFill>
                          <a:latin typeface="Comic Sans MS" panose="030F0702030302020204" pitchFamily="66" charset="0"/>
                        </a:rPr>
                        <a:t>Negative </a:t>
                      </a:r>
                      <a:r>
                        <a:rPr lang="en-GB" sz="1100" dirty="0" smtClean="0">
                          <a:solidFill>
                            <a:schemeClr val="tx1"/>
                          </a:solidFill>
                          <a:latin typeface="Comic Sans MS" panose="030F0702030302020204" pitchFamily="66" charset="0"/>
                        </a:rPr>
                        <a:t>Numbers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Statistics</a:t>
                      </a:r>
                    </a:p>
                  </a:txBody>
                  <a:tcPr anchor="ctr"/>
                </a:tc>
                <a:extLst>
                  <a:ext uri="{0D108BD9-81ED-4DB2-BD59-A6C34878D82A}">
                    <a16:rowId xmlns:a16="http://schemas.microsoft.com/office/drawing/2014/main" val="27616790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70C0"/>
                          </a:solidFill>
                          <a:latin typeface="Comic Sans MS" panose="030F0702030302020204" pitchFamily="66" charset="0"/>
                        </a:rPr>
                        <a:t>Science</a:t>
                      </a:r>
                    </a:p>
                  </a:txBody>
                  <a:tcPr anchor="ctr"/>
                </a:tc>
                <a:tc>
                  <a:txBody>
                    <a:bodyPr/>
                    <a:lstStyle/>
                    <a:p>
                      <a:pPr algn="ctr" rtl="0" fontAlgn="base"/>
                      <a:r>
                        <a:rPr lang="en-GB" sz="1100" b="0" i="0" dirty="0">
                          <a:solidFill>
                            <a:srgbClr val="000000"/>
                          </a:solidFill>
                          <a:effectLst/>
                          <a:latin typeface="Comic Sans MS" panose="030F0702030302020204" pitchFamily="66" charset="0"/>
                        </a:rPr>
                        <a:t>​Forces and Magnets​</a:t>
                      </a:r>
                    </a:p>
                  </a:txBody>
                  <a:tcPr anchor="ctr"/>
                </a:tc>
                <a:tc>
                  <a:txBody>
                    <a:bodyPr/>
                    <a:lstStyle/>
                    <a:p>
                      <a:pPr algn="ctr" rtl="0" fontAlgn="base"/>
                      <a:r>
                        <a:rPr lang="en-GB" sz="1100" b="0" i="0" dirty="0">
                          <a:solidFill>
                            <a:srgbClr val="000000"/>
                          </a:solidFill>
                          <a:effectLst/>
                          <a:latin typeface="Comic Sans MS" panose="030F0702030302020204" pitchFamily="66" charset="0"/>
                        </a:rPr>
                        <a:t>​Earth and Space​</a:t>
                      </a:r>
                    </a:p>
                  </a:txBody>
                  <a:tcPr anchor="ctr"/>
                </a:tc>
                <a:tc>
                  <a:txBody>
                    <a:bodyPr/>
                    <a:lstStyle/>
                    <a:p>
                      <a:pPr algn="ctr" rtl="0" fontAlgn="base"/>
                      <a:r>
                        <a:rPr lang="en-GB" sz="1100" b="0" i="0" dirty="0">
                          <a:solidFill>
                            <a:srgbClr val="000000"/>
                          </a:solidFill>
                          <a:effectLst/>
                          <a:latin typeface="Comic Sans MS" panose="030F0702030302020204" pitchFamily="66" charset="0"/>
                        </a:rPr>
                        <a:t>​Materials​</a:t>
                      </a:r>
                    </a:p>
                  </a:txBody>
                  <a:tcPr anchor="ctr"/>
                </a:tc>
                <a:tc>
                  <a:txBody>
                    <a:bodyPr/>
                    <a:lstStyle/>
                    <a:p>
                      <a:pPr algn="ctr" rtl="0" fontAlgn="base"/>
                      <a:r>
                        <a:rPr lang="en-GB" sz="1100" b="0" i="0" dirty="0">
                          <a:solidFill>
                            <a:srgbClr val="000000"/>
                          </a:solidFill>
                          <a:effectLst/>
                          <a:latin typeface="Comic Sans MS" panose="030F0702030302020204" pitchFamily="66" charset="0"/>
                        </a:rPr>
                        <a:t>​Materials​</a:t>
                      </a:r>
                    </a:p>
                  </a:txBody>
                  <a:tcPr anchor="ctr"/>
                </a:tc>
                <a:tc>
                  <a:txBody>
                    <a:bodyPr/>
                    <a:lstStyle/>
                    <a:p>
                      <a:pPr algn="ctr" rtl="0" fontAlgn="base"/>
                      <a:r>
                        <a:rPr lang="en-GB" sz="1100" b="0" i="0" dirty="0">
                          <a:solidFill>
                            <a:srgbClr val="000000"/>
                          </a:solidFill>
                          <a:effectLst/>
                          <a:latin typeface="Comic Sans MS" panose="030F0702030302020204" pitchFamily="66" charset="0"/>
                        </a:rPr>
                        <a:t>Living things and their habitats​ ​</a:t>
                      </a:r>
                    </a:p>
                  </a:txBody>
                  <a:tcPr anchor="ctr"/>
                </a:tc>
                <a:tc>
                  <a:txBody>
                    <a:bodyPr/>
                    <a:lstStyle/>
                    <a:p>
                      <a:pPr algn="ctr" rtl="0" fontAlgn="base"/>
                      <a:r>
                        <a:rPr lang="en-GB" sz="1100" b="0" i="0" dirty="0">
                          <a:solidFill>
                            <a:srgbClr val="000000"/>
                          </a:solidFill>
                          <a:effectLst/>
                          <a:latin typeface="Comic Sans MS" panose="030F0702030302020204" pitchFamily="66" charset="0"/>
                        </a:rPr>
                        <a:t>​​ Animals, including humans</a:t>
                      </a:r>
                    </a:p>
                  </a:txBody>
                  <a:tcPr anchor="ctr"/>
                </a:tc>
                <a:extLst>
                  <a:ext uri="{0D108BD9-81ED-4DB2-BD59-A6C34878D82A}">
                    <a16:rowId xmlns:a16="http://schemas.microsoft.com/office/drawing/2014/main" val="4163650762"/>
                  </a:ext>
                </a:extLst>
              </a:tr>
              <a:tr h="370840">
                <a:tc>
                  <a:txBody>
                    <a:bodyPr/>
                    <a:lstStyle/>
                    <a:p>
                      <a:r>
                        <a:rPr lang="en-GB" sz="1100" b="1" dirty="0">
                          <a:solidFill>
                            <a:srgbClr val="0070C0"/>
                          </a:solidFill>
                          <a:latin typeface="Comic Sans MS" panose="030F0702030302020204" pitchFamily="66" charset="0"/>
                        </a:rPr>
                        <a:t>History</a:t>
                      </a:r>
                      <a:r>
                        <a:rPr lang="en-GB" sz="1100" b="1" baseline="0" dirty="0">
                          <a:solidFill>
                            <a:srgbClr val="0070C0"/>
                          </a:solidFill>
                          <a:latin typeface="Comic Sans MS" panose="030F0702030302020204" pitchFamily="66" charset="0"/>
                        </a:rPr>
                        <a:t> and Geography</a:t>
                      </a:r>
                      <a:endParaRPr lang="en-GB" sz="1100" b="1" dirty="0">
                        <a:solidFill>
                          <a:srgbClr val="0070C0"/>
                        </a:solidFill>
                        <a:latin typeface="Comic Sans MS" panose="030F0702030302020204" pitchFamily="66" charset="0"/>
                      </a:endParaRPr>
                    </a:p>
                  </a:txBody>
                  <a:tcPr anchor="ctr"/>
                </a:tc>
                <a:tc>
                  <a:txBody>
                    <a:bodyPr/>
                    <a:lstStyle/>
                    <a:p>
                      <a:pPr algn="ctr" rtl="0" fontAlgn="base"/>
                      <a:r>
                        <a:rPr lang="en-GB" sz="1100" b="0" i="0" dirty="0" smtClean="0">
                          <a:effectLst/>
                          <a:latin typeface="Comic Sans MS" panose="030F0702030302020204" pitchFamily="66" charset="0"/>
                        </a:rPr>
                        <a:t>Climate</a:t>
                      </a:r>
                      <a:r>
                        <a:rPr lang="en-GB" sz="1100" b="0" i="0" baseline="0" dirty="0" smtClean="0">
                          <a:effectLst/>
                          <a:latin typeface="Comic Sans MS" panose="030F0702030302020204" pitchFamily="66" charset="0"/>
                        </a:rPr>
                        <a:t> Zones</a:t>
                      </a:r>
                      <a:endParaRPr lang="en-GB" sz="1100" b="0" i="0" dirty="0">
                        <a:effectLst/>
                        <a:latin typeface="Comic Sans MS" panose="030F0702030302020204" pitchFamily="66" charset="0"/>
                      </a:endParaRPr>
                    </a:p>
                  </a:txBody>
                  <a:tcPr anchor="ctr"/>
                </a:tc>
                <a:tc>
                  <a:txBody>
                    <a:bodyPr/>
                    <a:lstStyle/>
                    <a:p>
                      <a:pPr algn="ctr" rtl="0" fontAlgn="base"/>
                      <a:r>
                        <a:rPr lang="en-GB" sz="1100" b="0" i="0" dirty="0" smtClean="0">
                          <a:effectLst/>
                          <a:latin typeface="Comic Sans MS" panose="030F0702030302020204" pitchFamily="66" charset="0"/>
                        </a:rPr>
                        <a:t>Ancient Maya</a:t>
                      </a:r>
                      <a:endParaRPr lang="en-GB" sz="1100" b="0" i="0" dirty="0">
                        <a:effectLst/>
                        <a:latin typeface="Comic Sans MS" panose="030F0702030302020204" pitchFamily="66" charset="0"/>
                      </a:endParaRPr>
                    </a:p>
                  </a:txBody>
                  <a:tcPr anchor="ct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GB" sz="1100" smtClean="0">
                          <a:effectLst/>
                          <a:latin typeface="Comic Sans MS" panose="030F0702030302020204" pitchFamily="66" charset="0"/>
                          <a:ea typeface="Calibri" panose="020F0502020204030204" pitchFamily="34" charset="0"/>
                          <a:cs typeface="Times New Roman" panose="02020603050405020304" pitchFamily="18" charset="0"/>
                        </a:rPr>
                        <a:t>Crime and Punishment</a:t>
                      </a:r>
                    </a:p>
                  </a:txBody>
                  <a:tcPr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b="0" i="0" dirty="0" smtClean="0">
                          <a:effectLst/>
                          <a:latin typeface="Comic Sans MS" panose="030F0702030302020204" pitchFamily="66" charset="0"/>
                        </a:rPr>
                        <a:t>Economic Activity</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Richard III: Dynasty, Death and Discovery</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b="0" i="0" dirty="0" smtClean="0">
                          <a:effectLst/>
                          <a:latin typeface="Comic Sans MS" panose="030F0702030302020204" pitchFamily="66" charset="0"/>
                        </a:rPr>
                        <a:t>North America </a:t>
                      </a:r>
                    </a:p>
                  </a:txBody>
                  <a:tcPr marL="68580" marR="68580" marT="0" marB="0" anchor="ctr"/>
                </a:tc>
                <a:extLst>
                  <a:ext uri="{0D108BD9-81ED-4DB2-BD59-A6C34878D82A}">
                    <a16:rowId xmlns:a16="http://schemas.microsoft.com/office/drawing/2014/main" val="3391572675"/>
                  </a:ext>
                </a:extLst>
              </a:tr>
              <a:tr h="370840">
                <a:tc>
                  <a:txBody>
                    <a:bodyPr/>
                    <a:lstStyle/>
                    <a:p>
                      <a:r>
                        <a:rPr lang="en-GB" sz="1100" b="1" dirty="0">
                          <a:solidFill>
                            <a:srgbClr val="0070C0"/>
                          </a:solidFill>
                          <a:latin typeface="Comic Sans MS" panose="030F0702030302020204" pitchFamily="66" charset="0"/>
                        </a:rPr>
                        <a:t>Art and </a:t>
                      </a:r>
                    </a:p>
                    <a:p>
                      <a:r>
                        <a:rPr lang="en-GB" sz="1100" b="1" dirty="0">
                          <a:solidFill>
                            <a:srgbClr val="0070C0"/>
                          </a:solidFill>
                          <a:latin typeface="Comic Sans MS" panose="030F0702030302020204" pitchFamily="66" charset="0"/>
                        </a:rPr>
                        <a:t>Design and Technology</a:t>
                      </a:r>
                    </a:p>
                  </a:txBody>
                  <a:tcPr anchor="ctr"/>
                </a:tc>
                <a:tc>
                  <a:txBody>
                    <a:bodyPr/>
                    <a:lstStyle/>
                    <a:p>
                      <a:pPr algn="ctr">
                        <a:lnSpc>
                          <a:spcPct val="115000"/>
                        </a:lnSpc>
                        <a:spcAft>
                          <a:spcPts val="0"/>
                        </a:spcAft>
                      </a:pPr>
                      <a:r>
                        <a:rPr lang="en-GB" sz="1100" b="0" i="0" kern="1200" dirty="0">
                          <a:solidFill>
                            <a:schemeClr val="tx1"/>
                          </a:solidFill>
                          <a:effectLst/>
                          <a:latin typeface="Comic Sans MS" panose="030F0702030302020204" pitchFamily="66" charset="0"/>
                          <a:ea typeface="+mn-ea"/>
                          <a:cs typeface="+mn-cs"/>
                        </a:rPr>
                        <a:t>Drawing:</a:t>
                      </a:r>
                    </a:p>
                    <a:p>
                      <a:pPr algn="ctr">
                        <a:lnSpc>
                          <a:spcPct val="115000"/>
                        </a:lnSpc>
                        <a:spcAft>
                          <a:spcPts val="0"/>
                        </a:spcAft>
                      </a:pPr>
                      <a:r>
                        <a:rPr lang="en-GB" sz="1100" b="0" i="0" kern="1200" dirty="0">
                          <a:solidFill>
                            <a:schemeClr val="tx1"/>
                          </a:solidFill>
                          <a:effectLst/>
                          <a:latin typeface="Comic Sans MS" panose="030F0702030302020204" pitchFamily="66" charset="0"/>
                          <a:ea typeface="+mn-ea"/>
                          <a:cs typeface="+mn-cs"/>
                        </a:rPr>
                        <a:t>Olivier Leger </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Mechanisms: </a:t>
                      </a:r>
                    </a:p>
                    <a:p>
                      <a:pPr algn="ctr">
                        <a:lnSpc>
                          <a:spcPct val="115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Electronic Cards</a:t>
                      </a:r>
                    </a:p>
                  </a:txBody>
                  <a:tcPr marL="68580" marR="68580" marT="0" marB="0" anchor="ctr"/>
                </a:tc>
                <a:tc>
                  <a:txBody>
                    <a:bodyPr/>
                    <a:lstStyle/>
                    <a:p>
                      <a:pPr algn="ctr">
                        <a:lnSpc>
                          <a:spcPct val="115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Painting:</a:t>
                      </a:r>
                    </a:p>
                    <a:p>
                      <a:pPr algn="ctr">
                        <a:lnSpc>
                          <a:spcPct val="115000"/>
                        </a:lnSpc>
                        <a:spcAft>
                          <a:spcPts val="0"/>
                        </a:spcAft>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Paul Wright</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Textiles: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Stuffed Toy</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Collage: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Megan Coyle</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a:effectLst/>
                          <a:latin typeface="Comic Sans MS" panose="030F0702030302020204" pitchFamily="66" charset="0"/>
                          <a:ea typeface="Calibri" panose="020F0502020204030204" pitchFamily="34" charset="0"/>
                          <a:cs typeface="Times New Roman" panose="02020603050405020304" pitchFamily="18" charset="0"/>
                        </a:rPr>
                        <a:t>Food and Nutrition:</a:t>
                      </a:r>
                      <a:r>
                        <a:rPr lang="en-GB" sz="1100" baseline="0" dirty="0">
                          <a:effectLst/>
                          <a:latin typeface="Comic Sans MS" panose="030F0702030302020204" pitchFamily="66" charset="0"/>
                          <a:ea typeface="Calibri" panose="020F0502020204030204" pitchFamily="34" charset="0"/>
                          <a:cs typeface="Times New Roman" panose="02020603050405020304" pitchFamily="18" charset="0"/>
                        </a:rPr>
                        <a:t> Improving a Pie Recipe</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2546393"/>
                  </a:ext>
                </a:extLst>
              </a:tr>
              <a:tr h="370840">
                <a:tc>
                  <a:txBody>
                    <a:bodyPr/>
                    <a:lstStyle/>
                    <a:p>
                      <a:r>
                        <a:rPr lang="en-GB" sz="1100" b="1" dirty="0" smtClean="0">
                          <a:solidFill>
                            <a:srgbClr val="0070C0"/>
                          </a:solidFill>
                          <a:latin typeface="Comic Sans MS" panose="030F0702030302020204" pitchFamily="66" charset="0"/>
                        </a:rPr>
                        <a:t>Religion</a:t>
                      </a:r>
                      <a:r>
                        <a:rPr lang="en-GB" sz="1100" b="1" baseline="0" dirty="0" smtClean="0">
                          <a:solidFill>
                            <a:srgbClr val="0070C0"/>
                          </a:solidFill>
                          <a:latin typeface="Comic Sans MS" panose="030F0702030302020204" pitchFamily="66" charset="0"/>
                        </a:rPr>
                        <a:t> and Worldviews</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Why do people have to stand up for what they believe in?</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Why doesn’t Christianity always look the same?</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What</a:t>
                      </a:r>
                      <a:r>
                        <a:rPr lang="en-GB" sz="1100" baseline="0" dirty="0" smtClean="0">
                          <a:latin typeface="Comic Sans MS" panose="030F0702030302020204" pitchFamily="66" charset="0"/>
                        </a:rPr>
                        <a:t> happens when we die?</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What</a:t>
                      </a:r>
                      <a:r>
                        <a:rPr lang="en-GB" sz="1100" baseline="0" dirty="0" smtClean="0">
                          <a:latin typeface="Comic Sans MS" panose="030F0702030302020204" pitchFamily="66" charset="0"/>
                        </a:rPr>
                        <a:t> happens when we die?</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Who</a:t>
                      </a:r>
                      <a:r>
                        <a:rPr lang="en-GB" sz="1100" baseline="0" dirty="0" smtClean="0">
                          <a:latin typeface="Comic Sans MS" panose="030F0702030302020204" pitchFamily="66" charset="0"/>
                        </a:rPr>
                        <a:t> should be in charge?</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Why</a:t>
                      </a:r>
                      <a:r>
                        <a:rPr lang="en-GB" sz="1100" baseline="0" dirty="0" smtClean="0">
                          <a:latin typeface="Comic Sans MS" panose="030F0702030302020204" pitchFamily="66" charset="0"/>
                        </a:rPr>
                        <a:t> are some places in the world significant?</a:t>
                      </a:r>
                      <a:endParaRPr lang="en-GB" sz="1100" dirty="0">
                        <a:latin typeface="Comic Sans MS" panose="030F0702030302020204" pitchFamily="66" charset="0"/>
                      </a:endParaRPr>
                    </a:p>
                  </a:txBody>
                  <a:tcPr anchor="ctr"/>
                </a:tc>
                <a:extLst>
                  <a:ext uri="{0D108BD9-81ED-4DB2-BD59-A6C34878D82A}">
                    <a16:rowId xmlns:a16="http://schemas.microsoft.com/office/drawing/2014/main" val="2598224724"/>
                  </a:ext>
                </a:extLst>
              </a:tr>
              <a:tr h="370840">
                <a:tc>
                  <a:txBody>
                    <a:bodyPr/>
                    <a:lstStyle/>
                    <a:p>
                      <a:r>
                        <a:rPr lang="en-GB" sz="1100" b="1" dirty="0">
                          <a:solidFill>
                            <a:srgbClr val="0070C0"/>
                          </a:solidFill>
                          <a:latin typeface="Comic Sans MS" panose="030F0702030302020204" pitchFamily="66" charset="0"/>
                        </a:rPr>
                        <a:t>PSHE</a:t>
                      </a:r>
                    </a:p>
                  </a:txBody>
                  <a:tcPr anchor="ctr"/>
                </a:tc>
                <a:tc>
                  <a:txBody>
                    <a:bodyPr/>
                    <a:lstStyle/>
                    <a:p>
                      <a:pPr algn="ctr"/>
                      <a:r>
                        <a:rPr lang="en-GB" sz="1100" dirty="0" smtClean="0">
                          <a:latin typeface="Comic Sans MS" panose="030F0702030302020204" pitchFamily="66" charset="0"/>
                        </a:rPr>
                        <a:t>Being Me In My</a:t>
                      </a:r>
                      <a:r>
                        <a:rPr lang="en-GB" sz="1100" baseline="0" dirty="0" smtClean="0">
                          <a:latin typeface="Comic Sans MS" panose="030F0702030302020204" pitchFamily="66" charset="0"/>
                        </a:rPr>
                        <a:t> World</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Celebrating Difference</a:t>
                      </a:r>
                      <a:endParaRPr lang="en-GB" sz="110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Healthy Me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Staying Safe</a:t>
                      </a:r>
                    </a:p>
                  </a:txBody>
                  <a:tcPr anchor="ctr"/>
                </a:tc>
                <a:tc>
                  <a:txBody>
                    <a:bodyPr/>
                    <a:lstStyle/>
                    <a:p>
                      <a:pPr algn="ctr"/>
                      <a:r>
                        <a:rPr lang="en-GB" sz="1100" dirty="0" smtClean="0">
                          <a:latin typeface="Comic Sans MS" panose="030F0702030302020204" pitchFamily="66" charset="0"/>
                        </a:rPr>
                        <a:t>Relationships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Changing Me</a:t>
                      </a:r>
                      <a:endParaRPr lang="en-GB" sz="1100" dirty="0">
                        <a:latin typeface="Comic Sans MS" panose="030F0702030302020204" pitchFamily="66" charset="0"/>
                      </a:endParaRPr>
                    </a:p>
                  </a:txBody>
                  <a:tcPr anchor="ctr"/>
                </a:tc>
                <a:extLst>
                  <a:ext uri="{0D108BD9-81ED-4DB2-BD59-A6C34878D82A}">
                    <a16:rowId xmlns:a16="http://schemas.microsoft.com/office/drawing/2014/main" val="36306698"/>
                  </a:ext>
                </a:extLst>
              </a:tr>
              <a:tr h="370840">
                <a:tc>
                  <a:txBody>
                    <a:bodyPr/>
                    <a:lstStyle/>
                    <a:p>
                      <a:r>
                        <a:rPr lang="en-GB" sz="1100" b="1" dirty="0">
                          <a:solidFill>
                            <a:srgbClr val="0070C0"/>
                          </a:solidFill>
                          <a:latin typeface="Comic Sans MS" panose="030F0702030302020204" pitchFamily="66" charset="0"/>
                        </a:rPr>
                        <a:t>Computing</a:t>
                      </a:r>
                    </a:p>
                  </a:txBody>
                  <a:tcPr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Systems and Searching</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Video Production</a:t>
                      </a:r>
                      <a:endParaRPr lang="en-GB" sz="11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Selection in Physical Computing</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Flat</a:t>
                      </a:r>
                      <a:r>
                        <a:rPr lang="en-GB" sz="1100" baseline="0" dirty="0" smtClean="0">
                          <a:effectLst/>
                          <a:latin typeface="Comic Sans MS" panose="030F0702030302020204" pitchFamily="66" charset="0"/>
                          <a:ea typeface="Calibri" panose="020F0502020204030204" pitchFamily="34" charset="0"/>
                          <a:cs typeface="Times New Roman" panose="02020603050405020304" pitchFamily="18" charset="0"/>
                        </a:rPr>
                        <a:t> file Data Bases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Introduction to Vector Graphics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Selection in Quizzes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7736480"/>
                  </a:ext>
                </a:extLst>
              </a:tr>
              <a:tr h="370840">
                <a:tc>
                  <a:txBody>
                    <a:bodyPr/>
                    <a:lstStyle/>
                    <a:p>
                      <a:r>
                        <a:rPr lang="en-GB" sz="1100" b="1" dirty="0">
                          <a:solidFill>
                            <a:srgbClr val="0070C0"/>
                          </a:solidFill>
                          <a:latin typeface="Comic Sans MS" panose="030F0702030302020204" pitchFamily="66" charset="0"/>
                        </a:rPr>
                        <a:t>Physical</a:t>
                      </a:r>
                      <a:r>
                        <a:rPr lang="en-GB" sz="1100" b="1" baseline="0" dirty="0">
                          <a:solidFill>
                            <a:srgbClr val="0070C0"/>
                          </a:solidFill>
                          <a:latin typeface="Comic Sans MS" panose="030F0702030302020204" pitchFamily="66" charset="0"/>
                        </a:rPr>
                        <a:t> Education</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Basketball </a:t>
                      </a:r>
                      <a:r>
                        <a:rPr lang="en-GB" sz="1100" baseline="0" dirty="0" smtClean="0">
                          <a:latin typeface="Comic Sans MS" panose="030F0702030302020204" pitchFamily="66" charset="0"/>
                        </a:rPr>
                        <a:t>/ Fitness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OAA / Gymnastics</a:t>
                      </a:r>
                      <a:endParaRPr lang="en-GB" sz="110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Yoga /</a:t>
                      </a:r>
                      <a:r>
                        <a:rPr lang="en-GB" sz="1100" baseline="0" dirty="0" smtClean="0">
                          <a:latin typeface="Comic Sans MS" panose="030F0702030302020204" pitchFamily="66" charset="0"/>
                        </a:rPr>
                        <a:t> Tag Rugby</a:t>
                      </a:r>
                      <a:endParaRPr lang="en-GB" sz="1100" dirty="0" smtClean="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Athletics / Netball</a:t>
                      </a:r>
                      <a:endParaRPr lang="en-GB" sz="1100" dirty="0">
                        <a:latin typeface="Comic Sans MS" panose="030F0702030302020204" pitchFamily="66" charset="0"/>
                      </a:endParaRPr>
                    </a:p>
                  </a:txBody>
                  <a:tcPr anchor="ctr"/>
                </a:tc>
                <a:tc>
                  <a:txBody>
                    <a:bodyPr/>
                    <a:lstStyle/>
                    <a:p>
                      <a:pPr algn="ctr"/>
                      <a:r>
                        <a:rPr lang="en-GB" sz="1100" smtClean="0">
                          <a:latin typeface="Comic Sans MS" panose="030F0702030302020204" pitchFamily="66" charset="0"/>
                        </a:rPr>
                        <a:t>Swimming /</a:t>
                      </a:r>
                      <a:r>
                        <a:rPr lang="en-GB" sz="1100" baseline="0" smtClean="0">
                          <a:latin typeface="Comic Sans MS" panose="030F0702030302020204" pitchFamily="66" charset="0"/>
                        </a:rPr>
                        <a:t> Dance</a:t>
                      </a:r>
                      <a:endParaRPr lang="en-GB" sz="110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Swimming / Cricket</a:t>
                      </a:r>
                    </a:p>
                  </a:txBody>
                  <a:tcPr anchor="ctr"/>
                </a:tc>
                <a:extLst>
                  <a:ext uri="{0D108BD9-81ED-4DB2-BD59-A6C34878D82A}">
                    <a16:rowId xmlns:a16="http://schemas.microsoft.com/office/drawing/2014/main" val="710221217"/>
                  </a:ext>
                </a:extLst>
              </a:tr>
              <a:tr h="370840">
                <a:tc>
                  <a:txBody>
                    <a:bodyPr/>
                    <a:lstStyle/>
                    <a:p>
                      <a:r>
                        <a:rPr lang="en-GB" sz="1100" b="1" dirty="0">
                          <a:solidFill>
                            <a:srgbClr val="0070C0"/>
                          </a:solidFill>
                          <a:latin typeface="Comic Sans MS" panose="030F0702030302020204" pitchFamily="66" charset="0"/>
                        </a:rPr>
                        <a:t>Music</a:t>
                      </a:r>
                    </a:p>
                  </a:txBody>
                  <a:tcPr anchor="ctr"/>
                </a:tc>
                <a:tc>
                  <a:txBody>
                    <a:bodyPr/>
                    <a:lstStyle/>
                    <a:p>
                      <a:pPr algn="ctr"/>
                      <a:r>
                        <a:rPr lang="en-GB" sz="1100" dirty="0">
                          <a:latin typeface="Comic Sans MS" panose="030F0702030302020204" pitchFamily="66" charset="0"/>
                        </a:rPr>
                        <a:t>Getting Started with Music Tech</a:t>
                      </a:r>
                    </a:p>
                  </a:txBody>
                  <a:tcPr anchor="ctr"/>
                </a:tc>
                <a:tc>
                  <a:txBody>
                    <a:bodyPr/>
                    <a:lstStyle/>
                    <a:p>
                      <a:pPr algn="ctr"/>
                      <a:r>
                        <a:rPr lang="en-GB" sz="1100" dirty="0" smtClean="0">
                          <a:latin typeface="Comic Sans MS" panose="030F0702030302020204" pitchFamily="66" charset="0"/>
                        </a:rPr>
                        <a:t>Sing and Play in Different Styles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Composing and Chords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Enjoying Musical Styles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Freedom to Improvise</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Battle of the Bands</a:t>
                      </a:r>
                      <a:endParaRPr lang="en-GB" sz="1100" dirty="0">
                        <a:latin typeface="Comic Sans MS" panose="030F0702030302020204" pitchFamily="66" charset="0"/>
                      </a:endParaRPr>
                    </a:p>
                  </a:txBody>
                  <a:tcPr anchor="ctr"/>
                </a:tc>
                <a:extLst>
                  <a:ext uri="{0D108BD9-81ED-4DB2-BD59-A6C34878D82A}">
                    <a16:rowId xmlns:a16="http://schemas.microsoft.com/office/drawing/2014/main" val="37526835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70C0"/>
                          </a:solidFill>
                          <a:latin typeface="Comic Sans MS" panose="030F0702030302020204" pitchFamily="66" charset="0"/>
                        </a:rPr>
                        <a:t>French</a:t>
                      </a:r>
                    </a:p>
                  </a:txBody>
                  <a:tcPr anchor="ctr"/>
                </a:tc>
                <a:tc gridSpan="2">
                  <a:txBody>
                    <a:bodyPr/>
                    <a:lstStyle/>
                    <a:p>
                      <a:pPr algn="ctr"/>
                      <a:r>
                        <a:rPr lang="en-GB" sz="1100" dirty="0">
                          <a:latin typeface="Comic Sans MS" panose="030F0702030302020204" pitchFamily="66" charset="0"/>
                        </a:rPr>
                        <a:t>Food</a:t>
                      </a:r>
                    </a:p>
                  </a:txBody>
                  <a:tcPr anchor="ctr"/>
                </a:tc>
                <a:tc hMerge="1">
                  <a:txBody>
                    <a:bodyPr/>
                    <a:lstStyle/>
                    <a:p>
                      <a:endParaRPr lang="en-GB" sz="1200" dirty="0"/>
                    </a:p>
                  </a:txBody>
                  <a:tcPr/>
                </a:tc>
                <a:tc gridSpan="2">
                  <a:txBody>
                    <a:bodyPr/>
                    <a:lstStyle/>
                    <a:p>
                      <a:pPr algn="ctr"/>
                      <a:r>
                        <a:rPr lang="en-GB" sz="1100" dirty="0">
                          <a:latin typeface="Comic Sans MS" panose="030F0702030302020204" pitchFamily="66" charset="0"/>
                        </a:rPr>
                        <a:t>Hobbies</a:t>
                      </a:r>
                    </a:p>
                  </a:txBody>
                  <a:tcPr anchor="ctr"/>
                </a:tc>
                <a:tc hMerge="1">
                  <a:txBody>
                    <a:bodyPr/>
                    <a:lstStyle/>
                    <a:p>
                      <a:endParaRPr lang="en-GB" sz="1200" dirty="0"/>
                    </a:p>
                  </a:txBody>
                  <a:tcPr/>
                </a:tc>
                <a:tc gridSpan="2">
                  <a:txBody>
                    <a:bodyPr/>
                    <a:lstStyle/>
                    <a:p>
                      <a:pPr algn="ctr"/>
                      <a:r>
                        <a:rPr lang="en-GB" sz="1100" dirty="0">
                          <a:latin typeface="Comic Sans MS" panose="030F0702030302020204" pitchFamily="66" charset="0"/>
                        </a:rPr>
                        <a:t>All Around Me</a:t>
                      </a:r>
                    </a:p>
                  </a:txBody>
                  <a:tcPr anchor="ctr"/>
                </a:tc>
                <a:tc hMerge="1">
                  <a:txBody>
                    <a:bodyPr/>
                    <a:lstStyle/>
                    <a:p>
                      <a:endParaRPr lang="en-GB" sz="1200" dirty="0"/>
                    </a:p>
                  </a:txBody>
                  <a:tcPr/>
                </a:tc>
                <a:extLst>
                  <a:ext uri="{0D108BD9-81ED-4DB2-BD59-A6C34878D82A}">
                    <a16:rowId xmlns:a16="http://schemas.microsoft.com/office/drawing/2014/main" val="1709036438"/>
                  </a:ext>
                </a:extLst>
              </a:tr>
            </a:tbl>
          </a:graphicData>
        </a:graphic>
      </p:graphicFrame>
      <p:sp>
        <p:nvSpPr>
          <p:cNvPr id="6" name="TextBox 5"/>
          <p:cNvSpPr txBox="1"/>
          <p:nvPr/>
        </p:nvSpPr>
        <p:spPr>
          <a:xfrm>
            <a:off x="2665156" y="676605"/>
            <a:ext cx="6319520" cy="400110"/>
          </a:xfrm>
          <a:prstGeom prst="rect">
            <a:avLst/>
          </a:prstGeom>
          <a:noFill/>
        </p:spPr>
        <p:txBody>
          <a:bodyPr wrap="square" rtlCol="0">
            <a:spAutoFit/>
          </a:bodyPr>
          <a:lstStyle/>
          <a:p>
            <a:pPr algn="ctr"/>
            <a:r>
              <a:rPr lang="en-GB" sz="2000" b="1" dirty="0">
                <a:solidFill>
                  <a:srgbClr val="007AD6"/>
                </a:solidFill>
                <a:latin typeface="Comic Sans MS" panose="030F0702030302020204" pitchFamily="66" charset="0"/>
              </a:rPr>
              <a:t>Year 5 Long Term Plan </a:t>
            </a:r>
            <a:r>
              <a:rPr lang="en-GB" sz="2000" b="1" dirty="0" smtClean="0">
                <a:solidFill>
                  <a:srgbClr val="007AD6"/>
                </a:solidFill>
                <a:latin typeface="Comic Sans MS" panose="030F0702030302020204" pitchFamily="66" charset="0"/>
              </a:rPr>
              <a:t>2024 </a:t>
            </a:r>
            <a:r>
              <a:rPr lang="en-GB" sz="2000" b="1" dirty="0">
                <a:solidFill>
                  <a:srgbClr val="007AD6"/>
                </a:solidFill>
                <a:latin typeface="Comic Sans MS" panose="030F0702030302020204" pitchFamily="66" charset="0"/>
              </a:rPr>
              <a:t>– </a:t>
            </a:r>
            <a:r>
              <a:rPr lang="en-GB" sz="2000" b="1" dirty="0" smtClean="0">
                <a:solidFill>
                  <a:srgbClr val="007AD6"/>
                </a:solidFill>
                <a:latin typeface="Comic Sans MS" panose="030F0702030302020204" pitchFamily="66" charset="0"/>
              </a:rPr>
              <a:t>2025</a:t>
            </a:r>
            <a:endParaRPr lang="en-GB" sz="2000" b="1" dirty="0">
              <a:solidFill>
                <a:srgbClr val="007AD6"/>
              </a:solidFill>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9945170" y="228645"/>
            <a:ext cx="1952189" cy="919626"/>
          </a:xfrm>
          <a:prstGeom prst="rect">
            <a:avLst/>
          </a:prstGeom>
        </p:spPr>
      </p:pic>
      <p:pic>
        <p:nvPicPr>
          <p:cNvPr id="11" name="Picture 2" descr="Hidden Figur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51" r="10071"/>
          <a:stretch/>
        </p:blipFill>
        <p:spPr bwMode="auto">
          <a:xfrm rot="20754223">
            <a:off x="365824" y="166563"/>
            <a:ext cx="769472" cy="985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145097" y="228645"/>
            <a:ext cx="1164261" cy="841952"/>
          </a:xfrm>
          <a:prstGeom prst="rect">
            <a:avLst/>
          </a:prstGeom>
        </p:spPr>
      </p:pic>
      <p:pic>
        <p:nvPicPr>
          <p:cNvPr id="1030" name="Picture 6" descr="International Fairtrade Certification Mark - Wikipedi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8289"/>
          <a:stretch/>
        </p:blipFill>
        <p:spPr bwMode="auto">
          <a:xfrm>
            <a:off x="8455934" y="346554"/>
            <a:ext cx="639815" cy="7830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2119" b="97881" l="1059" r="98517">
                        <a14:foregroundMark x1="39407" y1="42585" x2="39407" y2="42585"/>
                        <a14:foregroundMark x1="76483" y1="44068" x2="76483" y2="44068"/>
                        <a14:foregroundMark x1="16525" y1="55085" x2="16525" y2="55085"/>
                        <a14:foregroundMark x1="41314" y1="42797" x2="41314" y2="42797"/>
                        <a14:foregroundMark x1="83898" y1="45339" x2="83898" y2="45339"/>
                        <a14:foregroundMark x1="14831" y1="62500" x2="14831" y2="62500"/>
                        <a14:foregroundMark x1="18856" y1="65678" x2="18856" y2="65678"/>
                        <a14:foregroundMark x1="19915" y1="69915" x2="19915" y2="69915"/>
                        <a14:foregroundMark x1="28178" y1="74153" x2="28178" y2="74153"/>
                        <a14:foregroundMark x1="27966" y1="76907" x2="27966" y2="76907"/>
                        <a14:foregroundMark x1="31992" y1="78390" x2="31992" y2="78390"/>
                        <a14:foregroundMark x1="33686" y1="76271" x2="33686" y2="76271"/>
                        <a14:foregroundMark x1="37712" y1="81356" x2="37712" y2="81356"/>
                        <a14:foregroundMark x1="40678" y1="81780" x2="40678" y2="81780"/>
                        <a14:foregroundMark x1="42161" y1="84110" x2="42161" y2="84110"/>
                        <a14:foregroundMark x1="49788" y1="80297" x2="49788" y2="80297"/>
                        <a14:foregroundMark x1="54661" y1="81780" x2="54661" y2="81780"/>
                        <a14:foregroundMark x1="60805" y1="79237" x2="60805" y2="79237"/>
                        <a14:foregroundMark x1="69068" y1="77331" x2="69068" y2="77331"/>
                        <a14:foregroundMark x1="72458" y1="73305" x2="72458" y2="73305"/>
                        <a14:foregroundMark x1="78814" y1="66737" x2="78814" y2="66737"/>
                        <a14:foregroundMark x1="80720" y1="63136" x2="80720" y2="63136"/>
                        <a14:foregroundMark x1="56356" y1="55720" x2="56356" y2="55720"/>
                        <a14:foregroundMark x1="60805" y1="43008" x2="60805" y2="43008"/>
                        <a14:foregroundMark x1="47881" y1="42373" x2="47881" y2="42373"/>
                        <a14:foregroundMark x1="58898" y1="42161" x2="58898" y2="42161"/>
                        <a14:foregroundMark x1="38559" y1="37076" x2="38559" y2="37076"/>
                        <a14:foregroundMark x1="34322" y1="20763" x2="34322" y2="20763"/>
                        <a14:foregroundMark x1="37924" y1="18220" x2="37924" y2="18220"/>
                        <a14:foregroundMark x1="20975" y1="29025" x2="20975" y2="29025"/>
                        <a14:foregroundMark x1="18644" y1="26695" x2="18644" y2="26695"/>
                        <a14:foregroundMark x1="21822" y1="25212" x2="21822" y2="25212"/>
                        <a14:foregroundMark x1="43856" y1="42373" x2="43856" y2="42373"/>
                        <a14:foregroundMark x1="69915" y1="74576" x2="69915" y2="74576"/>
                        <a14:foregroundMark x1="22881" y1="34110" x2="22881" y2="34110"/>
                        <a14:foregroundMark x1="24788" y1="44492" x2="24788" y2="44492"/>
                        <a14:foregroundMark x1="32627" y1="29237" x2="32627" y2="29237"/>
                        <a14:foregroundMark x1="29449" y1="34110" x2="29449" y2="34110"/>
                        <a14:foregroundMark x1="23093" y1="40678" x2="23093" y2="40678"/>
                        <a14:foregroundMark x1="37288" y1="25212" x2="37288" y2="25212"/>
                        <a14:foregroundMark x1="27542" y1="25212" x2="27542" y2="25212"/>
                        <a14:foregroundMark x1="19068" y1="41525" x2="19068" y2="41525"/>
                        <a14:foregroundMark x1="15466" y1="39195" x2="15466" y2="39195"/>
                        <a14:foregroundMark x1="52542" y1="25424" x2="52542" y2="25424"/>
                        <a14:foregroundMark x1="57839" y1="16949" x2="57839" y2="16949"/>
                        <a14:foregroundMark x1="42797" y1="16314" x2="42797" y2="16314"/>
                        <a14:foregroundMark x1="31144" y1="44703" x2="31144" y2="44703"/>
                        <a14:foregroundMark x1="21186" y1="50212" x2="21186" y2="50212"/>
                        <a14:foregroundMark x1="29237" y1="53390" x2="29237" y2="53390"/>
                        <a14:foregroundMark x1="51059" y1="15254" x2="51059" y2="15254"/>
                        <a14:foregroundMark x1="61864" y1="47881" x2="61864" y2="47881"/>
                        <a14:foregroundMark x1="72246" y1="51059" x2="72246" y2="51059"/>
                        <a14:foregroundMark x1="21610" y1="32627" x2="21610" y2="32627"/>
                        <a14:foregroundMark x1="37288" y1="42585" x2="37288" y2="42585"/>
                        <a14:backgroundMark x1="11653" y1="10169" x2="11653" y2="10169"/>
                      </a14:backgroundRemoval>
                    </a14:imgEffect>
                  </a14:imgLayer>
                </a14:imgProps>
              </a:ext>
            </a:extLst>
          </a:blip>
          <a:stretch>
            <a:fillRect/>
          </a:stretch>
        </p:blipFill>
        <p:spPr>
          <a:xfrm>
            <a:off x="5205808" y="87698"/>
            <a:ext cx="704976" cy="704976"/>
          </a:xfrm>
          <a:prstGeom prst="rect">
            <a:avLst/>
          </a:prstGeom>
        </p:spPr>
      </p:pic>
      <p:pic>
        <p:nvPicPr>
          <p:cNvPr id="7" name="Picture 6"/>
          <p:cNvPicPr>
            <a:picLocks noChangeAspect="1"/>
          </p:cNvPicPr>
          <p:nvPr/>
        </p:nvPicPr>
        <p:blipFill>
          <a:blip r:embed="rId8"/>
          <a:stretch>
            <a:fillRect/>
          </a:stretch>
        </p:blipFill>
        <p:spPr>
          <a:xfrm rot="20946140">
            <a:off x="9201511" y="138749"/>
            <a:ext cx="637897" cy="1025763"/>
          </a:xfrm>
          <a:prstGeom prst="rect">
            <a:avLst/>
          </a:prstGeom>
        </p:spPr>
      </p:pic>
      <p:pic>
        <p:nvPicPr>
          <p:cNvPr id="15" name="Google Shape;104;p15"/>
          <p:cNvPicPr/>
          <p:nvPr/>
        </p:nvPicPr>
        <p:blipFill rotWithShape="1">
          <a:blip r:embed="rId9" cstate="print">
            <a:alphaModFix/>
            <a:extLst>
              <a:ext uri="{28A0092B-C50C-407E-A947-70E740481C1C}">
                <a14:useLocalDpi xmlns:a14="http://schemas.microsoft.com/office/drawing/2010/main" val="0"/>
              </a:ext>
            </a:extLst>
          </a:blip>
          <a:srcRect t="12224" b="12035"/>
          <a:stretch/>
        </p:blipFill>
        <p:spPr>
          <a:xfrm>
            <a:off x="2238024" y="129376"/>
            <a:ext cx="1300900" cy="990126"/>
          </a:xfrm>
          <a:prstGeom prst="rect">
            <a:avLst/>
          </a:prstGeom>
          <a:noFill/>
          <a:ln>
            <a:noFill/>
          </a:ln>
        </p:spPr>
      </p:pic>
    </p:spTree>
    <p:extLst>
      <p:ext uri="{BB962C8B-B14F-4D97-AF65-F5344CB8AC3E}">
        <p14:creationId xmlns:p14="http://schemas.microsoft.com/office/powerpoint/2010/main" val="130227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1639" y="302336"/>
            <a:ext cx="4725590" cy="3600757"/>
          </a:xfrm>
          <a:prstGeom prst="rect">
            <a:avLst/>
          </a:prstGeom>
        </p:spPr>
      </p:pic>
      <p:sp>
        <p:nvSpPr>
          <p:cNvPr id="4" name="TextBox 3"/>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dirty="0">
                <a:solidFill>
                  <a:schemeClr val="accent1"/>
                </a:solidFill>
                <a:latin typeface="Calibri" panose="020F0502020204030204"/>
              </a:rPr>
              <a:t>5</a:t>
            </a:r>
            <a:r>
              <a:rPr kumimoji="0" lang="en-GB" sz="3600" b="1" i="0" u="none" strike="noStrike" kern="1200" cap="none" spc="0" normalizeH="0" baseline="0" noProof="0" dirty="0" smtClean="0">
                <a:ln>
                  <a:noFill/>
                </a:ln>
                <a:solidFill>
                  <a:schemeClr val="accent1"/>
                </a:solidFill>
                <a:effectLst/>
                <a:uLnTx/>
                <a:uFillTx/>
                <a:latin typeface="Calibri" panose="020F0502020204030204"/>
                <a:ea typeface="+mn-ea"/>
                <a:cs typeface="+mn-cs"/>
              </a:rPr>
              <a:t> English</a:t>
            </a:r>
            <a:r>
              <a:rPr kumimoji="0" lang="en-GB" sz="3600" b="1" i="0" u="none" strike="noStrike" kern="1200" cap="none" spc="0" normalizeH="0" noProof="0" dirty="0" smtClean="0">
                <a:ln>
                  <a:noFill/>
                </a:ln>
                <a:solidFill>
                  <a:schemeClr val="accent1"/>
                </a:solidFill>
                <a:effectLst/>
                <a:uLnTx/>
                <a:uFillTx/>
                <a:latin typeface="Calibri" panose="020F0502020204030204"/>
                <a:ea typeface="+mn-ea"/>
                <a:cs typeface="+mn-cs"/>
              </a:rPr>
              <a:t> Reading</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573622" y="4007712"/>
            <a:ext cx="4130392" cy="2462213"/>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Our Class Poetry Books</a:t>
            </a:r>
          </a:p>
          <a:p>
            <a:pPr algn="ctr"/>
            <a:endParaRPr lang="en-GB" sz="1400" b="1" dirty="0">
              <a:solidFill>
                <a:schemeClr val="accent1"/>
              </a:solidFill>
            </a:endParaRPr>
          </a:p>
          <a:p>
            <a:pPr algn="ctr"/>
            <a:endParaRPr lang="en-GB" sz="1400" b="1" dirty="0" smtClean="0">
              <a:solidFill>
                <a:schemeClr val="accent1"/>
              </a:solidFill>
            </a:endParaRPr>
          </a:p>
          <a:p>
            <a:pPr algn="ctr"/>
            <a:endParaRPr lang="en-GB" sz="1400" b="1" dirty="0">
              <a:solidFill>
                <a:schemeClr val="accent1"/>
              </a:solidFill>
            </a:endParaRPr>
          </a:p>
          <a:p>
            <a:pPr algn="ctr"/>
            <a:endParaRPr lang="en-GB" sz="1400" b="1" dirty="0" smtClean="0">
              <a:solidFill>
                <a:schemeClr val="accent1"/>
              </a:solidFill>
            </a:endParaRPr>
          </a:p>
          <a:p>
            <a:pPr algn="ctr"/>
            <a:endParaRPr lang="en-GB" sz="1400" b="1" dirty="0">
              <a:solidFill>
                <a:schemeClr val="accent1"/>
              </a:solidFill>
            </a:endParaRPr>
          </a:p>
          <a:p>
            <a:pPr algn="ctr"/>
            <a:endParaRPr lang="en-GB" sz="1400" b="1" dirty="0" smtClean="0">
              <a:solidFill>
                <a:schemeClr val="accent1"/>
              </a:solidFill>
            </a:endParaRPr>
          </a:p>
          <a:p>
            <a:pPr algn="ctr"/>
            <a:endParaRPr lang="en-GB" sz="1400" b="1" dirty="0" smtClean="0">
              <a:solidFill>
                <a:schemeClr val="accent1"/>
              </a:solidFill>
            </a:endParaRPr>
          </a:p>
          <a:p>
            <a:pPr algn="ctr"/>
            <a:endParaRPr lang="en-GB" sz="1400" b="1" dirty="0">
              <a:solidFill>
                <a:schemeClr val="accent1"/>
              </a:solidFill>
            </a:endParaRPr>
          </a:p>
          <a:p>
            <a:pPr algn="ctr"/>
            <a:endParaRPr lang="en-GB" sz="1400" b="1" dirty="0" smtClean="0">
              <a:solidFill>
                <a:schemeClr val="accent1"/>
              </a:solidFill>
            </a:endParaRPr>
          </a:p>
          <a:p>
            <a:pPr algn="ctr"/>
            <a:endParaRPr lang="en-GB" sz="1400" b="1" dirty="0">
              <a:solidFill>
                <a:schemeClr val="accent1"/>
              </a:solidFill>
            </a:endParaRPr>
          </a:p>
        </p:txBody>
      </p:sp>
      <p:sp>
        <p:nvSpPr>
          <p:cNvPr id="13" name="TextBox 12"/>
          <p:cNvSpPr txBox="1"/>
          <p:nvPr/>
        </p:nvSpPr>
        <p:spPr>
          <a:xfrm>
            <a:off x="4947264" y="2172240"/>
            <a:ext cx="6967644" cy="1815882"/>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Independent Reading</a:t>
            </a:r>
          </a:p>
          <a:p>
            <a:r>
              <a:rPr lang="en-GB" sz="1400" dirty="0" smtClean="0"/>
              <a:t>I will have a book linked to my reading level which I may read in school and at home. The reading level of my book is shown by the coloured dot at the back of the book.  My reading level is assessed at school using a Benchmarking assessment and this will be checked throughout the year. My </a:t>
            </a:r>
            <a:r>
              <a:rPr lang="en-GB" sz="1400" dirty="0"/>
              <a:t>reading book </a:t>
            </a:r>
            <a:r>
              <a:rPr lang="en-GB" sz="1400" dirty="0" smtClean="0"/>
              <a:t>should not be too tricky as this book is </a:t>
            </a:r>
            <a:r>
              <a:rPr lang="en-GB" sz="1400" dirty="0"/>
              <a:t>for me to read fluently and </a:t>
            </a:r>
            <a:r>
              <a:rPr lang="en-GB" sz="1400" dirty="0" smtClean="0"/>
              <a:t>to understand </a:t>
            </a:r>
            <a:r>
              <a:rPr lang="en-GB" sz="1400" dirty="0"/>
              <a:t>what I have </a:t>
            </a:r>
            <a:r>
              <a:rPr lang="en-GB" sz="1400" dirty="0" smtClean="0"/>
              <a:t>read so I can enjoy it. </a:t>
            </a:r>
            <a:endParaRPr lang="en-GB" sz="1400" dirty="0"/>
          </a:p>
          <a:p>
            <a:r>
              <a:rPr lang="en-GB" sz="1400" dirty="0" smtClean="0"/>
              <a:t>I may also select a book from the class or school library. I should record my independent reading in my school reading diary each week and show my teacher.</a:t>
            </a:r>
            <a:endParaRPr lang="en-GB" sz="1400" dirty="0"/>
          </a:p>
        </p:txBody>
      </p:sp>
      <p:sp>
        <p:nvSpPr>
          <p:cNvPr id="16" name="TextBox 15"/>
          <p:cNvSpPr txBox="1"/>
          <p:nvPr/>
        </p:nvSpPr>
        <p:spPr>
          <a:xfrm>
            <a:off x="4947263" y="876522"/>
            <a:ext cx="6967645" cy="1169551"/>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Reading Lessons</a:t>
            </a:r>
          </a:p>
          <a:p>
            <a:r>
              <a:rPr lang="en-GB" sz="1400" dirty="0" smtClean="0"/>
              <a:t>Using our school jigsaw, I will consider what good readers do in the moment of reading and after reading, and these skills will be modelled and practised during my  lessons. I  will practise reading aloud to develop my fluency and prosody. I will read a range of fiction, non-fiction and poetry each term. My reading work will be recorded in my reading journal. </a:t>
            </a:r>
          </a:p>
        </p:txBody>
      </p:sp>
      <p:sp>
        <p:nvSpPr>
          <p:cNvPr id="20" name="TextBox 19"/>
          <p:cNvSpPr txBox="1"/>
          <p:nvPr/>
        </p:nvSpPr>
        <p:spPr>
          <a:xfrm>
            <a:off x="4947262" y="4103709"/>
            <a:ext cx="6967645" cy="2462213"/>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Reading for Pleasure - Our Class Book</a:t>
            </a:r>
          </a:p>
          <a:p>
            <a:pPr algn="ctr"/>
            <a:endParaRPr lang="en-GB" sz="1400" b="1" dirty="0">
              <a:solidFill>
                <a:schemeClr val="accent1"/>
              </a:solidFill>
            </a:endParaRPr>
          </a:p>
          <a:p>
            <a:pPr algn="ctr"/>
            <a:endParaRPr lang="en-GB" sz="1400" b="1" dirty="0" smtClean="0">
              <a:solidFill>
                <a:schemeClr val="accent1"/>
              </a:solidFill>
            </a:endParaRPr>
          </a:p>
          <a:p>
            <a:pPr algn="ctr"/>
            <a:endParaRPr lang="en-GB" sz="1400" b="1" dirty="0" smtClean="0">
              <a:solidFill>
                <a:schemeClr val="accent1"/>
              </a:solidFill>
            </a:endParaRPr>
          </a:p>
          <a:p>
            <a:pPr algn="ctr"/>
            <a:endParaRPr lang="en-GB" sz="1400" b="1" dirty="0" smtClean="0">
              <a:solidFill>
                <a:schemeClr val="accent1"/>
              </a:solidFill>
            </a:endParaRPr>
          </a:p>
          <a:p>
            <a:pPr algn="ctr"/>
            <a:endParaRPr lang="en-GB" sz="1400" b="1" dirty="0" smtClean="0">
              <a:solidFill>
                <a:schemeClr val="accent1"/>
              </a:solidFill>
            </a:endParaRPr>
          </a:p>
          <a:p>
            <a:pPr algn="ctr"/>
            <a:endParaRPr lang="en-GB" sz="1400" b="1" dirty="0" smtClean="0">
              <a:solidFill>
                <a:schemeClr val="accent1"/>
              </a:solidFill>
            </a:endParaRPr>
          </a:p>
          <a:p>
            <a:pPr algn="ctr"/>
            <a:endParaRPr lang="en-GB" sz="1400" b="1" dirty="0" smtClean="0">
              <a:solidFill>
                <a:schemeClr val="accent1"/>
              </a:solidFill>
            </a:endParaRPr>
          </a:p>
          <a:p>
            <a:pPr algn="ctr"/>
            <a:endParaRPr lang="en-GB" sz="1400" b="1" dirty="0" smtClean="0">
              <a:solidFill>
                <a:schemeClr val="accent1"/>
              </a:solidFill>
            </a:endParaRPr>
          </a:p>
          <a:p>
            <a:pPr algn="ctr"/>
            <a:endParaRPr lang="en-GB" sz="1400" b="1" dirty="0">
              <a:solidFill>
                <a:schemeClr val="accent1"/>
              </a:solidFill>
            </a:endParaRPr>
          </a:p>
          <a:p>
            <a:pPr algn="ctr"/>
            <a:endParaRPr lang="en-GB" sz="1400" b="1" dirty="0" smtClean="0">
              <a:solidFill>
                <a:schemeClr val="accent1"/>
              </a:solidFill>
            </a:endParaRPr>
          </a:p>
        </p:txBody>
      </p:sp>
      <p:sp>
        <p:nvSpPr>
          <p:cNvPr id="12" name="TextBox 11"/>
          <p:cNvSpPr txBox="1"/>
          <p:nvPr/>
        </p:nvSpPr>
        <p:spPr>
          <a:xfrm>
            <a:off x="5004774" y="4134161"/>
            <a:ext cx="1996390" cy="954107"/>
          </a:xfrm>
          <a:prstGeom prst="rect">
            <a:avLst/>
          </a:prstGeom>
          <a:noFill/>
        </p:spPr>
        <p:txBody>
          <a:bodyPr wrap="square" rtlCol="0">
            <a:spAutoFit/>
          </a:bodyPr>
          <a:lstStyle/>
          <a:p>
            <a:r>
              <a:rPr lang="en-GB" sz="1400" dirty="0"/>
              <a:t>This is the book we will </a:t>
            </a:r>
            <a:r>
              <a:rPr lang="en-GB" sz="1400" dirty="0" smtClean="0"/>
              <a:t>continue to read </a:t>
            </a:r>
            <a:r>
              <a:rPr lang="en-GB" sz="1400" dirty="0"/>
              <a:t>and discuss in class </a:t>
            </a:r>
            <a:r>
              <a:rPr lang="en-GB" sz="1400" dirty="0" smtClean="0"/>
              <a:t>this term. </a:t>
            </a:r>
            <a:endParaRPr lang="en-GB" sz="1400" dirty="0"/>
          </a:p>
        </p:txBody>
      </p:sp>
      <p:pic>
        <p:nvPicPr>
          <p:cNvPr id="14" name="Picture 13" descr="Bright Bursts of Colour"/>
          <p:cNvPicPr/>
          <p:nvPr/>
        </p:nvPicPr>
        <p:blipFill>
          <a:blip r:embed="rId3">
            <a:extLst>
              <a:ext uri="{28A0092B-C50C-407E-A947-70E740481C1C}">
                <a14:useLocalDpi xmlns:a14="http://schemas.microsoft.com/office/drawing/2010/main" val="0"/>
              </a:ext>
            </a:extLst>
          </a:blip>
          <a:srcRect/>
          <a:stretch>
            <a:fillRect/>
          </a:stretch>
        </p:blipFill>
        <p:spPr bwMode="auto">
          <a:xfrm>
            <a:off x="1001481" y="4377044"/>
            <a:ext cx="1385460" cy="1915546"/>
          </a:xfrm>
          <a:prstGeom prst="rect">
            <a:avLst/>
          </a:prstGeom>
          <a:noFill/>
          <a:ln>
            <a:noFill/>
          </a:ln>
        </p:spPr>
      </p:pic>
      <p:pic>
        <p:nvPicPr>
          <p:cNvPr id="15" name="Picture 14" descr="Welcome to My Crazy Life"/>
          <p:cNvPicPr/>
          <p:nvPr/>
        </p:nvPicPr>
        <p:blipFill>
          <a:blip r:embed="rId4">
            <a:extLst>
              <a:ext uri="{28A0092B-C50C-407E-A947-70E740481C1C}">
                <a14:useLocalDpi xmlns:a14="http://schemas.microsoft.com/office/drawing/2010/main" val="0"/>
              </a:ext>
            </a:extLst>
          </a:blip>
          <a:srcRect/>
          <a:stretch>
            <a:fillRect/>
          </a:stretch>
        </p:blipFill>
        <p:spPr bwMode="auto">
          <a:xfrm>
            <a:off x="2814799" y="4377044"/>
            <a:ext cx="1230727" cy="1915546"/>
          </a:xfrm>
          <a:prstGeom prst="rect">
            <a:avLst/>
          </a:prstGeom>
          <a:noFill/>
          <a:ln>
            <a:noFill/>
          </a:ln>
        </p:spPr>
      </p:pic>
      <p:sp>
        <p:nvSpPr>
          <p:cNvPr id="2" name="TextBox 1"/>
          <p:cNvSpPr txBox="1"/>
          <p:nvPr/>
        </p:nvSpPr>
        <p:spPr>
          <a:xfrm>
            <a:off x="7647709" y="4426527"/>
            <a:ext cx="4190203" cy="2123658"/>
          </a:xfrm>
          <a:prstGeom prst="rect">
            <a:avLst/>
          </a:prstGeom>
          <a:noFill/>
        </p:spPr>
        <p:txBody>
          <a:bodyPr wrap="square" rtlCol="0">
            <a:spAutoFit/>
          </a:bodyPr>
          <a:lstStyle/>
          <a:p>
            <a:r>
              <a:rPr lang="en-GB" sz="1200" dirty="0" err="1">
                <a:latin typeface="Calibri" panose="020F0502020204030204" pitchFamily="34" charset="0"/>
                <a:cs typeface="Calibri" panose="020F0502020204030204" pitchFamily="34" charset="0"/>
              </a:rPr>
              <a:t>lue</a:t>
            </a:r>
            <a:r>
              <a:rPr lang="en-GB" sz="1200" dirty="0">
                <a:latin typeface="Calibri" panose="020F0502020204030204" pitchFamily="34" charset="0"/>
                <a:cs typeface="Calibri" panose="020F0502020204030204" pitchFamily="34" charset="0"/>
              </a:rPr>
              <a:t> Wing lives with her guardian </a:t>
            </a:r>
            <a:r>
              <a:rPr lang="en-GB" sz="1200" dirty="0" err="1">
                <a:latin typeface="Calibri" panose="020F0502020204030204" pitchFamily="34" charset="0"/>
                <a:cs typeface="Calibri" panose="020F0502020204030204" pitchFamily="34" charset="0"/>
              </a:rPr>
              <a:t>Siringen</a:t>
            </a:r>
            <a:r>
              <a:rPr lang="en-GB" sz="1200" dirty="0">
                <a:latin typeface="Calibri" panose="020F0502020204030204" pitchFamily="34" charset="0"/>
                <a:cs typeface="Calibri" panose="020F0502020204030204" pitchFamily="34" charset="0"/>
              </a:rPr>
              <a:t>, a shark caller, on the outskirts of her village. She’s desperate to become a shark caller herself to avenge the death of her parents, who were killed by a notorious shark, </a:t>
            </a:r>
            <a:r>
              <a:rPr lang="en-GB" sz="1200" dirty="0" err="1">
                <a:latin typeface="Calibri" panose="020F0502020204030204" pitchFamily="34" charset="0"/>
                <a:cs typeface="Calibri" panose="020F0502020204030204" pitchFamily="34" charset="0"/>
              </a:rPr>
              <a:t>Xok</a:t>
            </a:r>
            <a:r>
              <a:rPr lang="en-GB" sz="1200" dirty="0">
                <a:latin typeface="Calibri" panose="020F0502020204030204" pitchFamily="34" charset="0"/>
                <a:cs typeface="Calibri" panose="020F0502020204030204" pitchFamily="34" charset="0"/>
              </a:rPr>
              <a:t>. But it’s against tradition for a girl to become one, and </a:t>
            </a:r>
            <a:r>
              <a:rPr lang="en-GB" sz="1200" dirty="0" err="1">
                <a:latin typeface="Calibri" panose="020F0502020204030204" pitchFamily="34" charset="0"/>
                <a:cs typeface="Calibri" panose="020F0502020204030204" pitchFamily="34" charset="0"/>
              </a:rPr>
              <a:t>Siringen</a:t>
            </a:r>
            <a:r>
              <a:rPr lang="en-GB" sz="1200" dirty="0">
                <a:latin typeface="Calibri" panose="020F0502020204030204" pitchFamily="34" charset="0"/>
                <a:cs typeface="Calibri" panose="020F0502020204030204" pitchFamily="34" charset="0"/>
              </a:rPr>
              <a:t> believes Blue Wing still harbours too much anger in her heart</a:t>
            </a:r>
            <a:r>
              <a:rPr lang="en-GB" sz="1200" dirty="0" smtClean="0">
                <a:latin typeface="Calibri" panose="020F0502020204030204" pitchFamily="34" charset="0"/>
                <a:cs typeface="Calibri" panose="020F0502020204030204" pitchFamily="34" charset="0"/>
              </a:rPr>
              <a:t>.</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When American Professor Atlas Hamelin and his daughter, Maple, arrive on the island, Blue Wing is charged with looking after the infuriating </a:t>
            </a:r>
            <a:r>
              <a:rPr lang="en-GB" sz="1200" dirty="0" smtClean="0">
                <a:latin typeface="Calibri" panose="020F0502020204030204" pitchFamily="34" charset="0"/>
                <a:cs typeface="Calibri" panose="020F0502020204030204" pitchFamily="34" charset="0"/>
              </a:rPr>
              <a:t>Maple and they </a:t>
            </a:r>
            <a:r>
              <a:rPr lang="en-GB" sz="1200" dirty="0">
                <a:latin typeface="Calibri" panose="020F0502020204030204" pitchFamily="34" charset="0"/>
                <a:cs typeface="Calibri" panose="020F0502020204030204" pitchFamily="34" charset="0"/>
              </a:rPr>
              <a:t>find themselves on a journey to depths of the ocean, where </a:t>
            </a:r>
            <a:r>
              <a:rPr lang="en-GB" sz="1200" dirty="0" err="1">
                <a:latin typeface="Calibri" panose="020F0502020204030204" pitchFamily="34" charset="0"/>
                <a:cs typeface="Calibri" panose="020F0502020204030204" pitchFamily="34" charset="0"/>
              </a:rPr>
              <a:t>Xok</a:t>
            </a:r>
            <a:r>
              <a:rPr lang="en-GB" sz="1200" dirty="0">
                <a:latin typeface="Calibri" panose="020F0502020204030204" pitchFamily="34" charset="0"/>
                <a:cs typeface="Calibri" panose="020F0502020204030204" pitchFamily="34" charset="0"/>
              </a:rPr>
              <a:t> lies waiting.</a:t>
            </a:r>
          </a:p>
        </p:txBody>
      </p:sp>
      <p:pic>
        <p:nvPicPr>
          <p:cNvPr id="18" name="Picture 17"/>
          <p:cNvPicPr>
            <a:picLocks noChangeAspect="1"/>
          </p:cNvPicPr>
          <p:nvPr/>
        </p:nvPicPr>
        <p:blipFill>
          <a:blip r:embed="rId5">
            <a:extLst/>
          </a:blip>
          <a:stretch>
            <a:fillRect/>
          </a:stretch>
        </p:blipFill>
        <p:spPr>
          <a:xfrm>
            <a:off x="11340093" y="187930"/>
            <a:ext cx="634927" cy="634927"/>
          </a:xfrm>
          <a:prstGeom prst="rect">
            <a:avLst/>
          </a:prstGeom>
        </p:spPr>
      </p:pic>
      <p:pic>
        <p:nvPicPr>
          <p:cNvPr id="2050" name="Picture 2" descr="The Shark Call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1234" y="4891452"/>
            <a:ext cx="1543227" cy="154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04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36073" y="775854"/>
          <a:ext cx="9892145" cy="5717305"/>
        </p:xfrm>
        <a:graphic>
          <a:graphicData uri="http://schemas.openxmlformats.org/drawingml/2006/table">
            <a:tbl>
              <a:tblPr>
                <a:tableStyleId>{5C22544A-7EE6-4342-B048-85BDC9FD1C3A}</a:tableStyleId>
              </a:tblPr>
              <a:tblGrid>
                <a:gridCol w="1316310">
                  <a:extLst>
                    <a:ext uri="{9D8B030D-6E8A-4147-A177-3AD203B41FA5}">
                      <a16:colId xmlns:a16="http://schemas.microsoft.com/office/drawing/2014/main" val="1875699024"/>
                    </a:ext>
                  </a:extLst>
                </a:gridCol>
                <a:gridCol w="1478286">
                  <a:extLst>
                    <a:ext uri="{9D8B030D-6E8A-4147-A177-3AD203B41FA5}">
                      <a16:colId xmlns:a16="http://schemas.microsoft.com/office/drawing/2014/main" val="595308045"/>
                    </a:ext>
                  </a:extLst>
                </a:gridCol>
                <a:gridCol w="1450266">
                  <a:extLst>
                    <a:ext uri="{9D8B030D-6E8A-4147-A177-3AD203B41FA5}">
                      <a16:colId xmlns:a16="http://schemas.microsoft.com/office/drawing/2014/main" val="2712864392"/>
                    </a:ext>
                  </a:extLst>
                </a:gridCol>
                <a:gridCol w="1476235">
                  <a:extLst>
                    <a:ext uri="{9D8B030D-6E8A-4147-A177-3AD203B41FA5}">
                      <a16:colId xmlns:a16="http://schemas.microsoft.com/office/drawing/2014/main" val="4216578311"/>
                    </a:ext>
                  </a:extLst>
                </a:gridCol>
                <a:gridCol w="1420193">
                  <a:extLst>
                    <a:ext uri="{9D8B030D-6E8A-4147-A177-3AD203B41FA5}">
                      <a16:colId xmlns:a16="http://schemas.microsoft.com/office/drawing/2014/main" val="1323490291"/>
                    </a:ext>
                  </a:extLst>
                </a:gridCol>
                <a:gridCol w="1545946">
                  <a:extLst>
                    <a:ext uri="{9D8B030D-6E8A-4147-A177-3AD203B41FA5}">
                      <a16:colId xmlns:a16="http://schemas.microsoft.com/office/drawing/2014/main" val="4053748442"/>
                    </a:ext>
                  </a:extLst>
                </a:gridCol>
                <a:gridCol w="1204909">
                  <a:extLst>
                    <a:ext uri="{9D8B030D-6E8A-4147-A177-3AD203B41FA5}">
                      <a16:colId xmlns:a16="http://schemas.microsoft.com/office/drawing/2014/main" val="4219114980"/>
                    </a:ext>
                  </a:extLst>
                </a:gridCol>
              </a:tblGrid>
              <a:tr h="451139">
                <a:tc>
                  <a:txBody>
                    <a:bodyPr/>
                    <a:lstStyle/>
                    <a:p>
                      <a:pPr marL="19050" marR="172720" algn="ctr" eaLnBrk="0" hangingPunct="0">
                        <a:spcBef>
                          <a:spcPts val="545"/>
                        </a:spcBef>
                        <a:spcAft>
                          <a:spcPts val="0"/>
                        </a:spcAft>
                      </a:pPr>
                      <a:r>
                        <a:rPr lang="en-GB" sz="1400" dirty="0">
                          <a:effectLst/>
                        </a:rPr>
                        <a:t>accommodate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a:effectLst/>
                        </a:rPr>
                        <a:t>category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determined</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forty</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marvellous</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programme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soldier</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333928652"/>
                  </a:ext>
                </a:extLst>
              </a:tr>
              <a:tr h="451139">
                <a:tc>
                  <a:txBody>
                    <a:bodyPr/>
                    <a:lstStyle/>
                    <a:p>
                      <a:pPr marL="19050" marR="172720" algn="ctr" eaLnBrk="0" hangingPunct="0">
                        <a:spcBef>
                          <a:spcPts val="545"/>
                        </a:spcBef>
                        <a:spcAft>
                          <a:spcPts val="0"/>
                        </a:spcAft>
                      </a:pPr>
                      <a:r>
                        <a:rPr lang="en-GB" sz="1400" dirty="0">
                          <a:effectLst/>
                        </a:rPr>
                        <a:t>accompany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a:effectLst/>
                        </a:rPr>
                        <a:t>cemetery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develop</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frequently</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mischievous</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pronunciation</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stomach</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226424290"/>
                  </a:ext>
                </a:extLst>
              </a:tr>
              <a:tr h="375948">
                <a:tc>
                  <a:txBody>
                    <a:bodyPr/>
                    <a:lstStyle/>
                    <a:p>
                      <a:pPr marL="19050" marR="172720" algn="ctr" eaLnBrk="0" hangingPunct="0">
                        <a:spcBef>
                          <a:spcPts val="545"/>
                        </a:spcBef>
                        <a:spcAft>
                          <a:spcPts val="0"/>
                        </a:spcAft>
                      </a:pPr>
                      <a:r>
                        <a:rPr lang="en-GB" sz="1400">
                          <a:effectLst/>
                        </a:rPr>
                        <a:t>according</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a:effectLst/>
                        </a:rPr>
                        <a:t>committee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dictionary</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government</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muscle</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queue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sufficient</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275547086"/>
                  </a:ext>
                </a:extLst>
              </a:tr>
              <a:tr h="375948">
                <a:tc>
                  <a:txBody>
                    <a:bodyPr/>
                    <a:lstStyle/>
                    <a:p>
                      <a:pPr marL="19050" marR="172720" algn="ctr" eaLnBrk="0" hangingPunct="0">
                        <a:spcBef>
                          <a:spcPts val="545"/>
                        </a:spcBef>
                        <a:spcAft>
                          <a:spcPts val="0"/>
                        </a:spcAft>
                      </a:pPr>
                      <a:r>
                        <a:rPr lang="en-GB" sz="1400">
                          <a:effectLst/>
                        </a:rPr>
                        <a:t>achieve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a:effectLst/>
                        </a:rPr>
                        <a:t>communicate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disastrous</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guarantee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necessary</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recognise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suggest</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178459739"/>
                  </a:ext>
                </a:extLst>
              </a:tr>
              <a:tr h="375948">
                <a:tc>
                  <a:txBody>
                    <a:bodyPr/>
                    <a:lstStyle/>
                    <a:p>
                      <a:pPr marL="19050" marR="172720" algn="ctr" eaLnBrk="0" hangingPunct="0">
                        <a:spcBef>
                          <a:spcPts val="545"/>
                        </a:spcBef>
                        <a:spcAft>
                          <a:spcPts val="0"/>
                        </a:spcAft>
                      </a:pPr>
                      <a:r>
                        <a:rPr lang="en-GB" sz="1400">
                          <a:effectLst/>
                        </a:rPr>
                        <a:t>aggressive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community</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a:effectLst/>
                        </a:rPr>
                        <a:t>embarrass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harass</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neighbour</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recommend</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symbol</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441880635"/>
                  </a:ext>
                </a:extLst>
              </a:tr>
              <a:tr h="375948">
                <a:tc>
                  <a:txBody>
                    <a:bodyPr/>
                    <a:lstStyle/>
                    <a:p>
                      <a:pPr marL="19050" marR="172720" algn="ctr" eaLnBrk="0" hangingPunct="0">
                        <a:spcBef>
                          <a:spcPts val="545"/>
                        </a:spcBef>
                        <a:spcAft>
                          <a:spcPts val="0"/>
                        </a:spcAft>
                      </a:pPr>
                      <a:r>
                        <a:rPr lang="en-GB" sz="1400">
                          <a:effectLst/>
                        </a:rPr>
                        <a:t>amateur</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competition</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a:effectLst/>
                        </a:rPr>
                        <a:t>environment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hindrance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nuisance</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relevant</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system</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832002786"/>
                  </a:ext>
                </a:extLst>
              </a:tr>
              <a:tr h="375948">
                <a:tc>
                  <a:txBody>
                    <a:bodyPr/>
                    <a:lstStyle/>
                    <a:p>
                      <a:pPr marL="19050" marR="172720" algn="ctr" eaLnBrk="0" hangingPunct="0">
                        <a:spcBef>
                          <a:spcPts val="545"/>
                        </a:spcBef>
                        <a:spcAft>
                          <a:spcPts val="0"/>
                        </a:spcAft>
                      </a:pPr>
                      <a:r>
                        <a:rPr lang="en-GB" sz="1400">
                          <a:effectLst/>
                        </a:rPr>
                        <a:t>ancient</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conscience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a:effectLst/>
                        </a:rPr>
                        <a:t>equipment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a:effectLst/>
                        </a:rPr>
                        <a:t>identity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occupy</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restaurant</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temperature</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915914119"/>
                  </a:ext>
                </a:extLst>
              </a:tr>
              <a:tr h="375948">
                <a:tc>
                  <a:txBody>
                    <a:bodyPr/>
                    <a:lstStyle/>
                    <a:p>
                      <a:pPr marL="19050" marR="172720" algn="ctr" eaLnBrk="0" hangingPunct="0">
                        <a:spcBef>
                          <a:spcPts val="545"/>
                        </a:spcBef>
                        <a:spcAft>
                          <a:spcPts val="0"/>
                        </a:spcAft>
                      </a:pPr>
                      <a:r>
                        <a:rPr lang="en-GB" sz="1400">
                          <a:effectLst/>
                        </a:rPr>
                        <a:t>apparent</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conscious</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equipped</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a:effectLst/>
                        </a:rPr>
                        <a:t>immediate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occur</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rhyme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thorough</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016083419"/>
                  </a:ext>
                </a:extLst>
              </a:tr>
              <a:tr h="375948">
                <a:tc>
                  <a:txBody>
                    <a:bodyPr/>
                    <a:lstStyle/>
                    <a:p>
                      <a:pPr marL="19050" marR="172720" algn="ctr" eaLnBrk="0" hangingPunct="0">
                        <a:spcBef>
                          <a:spcPts val="545"/>
                        </a:spcBef>
                        <a:spcAft>
                          <a:spcPts val="0"/>
                        </a:spcAft>
                      </a:pPr>
                      <a:r>
                        <a:rPr lang="en-GB" sz="1400">
                          <a:effectLst/>
                        </a:rPr>
                        <a:t>appreciate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controversy</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especially</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a:effectLst/>
                        </a:rPr>
                        <a:t>immediately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opportunity</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rhythm</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twelfth</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33702599"/>
                  </a:ext>
                </a:extLst>
              </a:tr>
              <a:tr h="375948">
                <a:tc>
                  <a:txBody>
                    <a:bodyPr/>
                    <a:lstStyle/>
                    <a:p>
                      <a:pPr marL="19050" marR="172720" algn="ctr" eaLnBrk="0" hangingPunct="0">
                        <a:spcBef>
                          <a:spcPts val="545"/>
                        </a:spcBef>
                        <a:spcAft>
                          <a:spcPts val="0"/>
                        </a:spcAft>
                      </a:pPr>
                      <a:r>
                        <a:rPr lang="en-GB" sz="1400">
                          <a:effectLst/>
                        </a:rPr>
                        <a:t>attached</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convenience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exaggerate</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a:effectLst/>
                        </a:rPr>
                        <a:t>individual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a:effectLst/>
                        </a:rPr>
                        <a:t>parliament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sacrifice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variety</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29225654"/>
                  </a:ext>
                </a:extLst>
              </a:tr>
              <a:tr h="375948">
                <a:tc>
                  <a:txBody>
                    <a:bodyPr/>
                    <a:lstStyle/>
                    <a:p>
                      <a:pPr marL="19050" marR="172720" algn="ctr" eaLnBrk="0" hangingPunct="0">
                        <a:spcBef>
                          <a:spcPts val="545"/>
                        </a:spcBef>
                        <a:spcAft>
                          <a:spcPts val="0"/>
                        </a:spcAft>
                      </a:pPr>
                      <a:r>
                        <a:rPr lang="en-GB" sz="1400">
                          <a:effectLst/>
                        </a:rPr>
                        <a:t>available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correspond</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excellent</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interfere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a:effectLst/>
                        </a:rPr>
                        <a:t>persuade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secretary</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vegetable</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142184465"/>
                  </a:ext>
                </a:extLst>
              </a:tr>
              <a:tr h="375948">
                <a:tc>
                  <a:txBody>
                    <a:bodyPr/>
                    <a:lstStyle/>
                    <a:p>
                      <a:pPr marL="19050" marR="172720" algn="ctr" eaLnBrk="0" hangingPunct="0">
                        <a:spcBef>
                          <a:spcPts val="545"/>
                        </a:spcBef>
                        <a:spcAft>
                          <a:spcPts val="0"/>
                        </a:spcAft>
                      </a:pPr>
                      <a:r>
                        <a:rPr lang="en-GB" sz="1400">
                          <a:effectLst/>
                        </a:rPr>
                        <a:t>average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criticise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existence</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interrupt</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a:effectLst/>
                        </a:rPr>
                        <a:t>physical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a:effectLst/>
                        </a:rPr>
                        <a:t>shoulder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vehicle</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1638413278"/>
                  </a:ext>
                </a:extLst>
              </a:tr>
              <a:tr h="375948">
                <a:tc>
                  <a:txBody>
                    <a:bodyPr/>
                    <a:lstStyle/>
                    <a:p>
                      <a:pPr marL="19050" marR="172720" algn="ctr" eaLnBrk="0" hangingPunct="0">
                        <a:spcBef>
                          <a:spcPts val="545"/>
                        </a:spcBef>
                        <a:spcAft>
                          <a:spcPts val="0"/>
                        </a:spcAft>
                      </a:pPr>
                      <a:r>
                        <a:rPr lang="en-GB" sz="1400">
                          <a:effectLst/>
                        </a:rPr>
                        <a:t>awkward</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curiosity</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explanation</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language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prejudice</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a:effectLst/>
                        </a:rPr>
                        <a:t>signature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yacht</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811159255"/>
                  </a:ext>
                </a:extLst>
              </a:tr>
              <a:tr h="375948">
                <a:tc>
                  <a:txBody>
                    <a:bodyPr/>
                    <a:lstStyle/>
                    <a:p>
                      <a:pPr marL="19050" marR="172720" algn="ctr" eaLnBrk="0" hangingPunct="0">
                        <a:spcBef>
                          <a:spcPts val="545"/>
                        </a:spcBef>
                        <a:spcAft>
                          <a:spcPts val="0"/>
                        </a:spcAft>
                      </a:pPr>
                      <a:r>
                        <a:rPr lang="en-GB" sz="1400">
                          <a:effectLst/>
                        </a:rPr>
                        <a:t>bargain</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definite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familiar</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leisure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privilege</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a:effectLst/>
                        </a:rPr>
                        <a:t>sincere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050" marR="172720" algn="l" eaLnBrk="0" hangingPunct="0">
                        <a:spcBef>
                          <a:spcPts val="545"/>
                        </a:spcBef>
                        <a:spcAft>
                          <a:spcPts val="0"/>
                        </a:spcAft>
                      </a:pPr>
                      <a:r>
                        <a:rPr lang="en-GB" sz="1400" dirty="0">
                          <a:effectLst/>
                        </a:rPr>
                        <a:t> </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043868532"/>
                  </a:ext>
                </a:extLst>
              </a:tr>
              <a:tr h="303651">
                <a:tc>
                  <a:txBody>
                    <a:bodyPr/>
                    <a:lstStyle/>
                    <a:p>
                      <a:pPr marL="19050" marR="172720" algn="ctr" eaLnBrk="0" hangingPunct="0">
                        <a:lnSpc>
                          <a:spcPts val="1460"/>
                        </a:lnSpc>
                        <a:spcBef>
                          <a:spcPts val="545"/>
                        </a:spcBef>
                        <a:spcAft>
                          <a:spcPts val="0"/>
                        </a:spcAft>
                      </a:pPr>
                      <a:r>
                        <a:rPr lang="en-GB" sz="1400">
                          <a:effectLst/>
                        </a:rPr>
                        <a:t>bruise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lnSpc>
                          <a:spcPts val="1460"/>
                        </a:lnSpc>
                        <a:spcBef>
                          <a:spcPts val="545"/>
                        </a:spcBef>
                        <a:spcAft>
                          <a:spcPts val="0"/>
                        </a:spcAft>
                      </a:pPr>
                      <a:r>
                        <a:rPr lang="en-GB" sz="1400">
                          <a:effectLst/>
                        </a:rPr>
                        <a:t>desperate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lnSpc>
                          <a:spcPts val="1460"/>
                        </a:lnSpc>
                        <a:spcBef>
                          <a:spcPts val="545"/>
                        </a:spcBef>
                        <a:spcAft>
                          <a:spcPts val="0"/>
                        </a:spcAft>
                      </a:pPr>
                      <a:r>
                        <a:rPr lang="en-GB" sz="1400">
                          <a:effectLst/>
                        </a:rPr>
                        <a:t>foreign</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lnSpc>
                          <a:spcPts val="1460"/>
                        </a:lnSpc>
                        <a:spcBef>
                          <a:spcPts val="545"/>
                        </a:spcBef>
                        <a:spcAft>
                          <a:spcPts val="0"/>
                        </a:spcAft>
                      </a:pPr>
                      <a:r>
                        <a:rPr lang="en-GB" sz="1400">
                          <a:effectLst/>
                        </a:rPr>
                        <a:t>lightning</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lnSpc>
                          <a:spcPts val="1460"/>
                        </a:lnSpc>
                        <a:spcBef>
                          <a:spcPts val="545"/>
                        </a:spcBef>
                        <a:spcAft>
                          <a:spcPts val="0"/>
                        </a:spcAft>
                      </a:pPr>
                      <a:r>
                        <a:rPr lang="en-GB" sz="1400">
                          <a:effectLst/>
                        </a:rPr>
                        <a:t>profession</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lnSpc>
                          <a:spcPts val="1460"/>
                        </a:lnSpc>
                        <a:spcBef>
                          <a:spcPts val="545"/>
                        </a:spcBef>
                        <a:spcAft>
                          <a:spcPts val="0"/>
                        </a:spcAft>
                      </a:pPr>
                      <a:r>
                        <a:rPr lang="en-GB" sz="1400">
                          <a:effectLst/>
                        </a:rPr>
                        <a:t>sincerely</a:t>
                      </a:r>
                      <a:endParaRPr lang="en-GB" sz="1400">
                        <a:effectLst/>
                        <a:latin typeface="Twinkl"/>
                        <a:ea typeface="Times New Roman" panose="02020603050405020304" pitchFamily="18" charset="0"/>
                        <a:cs typeface="Twinkl"/>
                      </a:endParaRPr>
                    </a:p>
                  </a:txBody>
                  <a:tcPr marL="0" marR="0" marT="0" marB="0" anchor="ctr"/>
                </a:tc>
                <a:tc>
                  <a:txBody>
                    <a:bodyPr/>
                    <a:lstStyle/>
                    <a:p>
                      <a:pPr marL="19050" marR="172720" algn="l" eaLnBrk="0" hangingPunct="0">
                        <a:spcBef>
                          <a:spcPts val="545"/>
                        </a:spcBef>
                        <a:spcAft>
                          <a:spcPts val="0"/>
                        </a:spcAft>
                      </a:pPr>
                      <a:r>
                        <a:rPr lang="en-GB" sz="1400" dirty="0">
                          <a:effectLst/>
                        </a:rPr>
                        <a:t> </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437709326"/>
                  </a:ext>
                </a:extLst>
              </a:tr>
            </a:tbl>
          </a:graphicData>
        </a:graphic>
      </p:graphicFrame>
      <p:sp>
        <p:nvSpPr>
          <p:cNvPr id="3" name="TextBox 2"/>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smtClean="0">
                <a:solidFill>
                  <a:schemeClr val="accent1"/>
                </a:solidFill>
                <a:latin typeface="Calibri" panose="020F0502020204030204"/>
              </a:rPr>
              <a:t>Statutory Spelling Words for Year 5 and Year 6</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17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dirty="0">
                <a:solidFill>
                  <a:schemeClr val="accent1"/>
                </a:solidFill>
                <a:latin typeface="Calibri" panose="020F0502020204030204"/>
              </a:rPr>
              <a:t>5</a:t>
            </a:r>
            <a:r>
              <a:rPr kumimoji="0" lang="en-GB" sz="3600" b="1" i="0" u="none" strike="noStrike" kern="1200" cap="none" spc="0" normalizeH="0" baseline="0" noProof="0" dirty="0" smtClean="0">
                <a:ln>
                  <a:noFill/>
                </a:ln>
                <a:solidFill>
                  <a:schemeClr val="accent1"/>
                </a:solidFill>
                <a:effectLst/>
                <a:uLnTx/>
                <a:uFillTx/>
                <a:latin typeface="Calibri" panose="020F0502020204030204"/>
                <a:ea typeface="+mn-ea"/>
                <a:cs typeface="+mn-cs"/>
              </a:rPr>
              <a:t> English</a:t>
            </a:r>
            <a:r>
              <a:rPr kumimoji="0" lang="en-GB" sz="3600" b="1" i="0" u="none" strike="noStrike" kern="1200" cap="none" spc="0" normalizeH="0" noProof="0" dirty="0" smtClean="0">
                <a:ln>
                  <a:noFill/>
                </a:ln>
                <a:solidFill>
                  <a:schemeClr val="accent1"/>
                </a:solidFill>
                <a:effectLst/>
                <a:uLnTx/>
                <a:uFillTx/>
                <a:latin typeface="Calibri" panose="020F0502020204030204"/>
                <a:ea typeface="+mn-ea"/>
                <a:cs typeface="+mn-cs"/>
              </a:rPr>
              <a:t> Writing</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p:cNvGraphicFramePr>
            <a:graphicFrameLocks noGrp="1"/>
          </p:cNvGraphicFramePr>
          <p:nvPr>
            <p:extLst/>
          </p:nvPr>
        </p:nvGraphicFramePr>
        <p:xfrm>
          <a:off x="220655" y="1663543"/>
          <a:ext cx="11763527" cy="3706479"/>
        </p:xfrm>
        <a:graphic>
          <a:graphicData uri="http://schemas.openxmlformats.org/drawingml/2006/table">
            <a:tbl>
              <a:tblPr firstRow="1" firstCol="1" bandRow="1">
                <a:tableStyleId>{5C22544A-7EE6-4342-B048-85BDC9FD1C3A}</a:tableStyleId>
              </a:tblPr>
              <a:tblGrid>
                <a:gridCol w="1024989">
                  <a:extLst>
                    <a:ext uri="{9D8B030D-6E8A-4147-A177-3AD203B41FA5}">
                      <a16:colId xmlns:a16="http://schemas.microsoft.com/office/drawing/2014/main" val="2503055050"/>
                    </a:ext>
                  </a:extLst>
                </a:gridCol>
                <a:gridCol w="10738538">
                  <a:extLst>
                    <a:ext uri="{9D8B030D-6E8A-4147-A177-3AD203B41FA5}">
                      <a16:colId xmlns:a16="http://schemas.microsoft.com/office/drawing/2014/main" val="3105318265"/>
                    </a:ext>
                  </a:extLst>
                </a:gridCol>
              </a:tblGrid>
              <a:tr h="333408">
                <a:tc gridSpan="2">
                  <a:txBody>
                    <a:bodyPr/>
                    <a:lstStyle/>
                    <a:p>
                      <a:pPr algn="ctr">
                        <a:lnSpc>
                          <a:spcPct val="115000"/>
                        </a:lnSpc>
                        <a:spcAft>
                          <a:spcPts val="0"/>
                        </a:spcAft>
                      </a:pPr>
                      <a:r>
                        <a:rPr lang="en-GB" sz="1600" dirty="0" smtClean="0">
                          <a:effectLst/>
                        </a:rPr>
                        <a:t>Content </a:t>
                      </a:r>
                      <a:r>
                        <a:rPr lang="en-GB" sz="1600" dirty="0">
                          <a:effectLst/>
                        </a:rPr>
                        <a:t>to be </a:t>
                      </a:r>
                      <a:r>
                        <a:rPr lang="en-GB" sz="1600" dirty="0" smtClean="0">
                          <a:effectLst/>
                        </a:rPr>
                        <a:t>taught and applied in writing this year </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hMerge="1">
                  <a:txBody>
                    <a:bodyPr/>
                    <a:lstStyle/>
                    <a:p>
                      <a:endParaRPr lang="en-GB"/>
                    </a:p>
                  </a:txBody>
                  <a:tcPr/>
                </a:tc>
                <a:extLst>
                  <a:ext uri="{0D108BD9-81ED-4DB2-BD59-A6C34878D82A}">
                    <a16:rowId xmlns:a16="http://schemas.microsoft.com/office/drawing/2014/main" val="1391799769"/>
                  </a:ext>
                </a:extLst>
              </a:tr>
              <a:tr h="579994">
                <a:tc>
                  <a:txBody>
                    <a:bodyPr/>
                    <a:lstStyle/>
                    <a:p>
                      <a:pPr>
                        <a:lnSpc>
                          <a:spcPct val="115000"/>
                        </a:lnSpc>
                        <a:spcAft>
                          <a:spcPts val="0"/>
                        </a:spcAft>
                      </a:pPr>
                      <a:r>
                        <a:rPr lang="en-GB" sz="1200" dirty="0">
                          <a:effectLst/>
                        </a:rPr>
                        <a:t>Word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Converting nouns or adjectives into verbs using suffixes (</a:t>
                      </a:r>
                      <a:r>
                        <a:rPr lang="en-GB" sz="1200" kern="1200" dirty="0" err="1" smtClean="0">
                          <a:solidFill>
                            <a:schemeClr val="dk1"/>
                          </a:solidFill>
                          <a:effectLst/>
                          <a:latin typeface="+mn-lt"/>
                          <a:ea typeface="+mn-ea"/>
                          <a:cs typeface="+mn-cs"/>
                        </a:rPr>
                        <a:t>e,g</a:t>
                      </a:r>
                      <a:r>
                        <a:rPr lang="en-GB" sz="1200" kern="1200" dirty="0" smtClean="0">
                          <a:solidFill>
                            <a:schemeClr val="dk1"/>
                          </a:solidFill>
                          <a:effectLst/>
                          <a:latin typeface="+mn-lt"/>
                          <a:ea typeface="+mn-ea"/>
                          <a:cs typeface="+mn-cs"/>
                        </a:rPr>
                        <a:t>,  – ate, –</a:t>
                      </a:r>
                      <a:r>
                        <a:rPr lang="en-GB" sz="1200" kern="1200" dirty="0" err="1" smtClean="0">
                          <a:solidFill>
                            <a:schemeClr val="dk1"/>
                          </a:solidFill>
                          <a:effectLst/>
                          <a:latin typeface="+mn-lt"/>
                          <a:ea typeface="+mn-ea"/>
                          <a:cs typeface="+mn-cs"/>
                        </a:rPr>
                        <a:t>ise</a:t>
                      </a:r>
                      <a:r>
                        <a:rPr lang="en-GB" sz="1200" kern="1200" dirty="0" smtClean="0">
                          <a:solidFill>
                            <a:schemeClr val="dk1"/>
                          </a:solidFill>
                          <a:effectLst/>
                          <a:latin typeface="+mn-lt"/>
                          <a:ea typeface="+mn-ea"/>
                          <a:cs typeface="+mn-cs"/>
                        </a:rPr>
                        <a:t>, –</a:t>
                      </a:r>
                      <a:r>
                        <a:rPr lang="en-GB" sz="1200" kern="1200" dirty="0" err="1" smtClean="0">
                          <a:solidFill>
                            <a:schemeClr val="dk1"/>
                          </a:solidFill>
                          <a:effectLst/>
                          <a:latin typeface="+mn-lt"/>
                          <a:ea typeface="+mn-ea"/>
                          <a:cs typeface="+mn-cs"/>
                        </a:rPr>
                        <a:t>ify</a:t>
                      </a:r>
                      <a:r>
                        <a:rPr lang="en-GB" sz="1200" kern="1200" dirty="0" smtClean="0">
                          <a:solidFill>
                            <a:schemeClr val="dk1"/>
                          </a:solidFill>
                          <a:effectLst/>
                          <a:latin typeface="+mn-lt"/>
                          <a:ea typeface="+mn-ea"/>
                          <a:cs typeface="+mn-cs"/>
                        </a:rPr>
                        <a:t>)</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Verb prefixes (e.g. dis–, de–, </a:t>
                      </a:r>
                      <a:r>
                        <a:rPr lang="en-GB" sz="1200" kern="1200" dirty="0" err="1" smtClean="0">
                          <a:solidFill>
                            <a:schemeClr val="dk1"/>
                          </a:solidFill>
                          <a:effectLst/>
                          <a:latin typeface="+mn-lt"/>
                          <a:ea typeface="+mn-ea"/>
                          <a:cs typeface="+mn-cs"/>
                        </a:rPr>
                        <a:t>mis</a:t>
                      </a:r>
                      <a:r>
                        <a:rPr lang="en-GB" sz="1200" kern="1200" dirty="0" smtClean="0">
                          <a:solidFill>
                            <a:schemeClr val="dk1"/>
                          </a:solidFill>
                          <a:effectLst/>
                          <a:latin typeface="+mn-lt"/>
                          <a:ea typeface="+mn-ea"/>
                          <a:cs typeface="+mn-cs"/>
                        </a:rPr>
                        <a:t>–, over– and re–)</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2529260052"/>
                  </a:ext>
                </a:extLst>
              </a:tr>
              <a:tr h="731520">
                <a:tc>
                  <a:txBody>
                    <a:bodyPr/>
                    <a:lstStyle/>
                    <a:p>
                      <a:pPr>
                        <a:lnSpc>
                          <a:spcPct val="115000"/>
                        </a:lnSpc>
                        <a:spcAft>
                          <a:spcPts val="0"/>
                        </a:spcAft>
                      </a:pPr>
                      <a:r>
                        <a:rPr lang="en-GB" sz="1200" dirty="0">
                          <a:effectLst/>
                        </a:rPr>
                        <a:t>Sentence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Relative clauses beginning with who, which, where, when, whose, that, or an omitted relative pronoun </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Indicating degrees of possibility using</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adverbs (e.g. perhaps, surely)</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Modal verbs (e.g. might, should, will, must)</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There is correct subject and verb agreement when using singular and plural</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3538898560"/>
                  </a:ext>
                </a:extLst>
              </a:tr>
              <a:tr h="598517">
                <a:tc>
                  <a:txBody>
                    <a:bodyPr/>
                    <a:lstStyle/>
                    <a:p>
                      <a:pPr>
                        <a:lnSpc>
                          <a:spcPct val="115000"/>
                        </a:lnSpc>
                        <a:spcAft>
                          <a:spcPts val="0"/>
                        </a:spcAft>
                      </a:pPr>
                      <a:r>
                        <a:rPr lang="en-GB" sz="1200" dirty="0">
                          <a:effectLst/>
                        </a:rPr>
                        <a:t>Text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Use of linking words/phrases between sentences and paragraphs to build cohesion </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Linking ideas across paragraphs using</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adverbials of time</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adverbials of place,</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adverbials of number and tense choices (e.g. he had seen her before)</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1344947186"/>
                  </a:ext>
                </a:extLst>
              </a:tr>
              <a:tr h="731520">
                <a:tc>
                  <a:txBody>
                    <a:bodyPr/>
                    <a:lstStyle/>
                    <a:p>
                      <a:pPr>
                        <a:lnSpc>
                          <a:spcPct val="115000"/>
                        </a:lnSpc>
                        <a:spcAft>
                          <a:spcPts val="0"/>
                        </a:spcAft>
                      </a:pPr>
                      <a:r>
                        <a:rPr lang="en-GB" sz="1200" dirty="0">
                          <a:effectLst/>
                        </a:rPr>
                        <a:t>Punctuation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Use of brackets</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Use of commas to indicate parenthesis </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Use of commas to clarify meaning or avoid ambiguity</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Punctuation of bullet points to list information</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1337231546"/>
                  </a:ext>
                </a:extLst>
              </a:tr>
              <a:tr h="731520">
                <a:tc>
                  <a:txBody>
                    <a:bodyPr/>
                    <a:lstStyle/>
                    <a:p>
                      <a:pPr>
                        <a:lnSpc>
                          <a:spcPct val="115000"/>
                        </a:lnSpc>
                        <a:spcAft>
                          <a:spcPts val="0"/>
                        </a:spcAft>
                      </a:pPr>
                      <a:r>
                        <a:rPr lang="en-GB" sz="1200" dirty="0">
                          <a:effectLst/>
                        </a:rPr>
                        <a:t>Terminology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modal verb, relative pronoun </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relative clause, cohesion</a:t>
                      </a:r>
                    </a:p>
                    <a:p>
                      <a:pPr marL="171450" lvl="0" indent="-171450">
                        <a:buFont typeface="Arial" panose="020B0604020202020204" pitchFamily="34" charset="0"/>
                        <a:buChar char="•"/>
                      </a:pPr>
                      <a:r>
                        <a:rPr lang="en-GB" sz="1200" kern="1200" dirty="0" smtClean="0">
                          <a:solidFill>
                            <a:schemeClr val="dk1"/>
                          </a:solidFill>
                          <a:effectLst/>
                          <a:latin typeface="+mn-lt"/>
                          <a:ea typeface="+mn-ea"/>
                          <a:cs typeface="+mn-cs"/>
                        </a:rPr>
                        <a:t>parenthesis, bracket, ambiguity, bullet points</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3925224437"/>
                  </a:ext>
                </a:extLst>
              </a:tr>
            </a:tbl>
          </a:graphicData>
        </a:graphic>
      </p:graphicFrame>
      <p:sp>
        <p:nvSpPr>
          <p:cNvPr id="28" name="TextBox 27"/>
          <p:cNvSpPr txBox="1"/>
          <p:nvPr/>
        </p:nvSpPr>
        <p:spPr>
          <a:xfrm>
            <a:off x="7469548" y="5488632"/>
            <a:ext cx="4432772" cy="954107"/>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What will I be writing?</a:t>
            </a:r>
          </a:p>
          <a:p>
            <a:pPr lvl="0" defTabSz="914400">
              <a:defRPr/>
            </a:pPr>
            <a:r>
              <a:rPr lang="en-GB" sz="1400" dirty="0" smtClean="0">
                <a:solidFill>
                  <a:prstClr val="black"/>
                </a:solidFill>
              </a:rPr>
              <a:t>Using the animated film Alma as a spark, I will be writing a narrative. I will create atmosphere in my writing by describing character and setting.</a:t>
            </a:r>
            <a:endParaRPr lang="en-GB" sz="1400" dirty="0">
              <a:solidFill>
                <a:prstClr val="black"/>
              </a:solidFill>
            </a:endParaRPr>
          </a:p>
        </p:txBody>
      </p:sp>
      <p:pic>
        <p:nvPicPr>
          <p:cNvPr id="3" name="Picture 2"/>
          <p:cNvPicPr>
            <a:picLocks noChangeAspect="1"/>
          </p:cNvPicPr>
          <p:nvPr/>
        </p:nvPicPr>
        <p:blipFill>
          <a:blip r:embed="rId2"/>
          <a:stretch>
            <a:fillRect/>
          </a:stretch>
        </p:blipFill>
        <p:spPr>
          <a:xfrm>
            <a:off x="5880702" y="787511"/>
            <a:ext cx="6209698" cy="904605"/>
          </a:xfrm>
          <a:prstGeom prst="rect">
            <a:avLst/>
          </a:prstGeom>
        </p:spPr>
      </p:pic>
      <p:sp>
        <p:nvSpPr>
          <p:cNvPr id="11" name="TextBox 10"/>
          <p:cNvSpPr txBox="1"/>
          <p:nvPr/>
        </p:nvSpPr>
        <p:spPr>
          <a:xfrm>
            <a:off x="216037" y="852933"/>
            <a:ext cx="5603120" cy="738664"/>
          </a:xfrm>
          <a:prstGeom prst="rect">
            <a:avLst/>
          </a:prstGeom>
          <a:noFill/>
          <a:ln w="28575">
            <a:solidFill>
              <a:srgbClr val="0070C0"/>
            </a:solidFill>
          </a:ln>
        </p:spPr>
        <p:txBody>
          <a:bodyPr wrap="square" rtlCol="0">
            <a:spAutoFit/>
          </a:bodyPr>
          <a:lstStyle/>
          <a:p>
            <a:pPr algn="ctr"/>
            <a:r>
              <a:rPr lang="en-GB" sz="1400" dirty="0" smtClean="0"/>
              <a:t>At </a:t>
            </a:r>
            <a:r>
              <a:rPr lang="en-GB" sz="1400" dirty="0" err="1" smtClean="0"/>
              <a:t>Swallowdale</a:t>
            </a:r>
            <a:r>
              <a:rPr lang="en-GB" sz="1400" dirty="0" smtClean="0"/>
              <a:t>, we follow a five-stage process for writing and in Y5 I will write for different purposes: to entertain, to inform, to discuss and to persuade.  I will also write for a range of audiences. </a:t>
            </a:r>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1322963" y="141180"/>
            <a:ext cx="579357" cy="611020"/>
          </a:xfrm>
          <a:prstGeom prst="rect">
            <a:avLst/>
          </a:prstGeom>
        </p:spPr>
      </p:pic>
      <p:sp>
        <p:nvSpPr>
          <p:cNvPr id="13" name="TextBox 12"/>
          <p:cNvSpPr txBox="1"/>
          <p:nvPr/>
        </p:nvSpPr>
        <p:spPr>
          <a:xfrm>
            <a:off x="216036" y="5535316"/>
            <a:ext cx="4268229" cy="954107"/>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Spelling</a:t>
            </a:r>
          </a:p>
          <a:p>
            <a:r>
              <a:rPr lang="en-GB" sz="1400" dirty="0"/>
              <a:t>I</a:t>
            </a:r>
            <a:r>
              <a:rPr lang="en-GB" sz="1400" dirty="0" smtClean="0"/>
              <a:t> will use the Sounds and Syllables approach in my spelling lessons and when I am writing. I will also learn to read and spell the statutory words for UKS2. </a:t>
            </a:r>
            <a:endParaRPr lang="en-GB" sz="1400" dirty="0"/>
          </a:p>
        </p:txBody>
      </p:sp>
      <p:pic>
        <p:nvPicPr>
          <p:cNvPr id="14" name="Picture 13"/>
          <p:cNvPicPr>
            <a:picLocks noChangeAspect="1"/>
          </p:cNvPicPr>
          <p:nvPr/>
        </p:nvPicPr>
        <p:blipFill>
          <a:blip r:embed="rId5">
            <a:extLst/>
          </a:blip>
          <a:stretch>
            <a:fillRect/>
          </a:stretch>
        </p:blipFill>
        <p:spPr>
          <a:xfrm>
            <a:off x="216037" y="180290"/>
            <a:ext cx="587527" cy="587527"/>
          </a:xfrm>
          <a:prstGeom prst="rect">
            <a:avLst/>
          </a:prstGeom>
        </p:spPr>
      </p:pic>
      <p:pic>
        <p:nvPicPr>
          <p:cNvPr id="5" name="Picture 4"/>
          <p:cNvPicPr>
            <a:picLocks noChangeAspect="1"/>
          </p:cNvPicPr>
          <p:nvPr/>
        </p:nvPicPr>
        <p:blipFill>
          <a:blip r:embed="rId6"/>
          <a:stretch>
            <a:fillRect/>
          </a:stretch>
        </p:blipFill>
        <p:spPr>
          <a:xfrm>
            <a:off x="4674630" y="5137485"/>
            <a:ext cx="2589660" cy="1477017"/>
          </a:xfrm>
          <a:prstGeom prst="rect">
            <a:avLst/>
          </a:prstGeom>
        </p:spPr>
      </p:pic>
    </p:spTree>
    <p:extLst>
      <p:ext uri="{BB962C8B-B14F-4D97-AF65-F5344CB8AC3E}">
        <p14:creationId xmlns:p14="http://schemas.microsoft.com/office/powerpoint/2010/main" val="167913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00" y="12001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noProof="0" dirty="0">
                <a:solidFill>
                  <a:schemeClr val="accent1"/>
                </a:solidFill>
                <a:latin typeface="Calibri" panose="020F0502020204030204"/>
              </a:rPr>
              <a:t>5</a:t>
            </a: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 </a:t>
            </a:r>
            <a:r>
              <a:rPr lang="en-GB" sz="3600" b="1" dirty="0" smtClean="0">
                <a:solidFill>
                  <a:schemeClr val="accent1"/>
                </a:solidFill>
                <a:latin typeface="Calibri" panose="020F0502020204030204"/>
              </a:rPr>
              <a:t>Mathematics - </a:t>
            </a:r>
            <a:r>
              <a:rPr lang="en-GB" sz="3600" b="1" dirty="0">
                <a:solidFill>
                  <a:schemeClr val="accent1"/>
                </a:solidFill>
                <a:latin typeface="Calibri" panose="020F0502020204030204"/>
              </a:rPr>
              <a:t>Summer</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206734" y="3764323"/>
            <a:ext cx="5743547" cy="2877711"/>
          </a:xfrm>
          <a:prstGeom prst="rect">
            <a:avLst/>
          </a:prstGeom>
          <a:noFill/>
          <a:ln w="28575">
            <a:solidFill>
              <a:srgbClr val="0070C0"/>
            </a:solidFill>
          </a:ln>
        </p:spPr>
        <p:txBody>
          <a:bodyPr wrap="square" rtlCol="0">
            <a:spAutoFit/>
          </a:bodyPr>
          <a:lstStyle/>
          <a:p>
            <a:pPr algn="ctr"/>
            <a:r>
              <a:rPr lang="en-GB" sz="1400" b="1" dirty="0">
                <a:solidFill>
                  <a:schemeClr val="accent1"/>
                </a:solidFill>
              </a:rPr>
              <a:t>Converting Units</a:t>
            </a:r>
            <a:endParaRPr lang="en-GB" sz="1100" b="1" dirty="0">
              <a:solidFill>
                <a:schemeClr val="accent1"/>
              </a:solidFill>
            </a:endParaRPr>
          </a:p>
          <a:p>
            <a:r>
              <a:rPr lang="en-GB" sz="1100" b="1" dirty="0"/>
              <a:t>Convert between different units of metric measures: kilometre and metre; centimetre and metre; centimetre and millimetre; gram and kilogram; litre and millilitre. Understand and use approximate equivalences between metric units and common imperial units such as inches, pounds and pints.</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r>
              <a:rPr lang="en-GB" sz="1400" b="1" dirty="0">
                <a:solidFill>
                  <a:schemeClr val="accent1"/>
                </a:solidFill>
              </a:rPr>
              <a:t>                         </a:t>
            </a: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sp>
        <p:nvSpPr>
          <p:cNvPr id="16" name="TextBox 15"/>
          <p:cNvSpPr txBox="1"/>
          <p:nvPr/>
        </p:nvSpPr>
        <p:spPr>
          <a:xfrm>
            <a:off x="206734" y="963556"/>
            <a:ext cx="5743547" cy="2677656"/>
          </a:xfrm>
          <a:prstGeom prst="rect">
            <a:avLst/>
          </a:prstGeom>
          <a:noFill/>
          <a:ln w="28575">
            <a:solidFill>
              <a:srgbClr val="0070C0"/>
            </a:solidFill>
          </a:ln>
        </p:spPr>
        <p:txBody>
          <a:bodyPr wrap="square" rtlCol="0">
            <a:spAutoFit/>
          </a:bodyPr>
          <a:lstStyle/>
          <a:p>
            <a:r>
              <a:rPr lang="en-US" sz="1100" b="1" dirty="0"/>
              <a:t>                                                                                </a:t>
            </a:r>
            <a:r>
              <a:rPr lang="en-GB" sz="1400" b="1" dirty="0">
                <a:solidFill>
                  <a:schemeClr val="accent1"/>
                </a:solidFill>
              </a:rPr>
              <a:t>Decimals</a:t>
            </a:r>
          </a:p>
          <a:p>
            <a:r>
              <a:rPr lang="en-US" sz="1100" b="1" dirty="0"/>
              <a:t>A</a:t>
            </a:r>
            <a:r>
              <a:rPr lang="en-GB" sz="1100" b="1" dirty="0"/>
              <a:t>dd and subtract decimals. Multiply and divide decimals by 10, 100 and 1000. </a:t>
            </a:r>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GB" sz="1100" b="1" dirty="0"/>
          </a:p>
        </p:txBody>
      </p:sp>
      <p:sp>
        <p:nvSpPr>
          <p:cNvPr id="20" name="TextBox 19"/>
          <p:cNvSpPr txBox="1"/>
          <p:nvPr/>
        </p:nvSpPr>
        <p:spPr>
          <a:xfrm>
            <a:off x="6091383" y="951701"/>
            <a:ext cx="5923124" cy="2754600"/>
          </a:xfrm>
          <a:prstGeom prst="rect">
            <a:avLst/>
          </a:prstGeom>
          <a:noFill/>
          <a:ln w="28575">
            <a:solidFill>
              <a:srgbClr val="0070C0"/>
            </a:solidFill>
          </a:ln>
        </p:spPr>
        <p:txBody>
          <a:bodyPr wrap="square" rtlCol="0">
            <a:spAutoFit/>
          </a:bodyPr>
          <a:lstStyle/>
          <a:p>
            <a:pPr algn="ctr"/>
            <a:r>
              <a:rPr lang="en-GB" sz="1400" b="1" dirty="0">
                <a:solidFill>
                  <a:schemeClr val="accent1"/>
                </a:solidFill>
              </a:rPr>
              <a:t>Position and </a:t>
            </a:r>
            <a:r>
              <a:rPr lang="en-GB" sz="1400" b="1" dirty="0" smtClean="0">
                <a:solidFill>
                  <a:schemeClr val="accent1"/>
                </a:solidFill>
              </a:rPr>
              <a:t>Direction</a:t>
            </a:r>
            <a:endParaRPr lang="en-GB" sz="1400" b="1" dirty="0">
              <a:solidFill>
                <a:schemeClr val="accent1"/>
              </a:solidFill>
            </a:endParaRPr>
          </a:p>
          <a:p>
            <a:r>
              <a:rPr lang="en-GB" sz="1100" b="1" dirty="0"/>
              <a:t>Identify, describe and represent the position of a shape following a reflection or translation, using the appropriate language, and know that the shape has not changed.</a:t>
            </a:r>
          </a:p>
          <a:p>
            <a:endParaRPr lang="en-GB" sz="1100" b="1" dirty="0"/>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US" sz="1400" b="1" dirty="0">
              <a:solidFill>
                <a:schemeClr val="accent1"/>
              </a:solidFill>
            </a:endParaRPr>
          </a:p>
          <a:p>
            <a:pPr algn="ctr"/>
            <a:endParaRPr lang="en-GB" sz="1400" b="1" dirty="0">
              <a:solidFill>
                <a:schemeClr val="accent1"/>
              </a:solidFill>
            </a:endParaRPr>
          </a:p>
        </p:txBody>
      </p:sp>
      <p:sp>
        <p:nvSpPr>
          <p:cNvPr id="41" name="Rectangle 40"/>
          <p:cNvSpPr/>
          <p:nvPr/>
        </p:nvSpPr>
        <p:spPr>
          <a:xfrm>
            <a:off x="8152706" y="1606408"/>
            <a:ext cx="1026975" cy="26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39" name="TextBox 38"/>
          <p:cNvSpPr txBox="1"/>
          <p:nvPr/>
        </p:nvSpPr>
        <p:spPr>
          <a:xfrm>
            <a:off x="6091384" y="3764324"/>
            <a:ext cx="5923124" cy="2893100"/>
          </a:xfrm>
          <a:prstGeom prst="rect">
            <a:avLst/>
          </a:prstGeom>
          <a:noFill/>
          <a:ln w="28575">
            <a:solidFill>
              <a:srgbClr val="0070C0"/>
            </a:solidFill>
          </a:ln>
        </p:spPr>
        <p:txBody>
          <a:bodyPr wrap="square" rtlCol="0">
            <a:spAutoFit/>
          </a:bodyPr>
          <a:lstStyle/>
          <a:p>
            <a:pPr algn="ctr"/>
            <a:r>
              <a:rPr lang="en-US" sz="1400" b="1" dirty="0">
                <a:solidFill>
                  <a:schemeClr val="accent1"/>
                </a:solidFill>
              </a:rPr>
              <a:t>N</a:t>
            </a:r>
            <a:r>
              <a:rPr lang="en-GB" sz="1400" b="1" dirty="0">
                <a:solidFill>
                  <a:schemeClr val="accent1"/>
                </a:solidFill>
              </a:rPr>
              <a:t>egative </a:t>
            </a:r>
            <a:r>
              <a:rPr lang="en-GB" sz="1400" b="1" dirty="0" smtClean="0">
                <a:solidFill>
                  <a:schemeClr val="accent1"/>
                </a:solidFill>
              </a:rPr>
              <a:t>Numbers</a:t>
            </a:r>
            <a:endParaRPr lang="en-GB"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GB" sz="1400" b="1" dirty="0">
              <a:solidFill>
                <a:schemeClr val="accent1"/>
              </a:solidFill>
            </a:endParaRPr>
          </a:p>
        </p:txBody>
      </p:sp>
      <p:pic>
        <p:nvPicPr>
          <p:cNvPr id="42" name="Picture 41"/>
          <p:cNvPicPr>
            <a:picLocks noChangeAspect="1"/>
          </p:cNvPicPr>
          <p:nvPr/>
        </p:nvPicPr>
        <p:blipFill>
          <a:blip r:embed="rId2"/>
          <a:stretch>
            <a:fillRect/>
          </a:stretch>
        </p:blipFill>
        <p:spPr>
          <a:xfrm>
            <a:off x="6153538" y="1704233"/>
            <a:ext cx="2016322" cy="1938397"/>
          </a:xfrm>
          <a:prstGeom prst="rect">
            <a:avLst/>
          </a:prstGeom>
        </p:spPr>
      </p:pic>
      <p:pic>
        <p:nvPicPr>
          <p:cNvPr id="43" name="Picture 42"/>
          <p:cNvPicPr>
            <a:picLocks noChangeAspect="1"/>
          </p:cNvPicPr>
          <p:nvPr/>
        </p:nvPicPr>
        <p:blipFill>
          <a:blip r:embed="rId3"/>
          <a:stretch>
            <a:fillRect/>
          </a:stretch>
        </p:blipFill>
        <p:spPr>
          <a:xfrm>
            <a:off x="8169860" y="1644360"/>
            <a:ext cx="1907113" cy="1941343"/>
          </a:xfrm>
          <a:prstGeom prst="rect">
            <a:avLst/>
          </a:prstGeom>
        </p:spPr>
      </p:pic>
      <p:pic>
        <p:nvPicPr>
          <p:cNvPr id="44" name="Picture 43"/>
          <p:cNvPicPr>
            <a:picLocks noChangeAspect="1"/>
          </p:cNvPicPr>
          <p:nvPr/>
        </p:nvPicPr>
        <p:blipFill>
          <a:blip r:embed="rId4"/>
          <a:stretch>
            <a:fillRect/>
          </a:stretch>
        </p:blipFill>
        <p:spPr>
          <a:xfrm>
            <a:off x="10094127" y="1668987"/>
            <a:ext cx="1651126" cy="1552291"/>
          </a:xfrm>
          <a:prstGeom prst="rect">
            <a:avLst/>
          </a:prstGeom>
        </p:spPr>
      </p:pic>
      <p:sp>
        <p:nvSpPr>
          <p:cNvPr id="45" name="Rectangle 44"/>
          <p:cNvSpPr/>
          <p:nvPr/>
        </p:nvSpPr>
        <p:spPr>
          <a:xfrm>
            <a:off x="10424160" y="3318826"/>
            <a:ext cx="1232452" cy="26687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Reflection</a:t>
            </a:r>
          </a:p>
        </p:txBody>
      </p:sp>
      <p:pic>
        <p:nvPicPr>
          <p:cNvPr id="48" name="Picture 47"/>
          <p:cNvPicPr>
            <a:picLocks noChangeAspect="1"/>
          </p:cNvPicPr>
          <p:nvPr/>
        </p:nvPicPr>
        <p:blipFill>
          <a:blip r:embed="rId5"/>
          <a:stretch>
            <a:fillRect/>
          </a:stretch>
        </p:blipFill>
        <p:spPr>
          <a:xfrm>
            <a:off x="314451" y="5839881"/>
            <a:ext cx="1778964" cy="585912"/>
          </a:xfrm>
          <a:prstGeom prst="rect">
            <a:avLst/>
          </a:prstGeom>
        </p:spPr>
      </p:pic>
      <p:pic>
        <p:nvPicPr>
          <p:cNvPr id="50" name="Picture 49"/>
          <p:cNvPicPr>
            <a:picLocks noChangeAspect="1"/>
          </p:cNvPicPr>
          <p:nvPr/>
        </p:nvPicPr>
        <p:blipFill>
          <a:blip r:embed="rId6"/>
          <a:stretch>
            <a:fillRect/>
          </a:stretch>
        </p:blipFill>
        <p:spPr>
          <a:xfrm>
            <a:off x="329924" y="5380303"/>
            <a:ext cx="1591884" cy="402546"/>
          </a:xfrm>
          <a:prstGeom prst="rect">
            <a:avLst/>
          </a:prstGeom>
        </p:spPr>
      </p:pic>
      <p:pic>
        <p:nvPicPr>
          <p:cNvPr id="52" name="Picture 51"/>
          <p:cNvPicPr>
            <a:picLocks noChangeAspect="1"/>
          </p:cNvPicPr>
          <p:nvPr/>
        </p:nvPicPr>
        <p:blipFill>
          <a:blip r:embed="rId7"/>
          <a:stretch>
            <a:fillRect/>
          </a:stretch>
        </p:blipFill>
        <p:spPr>
          <a:xfrm>
            <a:off x="2252750" y="5523126"/>
            <a:ext cx="2076961" cy="915598"/>
          </a:xfrm>
          <a:prstGeom prst="rect">
            <a:avLst/>
          </a:prstGeom>
        </p:spPr>
      </p:pic>
      <p:pic>
        <p:nvPicPr>
          <p:cNvPr id="53" name="Picture 52"/>
          <p:cNvPicPr>
            <a:picLocks noChangeAspect="1"/>
          </p:cNvPicPr>
          <p:nvPr/>
        </p:nvPicPr>
        <p:blipFill>
          <a:blip r:embed="rId8"/>
          <a:stretch>
            <a:fillRect/>
          </a:stretch>
        </p:blipFill>
        <p:spPr>
          <a:xfrm>
            <a:off x="4008173" y="4546362"/>
            <a:ext cx="1811296" cy="627470"/>
          </a:xfrm>
          <a:prstGeom prst="rect">
            <a:avLst/>
          </a:prstGeom>
        </p:spPr>
      </p:pic>
      <p:pic>
        <p:nvPicPr>
          <p:cNvPr id="54" name="Picture 53"/>
          <p:cNvPicPr>
            <a:picLocks noChangeAspect="1"/>
          </p:cNvPicPr>
          <p:nvPr/>
        </p:nvPicPr>
        <p:blipFill>
          <a:blip r:embed="rId9"/>
          <a:stretch>
            <a:fillRect/>
          </a:stretch>
        </p:blipFill>
        <p:spPr>
          <a:xfrm>
            <a:off x="4660653" y="5558260"/>
            <a:ext cx="958687" cy="308543"/>
          </a:xfrm>
          <a:prstGeom prst="rect">
            <a:avLst/>
          </a:prstGeom>
        </p:spPr>
      </p:pic>
      <p:pic>
        <p:nvPicPr>
          <p:cNvPr id="55" name="Picture 54"/>
          <p:cNvPicPr>
            <a:picLocks noChangeAspect="1"/>
          </p:cNvPicPr>
          <p:nvPr/>
        </p:nvPicPr>
        <p:blipFill>
          <a:blip r:embed="rId10"/>
          <a:stretch>
            <a:fillRect/>
          </a:stretch>
        </p:blipFill>
        <p:spPr>
          <a:xfrm>
            <a:off x="4610224" y="5876862"/>
            <a:ext cx="1059544" cy="324350"/>
          </a:xfrm>
          <a:prstGeom prst="rect">
            <a:avLst/>
          </a:prstGeom>
        </p:spPr>
      </p:pic>
      <p:pic>
        <p:nvPicPr>
          <p:cNvPr id="56" name="Picture 55"/>
          <p:cNvPicPr>
            <a:picLocks noChangeAspect="1"/>
          </p:cNvPicPr>
          <p:nvPr/>
        </p:nvPicPr>
        <p:blipFill>
          <a:blip r:embed="rId11"/>
          <a:stretch>
            <a:fillRect/>
          </a:stretch>
        </p:blipFill>
        <p:spPr>
          <a:xfrm>
            <a:off x="4740167" y="6261785"/>
            <a:ext cx="811226" cy="227389"/>
          </a:xfrm>
          <a:prstGeom prst="rect">
            <a:avLst/>
          </a:prstGeom>
        </p:spPr>
      </p:pic>
      <p:sp>
        <p:nvSpPr>
          <p:cNvPr id="57" name="Rectangle 56"/>
          <p:cNvSpPr/>
          <p:nvPr/>
        </p:nvSpPr>
        <p:spPr>
          <a:xfrm>
            <a:off x="421419" y="5059489"/>
            <a:ext cx="1500389" cy="2663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1Kg=1000g</a:t>
            </a:r>
          </a:p>
        </p:txBody>
      </p:sp>
      <p:sp>
        <p:nvSpPr>
          <p:cNvPr id="59" name="Rectangle 58"/>
          <p:cNvSpPr/>
          <p:nvPr/>
        </p:nvSpPr>
        <p:spPr>
          <a:xfrm>
            <a:off x="2541035" y="5139440"/>
            <a:ext cx="1500389" cy="2663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1l=1000ml</a:t>
            </a:r>
          </a:p>
        </p:txBody>
      </p:sp>
      <p:pic>
        <p:nvPicPr>
          <p:cNvPr id="34" name="Picture 33">
            <a:extLst>
              <a:ext uri="{FF2B5EF4-FFF2-40B4-BE49-F238E27FC236}">
                <a16:creationId xmlns:a16="http://schemas.microsoft.com/office/drawing/2014/main" id="{6A270838-C86D-4EEF-9E7C-381751644395}"/>
              </a:ext>
            </a:extLst>
          </p:cNvPr>
          <p:cNvPicPr>
            <a:picLocks noChangeAspect="1"/>
          </p:cNvPicPr>
          <p:nvPr/>
        </p:nvPicPr>
        <p:blipFill>
          <a:blip r:embed="rId12">
            <a:extLst/>
          </a:blip>
          <a:stretch>
            <a:fillRect/>
          </a:stretch>
        </p:blipFill>
        <p:spPr>
          <a:xfrm>
            <a:off x="11455087" y="116954"/>
            <a:ext cx="524402" cy="524402"/>
          </a:xfrm>
          <a:prstGeom prst="rect">
            <a:avLst/>
          </a:prstGeom>
        </p:spPr>
      </p:pic>
      <p:pic>
        <p:nvPicPr>
          <p:cNvPr id="3" name="Picture 2">
            <a:extLst>
              <a:ext uri="{FF2B5EF4-FFF2-40B4-BE49-F238E27FC236}">
                <a16:creationId xmlns:a16="http://schemas.microsoft.com/office/drawing/2014/main" id="{14D943E7-86E2-43CE-93D4-8ABA5D536394}"/>
              </a:ext>
            </a:extLst>
          </p:cNvPr>
          <p:cNvPicPr>
            <a:picLocks noChangeAspect="1"/>
          </p:cNvPicPr>
          <p:nvPr/>
        </p:nvPicPr>
        <p:blipFill>
          <a:blip r:embed="rId13"/>
          <a:stretch>
            <a:fillRect/>
          </a:stretch>
        </p:blipFill>
        <p:spPr>
          <a:xfrm>
            <a:off x="246728" y="1589687"/>
            <a:ext cx="2006022" cy="1333326"/>
          </a:xfrm>
          <a:prstGeom prst="rect">
            <a:avLst/>
          </a:prstGeom>
        </p:spPr>
      </p:pic>
      <p:pic>
        <p:nvPicPr>
          <p:cNvPr id="6" name="Picture 5">
            <a:extLst>
              <a:ext uri="{FF2B5EF4-FFF2-40B4-BE49-F238E27FC236}">
                <a16:creationId xmlns:a16="http://schemas.microsoft.com/office/drawing/2014/main" id="{6D113C44-D1F8-4F3A-857E-8C1B98E64A32}"/>
              </a:ext>
            </a:extLst>
          </p:cNvPr>
          <p:cNvPicPr>
            <a:picLocks noChangeAspect="1"/>
          </p:cNvPicPr>
          <p:nvPr/>
        </p:nvPicPr>
        <p:blipFill>
          <a:blip r:embed="rId14"/>
          <a:stretch>
            <a:fillRect/>
          </a:stretch>
        </p:blipFill>
        <p:spPr>
          <a:xfrm>
            <a:off x="2309942" y="1440639"/>
            <a:ext cx="1909435" cy="2020747"/>
          </a:xfrm>
          <a:prstGeom prst="rect">
            <a:avLst/>
          </a:prstGeom>
        </p:spPr>
      </p:pic>
      <p:pic>
        <p:nvPicPr>
          <p:cNvPr id="9" name="Picture 8">
            <a:extLst>
              <a:ext uri="{FF2B5EF4-FFF2-40B4-BE49-F238E27FC236}">
                <a16:creationId xmlns:a16="http://schemas.microsoft.com/office/drawing/2014/main" id="{9A128946-8D49-4A20-AD11-AA99A9C48265}"/>
              </a:ext>
            </a:extLst>
          </p:cNvPr>
          <p:cNvPicPr>
            <a:picLocks noChangeAspect="1"/>
          </p:cNvPicPr>
          <p:nvPr/>
        </p:nvPicPr>
        <p:blipFill>
          <a:blip r:embed="rId15"/>
          <a:stretch>
            <a:fillRect/>
          </a:stretch>
        </p:blipFill>
        <p:spPr>
          <a:xfrm>
            <a:off x="4318385" y="1696952"/>
            <a:ext cx="1565899" cy="683399"/>
          </a:xfrm>
          <a:prstGeom prst="rect">
            <a:avLst/>
          </a:prstGeom>
        </p:spPr>
      </p:pic>
      <p:pic>
        <p:nvPicPr>
          <p:cNvPr id="11" name="Picture 10">
            <a:extLst>
              <a:ext uri="{FF2B5EF4-FFF2-40B4-BE49-F238E27FC236}">
                <a16:creationId xmlns:a16="http://schemas.microsoft.com/office/drawing/2014/main" id="{9D7F41F7-FE55-4E1E-946A-84C0762049D2}"/>
              </a:ext>
            </a:extLst>
          </p:cNvPr>
          <p:cNvPicPr>
            <a:picLocks noChangeAspect="1"/>
          </p:cNvPicPr>
          <p:nvPr/>
        </p:nvPicPr>
        <p:blipFill>
          <a:blip r:embed="rId16"/>
          <a:stretch>
            <a:fillRect/>
          </a:stretch>
        </p:blipFill>
        <p:spPr>
          <a:xfrm>
            <a:off x="4452368" y="2617673"/>
            <a:ext cx="1335216" cy="759692"/>
          </a:xfrm>
          <a:prstGeom prst="rect">
            <a:avLst/>
          </a:prstGeom>
        </p:spPr>
      </p:pic>
      <p:pic>
        <p:nvPicPr>
          <p:cNvPr id="13" name="Picture 12">
            <a:extLst>
              <a:ext uri="{FF2B5EF4-FFF2-40B4-BE49-F238E27FC236}">
                <a16:creationId xmlns:a16="http://schemas.microsoft.com/office/drawing/2014/main" id="{69F238C6-BD8A-4FD9-829C-53216CE32CC2}"/>
              </a:ext>
            </a:extLst>
          </p:cNvPr>
          <p:cNvPicPr>
            <a:picLocks noChangeAspect="1"/>
          </p:cNvPicPr>
          <p:nvPr/>
        </p:nvPicPr>
        <p:blipFill>
          <a:blip r:embed="rId17"/>
          <a:stretch>
            <a:fillRect/>
          </a:stretch>
        </p:blipFill>
        <p:spPr>
          <a:xfrm>
            <a:off x="6513028" y="4117555"/>
            <a:ext cx="3107458" cy="1063284"/>
          </a:xfrm>
          <a:prstGeom prst="rect">
            <a:avLst/>
          </a:prstGeom>
        </p:spPr>
      </p:pic>
      <p:pic>
        <p:nvPicPr>
          <p:cNvPr id="19" name="Picture 18">
            <a:extLst>
              <a:ext uri="{FF2B5EF4-FFF2-40B4-BE49-F238E27FC236}">
                <a16:creationId xmlns:a16="http://schemas.microsoft.com/office/drawing/2014/main" id="{BFD9E570-1882-42C5-A4DC-DDB54636564F}"/>
              </a:ext>
            </a:extLst>
          </p:cNvPr>
          <p:cNvPicPr>
            <a:picLocks noChangeAspect="1"/>
          </p:cNvPicPr>
          <p:nvPr/>
        </p:nvPicPr>
        <p:blipFill>
          <a:blip r:embed="rId18"/>
          <a:stretch>
            <a:fillRect/>
          </a:stretch>
        </p:blipFill>
        <p:spPr>
          <a:xfrm>
            <a:off x="10094127" y="3995281"/>
            <a:ext cx="1541124" cy="2531427"/>
          </a:xfrm>
          <a:prstGeom prst="rect">
            <a:avLst/>
          </a:prstGeom>
        </p:spPr>
      </p:pic>
      <p:pic>
        <p:nvPicPr>
          <p:cNvPr id="21" name="Picture 20">
            <a:extLst>
              <a:ext uri="{FF2B5EF4-FFF2-40B4-BE49-F238E27FC236}">
                <a16:creationId xmlns:a16="http://schemas.microsoft.com/office/drawing/2014/main" id="{20060BBC-725B-4165-BFF6-FFFC9E5C477D}"/>
              </a:ext>
            </a:extLst>
          </p:cNvPr>
          <p:cNvPicPr>
            <a:picLocks noChangeAspect="1"/>
          </p:cNvPicPr>
          <p:nvPr/>
        </p:nvPicPr>
        <p:blipFill>
          <a:blip r:embed="rId19"/>
          <a:stretch>
            <a:fillRect/>
          </a:stretch>
        </p:blipFill>
        <p:spPr>
          <a:xfrm>
            <a:off x="6513028" y="5906299"/>
            <a:ext cx="3107458" cy="543805"/>
          </a:xfrm>
          <a:prstGeom prst="rect">
            <a:avLst/>
          </a:prstGeom>
        </p:spPr>
      </p:pic>
      <p:pic>
        <p:nvPicPr>
          <p:cNvPr id="22" name="Picture 21">
            <a:extLst>
              <a:ext uri="{FF2B5EF4-FFF2-40B4-BE49-F238E27FC236}">
                <a16:creationId xmlns:a16="http://schemas.microsoft.com/office/drawing/2014/main" id="{B833C61D-5446-49F4-8C3A-4399CE069F62}"/>
              </a:ext>
            </a:extLst>
          </p:cNvPr>
          <p:cNvPicPr>
            <a:picLocks noChangeAspect="1"/>
          </p:cNvPicPr>
          <p:nvPr/>
        </p:nvPicPr>
        <p:blipFill>
          <a:blip r:embed="rId20"/>
          <a:stretch>
            <a:fillRect/>
          </a:stretch>
        </p:blipFill>
        <p:spPr>
          <a:xfrm>
            <a:off x="6513027" y="5302793"/>
            <a:ext cx="3107459" cy="504664"/>
          </a:xfrm>
          <a:prstGeom prst="rect">
            <a:avLst/>
          </a:prstGeom>
        </p:spPr>
      </p:pic>
    </p:spTree>
    <p:extLst>
      <p:ext uri="{BB962C8B-B14F-4D97-AF65-F5344CB8AC3E}">
        <p14:creationId xmlns:p14="http://schemas.microsoft.com/office/powerpoint/2010/main" val="139662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72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5 Science Knowledge Organiser</a:t>
            </a:r>
          </a:p>
          <a:p>
            <a:pPr algn="ctr" defTabSz="914400"/>
            <a:r>
              <a:rPr lang="en-GB" altLang="en-US" b="1" dirty="0">
                <a:solidFill>
                  <a:srgbClr val="FFFFFF"/>
                </a:solidFill>
                <a:latin typeface="Calibri" pitchFamily="34" charset="0"/>
                <a:ea typeface="Calibri" pitchFamily="34" charset="0"/>
                <a:cs typeface="Times New Roman" pitchFamily="18" charset="0"/>
              </a:rPr>
              <a:t>Living things and their habitats</a:t>
            </a:r>
          </a:p>
        </p:txBody>
      </p:sp>
      <p:graphicFrame>
        <p:nvGraphicFramePr>
          <p:cNvPr id="25" name="Table 24"/>
          <p:cNvGraphicFramePr>
            <a:graphicFrameLocks noGrp="1"/>
          </p:cNvGraphicFramePr>
          <p:nvPr>
            <p:extLst/>
          </p:nvPr>
        </p:nvGraphicFramePr>
        <p:xfrm>
          <a:off x="1630846" y="900257"/>
          <a:ext cx="2880979" cy="3401633"/>
        </p:xfrm>
        <a:graphic>
          <a:graphicData uri="http://schemas.openxmlformats.org/drawingml/2006/table">
            <a:tbl>
              <a:tblPr firstRow="1" bandRow="1">
                <a:tableStyleId>{5C22544A-7EE6-4342-B048-85BDC9FD1C3A}</a:tableStyleId>
              </a:tblPr>
              <a:tblGrid>
                <a:gridCol w="2880979">
                  <a:extLst>
                    <a:ext uri="{9D8B030D-6E8A-4147-A177-3AD203B41FA5}">
                      <a16:colId xmlns:a16="http://schemas.microsoft.com/office/drawing/2014/main" val="20000"/>
                    </a:ext>
                  </a:extLst>
                </a:gridCol>
              </a:tblGrid>
              <a:tr h="265527">
                <a:tc>
                  <a:txBody>
                    <a:bodyPr/>
                    <a:lstStyle/>
                    <a:p>
                      <a:pPr algn="ctr"/>
                      <a:r>
                        <a:rPr lang="en-GB" sz="1200" dirty="0"/>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27313">
                <a:tc>
                  <a:txBody>
                    <a:bodyPr/>
                    <a:lstStyle/>
                    <a:p>
                      <a:r>
                        <a:rPr lang="en-GB" sz="1000" b="1" dirty="0">
                          <a:latin typeface="Comic Sans MS" panose="030F0702030302020204" pitchFamily="66" charset="0"/>
                        </a:rPr>
                        <a:t>life cycle: </a:t>
                      </a:r>
                      <a:r>
                        <a:rPr lang="en-GB" sz="1000" b="0" dirty="0">
                          <a:latin typeface="Comic Sans MS" panose="030F0702030302020204" pitchFamily="66" charset="0"/>
                        </a:rPr>
                        <a:t>The journey</a:t>
                      </a:r>
                      <a:r>
                        <a:rPr lang="en-GB" sz="1000" b="0" baseline="0" dirty="0">
                          <a:latin typeface="Comic Sans MS" panose="030F0702030302020204" pitchFamily="66" charset="0"/>
                        </a:rPr>
                        <a:t> of changes that take place throughout the life of a living thing including birth, growing up and reproduction.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reproduction</a:t>
                      </a:r>
                      <a:r>
                        <a:rPr lang="en-GB" sz="1000" b="0" baseline="0" dirty="0">
                          <a:latin typeface="Comic Sans MS" panose="030F0702030302020204" pitchFamily="66" charset="0"/>
                        </a:rPr>
                        <a:t>: The process of new living things being made.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fertilise</a:t>
                      </a:r>
                      <a:r>
                        <a:rPr lang="en-GB" sz="1000" b="0" baseline="0" dirty="0">
                          <a:latin typeface="Comic Sans MS" panose="030F0702030302020204" pitchFamily="66" charset="0"/>
                        </a:rPr>
                        <a:t>: The action of fusing the male and female sex cells in order to develop an egg.</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sexual reproduction</a:t>
                      </a:r>
                      <a:r>
                        <a:rPr lang="en-GB" sz="1000" b="0" baseline="0" dirty="0">
                          <a:latin typeface="Comic Sans MS" panose="030F0702030302020204" pitchFamily="66" charset="0"/>
                        </a:rPr>
                        <a:t>: Both the male and female are needed. Most animals sexually reproduce.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asexual reproduction</a:t>
                      </a:r>
                      <a:r>
                        <a:rPr lang="en-GB" sz="1000" b="0" baseline="0" dirty="0">
                          <a:latin typeface="Comic Sans MS" panose="030F0702030302020204" pitchFamily="66" charset="0"/>
                        </a:rPr>
                        <a:t>: Only one parent is needed. Thus occurs mostly in plants and bacteria.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gestation</a:t>
                      </a:r>
                      <a:r>
                        <a:rPr lang="en-GB" sz="1000" b="0" baseline="0" dirty="0">
                          <a:latin typeface="Comic Sans MS" panose="030F0702030302020204" pitchFamily="66" charset="0"/>
                        </a:rPr>
                        <a:t>: The length of pregnancy.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pollination</a:t>
                      </a:r>
                      <a:r>
                        <a:rPr lang="en-GB" sz="1000" b="0" baseline="0" dirty="0">
                          <a:latin typeface="Comic Sans MS" panose="030F0702030302020204" pitchFamily="66" charset="0"/>
                        </a:rPr>
                        <a:t>: The transfer of pollen to a stigma to allow fertilisation.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8" name="Table 17"/>
          <p:cNvGraphicFramePr>
            <a:graphicFrameLocks noGrp="1"/>
          </p:cNvGraphicFramePr>
          <p:nvPr>
            <p:extLst/>
          </p:nvPr>
        </p:nvGraphicFramePr>
        <p:xfrm>
          <a:off x="4616376" y="900256"/>
          <a:ext cx="2916103" cy="1877695"/>
        </p:xfrm>
        <a:graphic>
          <a:graphicData uri="http://schemas.openxmlformats.org/drawingml/2006/table">
            <a:tbl>
              <a:tblPr firstRow="1" bandRow="1">
                <a:tableStyleId>{5C22544A-7EE6-4342-B048-85BDC9FD1C3A}</a:tableStyleId>
              </a:tblPr>
              <a:tblGrid>
                <a:gridCol w="2916103">
                  <a:extLst>
                    <a:ext uri="{9D8B030D-6E8A-4147-A177-3AD203B41FA5}">
                      <a16:colId xmlns:a16="http://schemas.microsoft.com/office/drawing/2014/main" val="20000"/>
                    </a:ext>
                  </a:extLst>
                </a:gridCol>
              </a:tblGrid>
              <a:tr h="228948">
                <a:tc>
                  <a:txBody>
                    <a:bodyPr/>
                    <a:lstStyle/>
                    <a:p>
                      <a:pPr algn="ctr"/>
                      <a:r>
                        <a:rPr lang="en-GB" sz="1200" dirty="0"/>
                        <a:t>What should I already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79716">
                <a:tc>
                  <a:txBody>
                    <a:bodyPr/>
                    <a:lstStyle/>
                    <a:p>
                      <a:pPr marL="171450" lvl="0" indent="-171450">
                        <a:buFont typeface="Arial" panose="020B0604020202020204" pitchFamily="34" charset="0"/>
                        <a:buChar char="•"/>
                      </a:pPr>
                      <a:r>
                        <a:rPr lang="en-GB" sz="1000" kern="1200" dirty="0">
                          <a:solidFill>
                            <a:schemeClr val="dk1"/>
                          </a:solidFill>
                          <a:effectLst/>
                          <a:latin typeface="Comic Sans MS" panose="030F0702030302020204" pitchFamily="66" charset="0"/>
                          <a:ea typeface="+mn-ea"/>
                          <a:cs typeface="+mn-cs"/>
                        </a:rPr>
                        <a:t>I</a:t>
                      </a:r>
                      <a:r>
                        <a:rPr lang="en-GB" sz="1000" kern="1200" baseline="0" dirty="0">
                          <a:solidFill>
                            <a:schemeClr val="dk1"/>
                          </a:solidFill>
                          <a:effectLst/>
                          <a:latin typeface="Comic Sans MS" panose="030F0702030302020204" pitchFamily="66" charset="0"/>
                          <a:ea typeface="+mn-ea"/>
                          <a:cs typeface="+mn-cs"/>
                        </a:rPr>
                        <a:t> know</a:t>
                      </a:r>
                      <a:r>
                        <a:rPr lang="en-GB" sz="1000" kern="1200" dirty="0">
                          <a:solidFill>
                            <a:schemeClr val="dk1"/>
                          </a:solidFill>
                          <a:effectLst/>
                          <a:latin typeface="Comic Sans MS" panose="030F0702030302020204" pitchFamily="66" charset="0"/>
                          <a:ea typeface="+mn-ea"/>
                          <a:cs typeface="+mn-cs"/>
                        </a:rPr>
                        <a:t> that living things can be grouped in a variety of ways. </a:t>
                      </a:r>
                    </a:p>
                    <a:p>
                      <a:pPr marL="171450" lvl="0" indent="-171450">
                        <a:buFont typeface="Arial" panose="020B0604020202020204" pitchFamily="34" charset="0"/>
                        <a:buChar char="•"/>
                      </a:pPr>
                      <a:endParaRPr lang="en-GB" sz="600" kern="1200" dirty="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000" kern="1200" dirty="0">
                          <a:solidFill>
                            <a:schemeClr val="dk1"/>
                          </a:solidFill>
                          <a:effectLst/>
                          <a:latin typeface="Comic Sans MS" panose="030F0702030302020204" pitchFamily="66" charset="0"/>
                          <a:ea typeface="+mn-ea"/>
                          <a:cs typeface="+mn-cs"/>
                        </a:rPr>
                        <a:t>I</a:t>
                      </a:r>
                      <a:r>
                        <a:rPr lang="en-GB" sz="1000" kern="1200" baseline="0" dirty="0">
                          <a:solidFill>
                            <a:schemeClr val="dk1"/>
                          </a:solidFill>
                          <a:effectLst/>
                          <a:latin typeface="Comic Sans MS" panose="030F0702030302020204" pitchFamily="66" charset="0"/>
                          <a:ea typeface="+mn-ea"/>
                          <a:cs typeface="+mn-cs"/>
                        </a:rPr>
                        <a:t> can e</a:t>
                      </a:r>
                      <a:r>
                        <a:rPr lang="en-GB" sz="1000" kern="1200" dirty="0">
                          <a:solidFill>
                            <a:schemeClr val="dk1"/>
                          </a:solidFill>
                          <a:effectLst/>
                          <a:latin typeface="Comic Sans MS" panose="030F0702030302020204" pitchFamily="66" charset="0"/>
                          <a:ea typeface="+mn-ea"/>
                          <a:cs typeface="+mn-cs"/>
                        </a:rPr>
                        <a:t>xplore and use classification keys to help group, identify and name a variety of living things in their local and wider environment. </a:t>
                      </a:r>
                    </a:p>
                    <a:p>
                      <a:pPr marL="171450" lvl="0" indent="-171450">
                        <a:buFont typeface="Arial" panose="020B0604020202020204" pitchFamily="34" charset="0"/>
                        <a:buChar char="•"/>
                      </a:pPr>
                      <a:endParaRPr lang="en-GB" sz="600" kern="1200" dirty="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000" kern="1200" dirty="0">
                          <a:solidFill>
                            <a:schemeClr val="dk1"/>
                          </a:solidFill>
                          <a:effectLst/>
                          <a:latin typeface="Comic Sans MS" panose="030F0702030302020204" pitchFamily="66" charset="0"/>
                          <a:ea typeface="+mn-ea"/>
                          <a:cs typeface="+mn-cs"/>
                        </a:rPr>
                        <a:t>I know that environments can change and that this can sometimes pose dangers and have an impact on living things. </a:t>
                      </a:r>
                    </a:p>
                    <a:p>
                      <a:pPr marL="171450" lvl="0" indent="-171450">
                        <a:lnSpc>
                          <a:spcPct val="107000"/>
                        </a:lnSpc>
                        <a:spcAft>
                          <a:spcPts val="0"/>
                        </a:spcAft>
                        <a:buFont typeface="Arial" panose="020B0604020202020204" pitchFamily="34" charset="0"/>
                        <a:buChar char="•"/>
                      </a:pPr>
                      <a:endParaRPr lang="en-GB" sz="3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4624381" y="2866138"/>
          <a:ext cx="2918217" cy="1246030"/>
        </p:xfrm>
        <a:graphic>
          <a:graphicData uri="http://schemas.openxmlformats.org/drawingml/2006/table">
            <a:tbl>
              <a:tblPr firstRow="1" bandRow="1">
                <a:tableStyleId>{5C22544A-7EE6-4342-B048-85BDC9FD1C3A}</a:tableStyleId>
              </a:tblPr>
              <a:tblGrid>
                <a:gridCol w="2918217">
                  <a:extLst>
                    <a:ext uri="{9D8B030D-6E8A-4147-A177-3AD203B41FA5}">
                      <a16:colId xmlns:a16="http://schemas.microsoft.com/office/drawing/2014/main" val="20000"/>
                    </a:ext>
                  </a:extLst>
                </a:gridCol>
              </a:tblGrid>
              <a:tr h="255164">
                <a:tc>
                  <a:txBody>
                    <a:bodyPr/>
                    <a:lstStyle/>
                    <a:p>
                      <a:pPr algn="ctr"/>
                      <a:r>
                        <a:rPr lang="en-GB" sz="1200" dirty="0"/>
                        <a:t>What will I</a:t>
                      </a:r>
                      <a:r>
                        <a:rPr lang="en-GB" sz="1200" baseline="0" dirty="0"/>
                        <a:t> know by the end of the unit?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71710">
                <a:tc>
                  <a:txBody>
                    <a:bodyPr/>
                    <a:lstStyle/>
                    <a:p>
                      <a:pPr marL="171450" lvl="0" indent="-171450">
                        <a:buFont typeface="Arial" panose="020B0604020202020204" pitchFamily="34" charset="0"/>
                        <a:buChar char="•"/>
                      </a:pPr>
                      <a:r>
                        <a:rPr lang="en-GB" sz="1000" kern="1200" dirty="0">
                          <a:solidFill>
                            <a:schemeClr val="dk1"/>
                          </a:solidFill>
                          <a:effectLst/>
                          <a:latin typeface="Comic Sans MS" panose="030F0702030302020204" pitchFamily="66" charset="0"/>
                          <a:ea typeface="+mn-ea"/>
                          <a:cs typeface="+mn-cs"/>
                        </a:rPr>
                        <a:t>Describe the differences in the life cycles of a mammal, an amphibian, an insect and a bird.</a:t>
                      </a:r>
                    </a:p>
                    <a:p>
                      <a:pPr marL="171450" lvl="0" indent="-171450">
                        <a:buFont typeface="Arial" panose="020B0604020202020204" pitchFamily="34" charset="0"/>
                        <a:buChar char="•"/>
                      </a:pPr>
                      <a:endParaRPr lang="en-GB" sz="600" kern="1200" dirty="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000" kern="1200" dirty="0">
                          <a:solidFill>
                            <a:schemeClr val="dk1"/>
                          </a:solidFill>
                          <a:effectLst/>
                          <a:latin typeface="Comic Sans MS" panose="030F0702030302020204" pitchFamily="66" charset="0"/>
                          <a:ea typeface="+mn-ea"/>
                          <a:cs typeface="+mn-cs"/>
                        </a:rPr>
                        <a:t>Describe the life process of reproduction in some plants and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nvPr>
        </p:nvGraphicFramePr>
        <p:xfrm>
          <a:off x="1641379" y="4382143"/>
          <a:ext cx="2880979" cy="2327686"/>
        </p:xfrm>
        <a:graphic>
          <a:graphicData uri="http://schemas.openxmlformats.org/drawingml/2006/table">
            <a:tbl>
              <a:tblPr firstRow="1" bandRow="1">
                <a:tableStyleId>{5C22544A-7EE6-4342-B048-85BDC9FD1C3A}</a:tableStyleId>
              </a:tblPr>
              <a:tblGrid>
                <a:gridCol w="2880979">
                  <a:extLst>
                    <a:ext uri="{9D8B030D-6E8A-4147-A177-3AD203B41FA5}">
                      <a16:colId xmlns:a16="http://schemas.microsoft.com/office/drawing/2014/main" val="20000"/>
                    </a:ext>
                  </a:extLst>
                </a:gridCol>
              </a:tblGrid>
              <a:tr h="2887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Significant</a:t>
                      </a:r>
                      <a:r>
                        <a:rPr lang="en-GB" sz="1200" baseline="0" dirty="0"/>
                        <a:t> scientist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38962">
                <a:tc>
                  <a:txBody>
                    <a:bodyPr/>
                    <a:lstStyle/>
                    <a:p>
                      <a:r>
                        <a:rPr lang="en-GB" sz="11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3" name="TextBox 22"/>
          <p:cNvSpPr txBox="1"/>
          <p:nvPr/>
        </p:nvSpPr>
        <p:spPr>
          <a:xfrm>
            <a:off x="2384803" y="4653136"/>
            <a:ext cx="2161969" cy="861774"/>
          </a:xfrm>
          <a:prstGeom prst="rect">
            <a:avLst/>
          </a:prstGeom>
          <a:noFill/>
        </p:spPr>
        <p:txBody>
          <a:bodyPr wrap="square" rtlCol="0">
            <a:spAutoFit/>
          </a:bodyPr>
          <a:lstStyle/>
          <a:p>
            <a:r>
              <a:rPr lang="en-GB" sz="1000" b="1" dirty="0">
                <a:latin typeface="Comic Sans MS" panose="030F0702030302020204" pitchFamily="66" charset="0"/>
              </a:rPr>
              <a:t>Sir David Attenborough </a:t>
            </a:r>
            <a:r>
              <a:rPr lang="en-GB" sz="1000" dirty="0">
                <a:latin typeface="Comic Sans MS" panose="030F0702030302020204" pitchFamily="66" charset="0"/>
              </a:rPr>
              <a:t>born in 1926 is an English broadcaster and naturalist. He has made many famous wildlife programmes. He was knighted in 1985. </a:t>
            </a:r>
          </a:p>
        </p:txBody>
      </p:sp>
      <p:sp>
        <p:nvSpPr>
          <p:cNvPr id="38" name="TextBox 37"/>
          <p:cNvSpPr txBox="1"/>
          <p:nvPr/>
        </p:nvSpPr>
        <p:spPr>
          <a:xfrm>
            <a:off x="4242320" y="4211211"/>
            <a:ext cx="3700488" cy="261610"/>
          </a:xfrm>
          <a:prstGeom prst="rect">
            <a:avLst/>
          </a:prstGeom>
          <a:noFill/>
        </p:spPr>
        <p:txBody>
          <a:bodyPr wrap="square" rtlCol="0">
            <a:spAutoFit/>
          </a:bodyPr>
          <a:lstStyle/>
          <a:p>
            <a:pPr algn="ctr"/>
            <a:r>
              <a:rPr lang="en-GB" sz="1100" b="1" dirty="0">
                <a:latin typeface="Comic Sans MS" panose="030F0702030302020204" pitchFamily="66" charset="0"/>
              </a:rPr>
              <a:t>Plants reproduce both sexually and asexually</a:t>
            </a:r>
            <a:endParaRPr lang="en-GB" sz="1100" dirty="0">
              <a:latin typeface="Comic Sans MS" panose="030F0702030302020204" pitchFamily="66" charset="0"/>
            </a:endParaRPr>
          </a:p>
        </p:txBody>
      </p:sp>
      <p:pic>
        <p:nvPicPr>
          <p:cNvPr id="24" name="Picture 23"/>
          <p:cNvPicPr>
            <a:picLocks noChangeAspect="1"/>
          </p:cNvPicPr>
          <p:nvPr/>
        </p:nvPicPr>
        <p:blipFill>
          <a:blip r:embed="rId3"/>
          <a:stretch>
            <a:fillRect/>
          </a:stretch>
        </p:blipFill>
        <p:spPr>
          <a:xfrm>
            <a:off x="7609564" y="1105455"/>
            <a:ext cx="2908840" cy="5648634"/>
          </a:xfrm>
          <a:prstGeom prst="rect">
            <a:avLst/>
          </a:prstGeom>
        </p:spPr>
      </p:pic>
      <p:pic>
        <p:nvPicPr>
          <p:cNvPr id="39" name="Picture 38"/>
          <p:cNvPicPr>
            <a:picLocks noChangeAspect="1"/>
          </p:cNvPicPr>
          <p:nvPr/>
        </p:nvPicPr>
        <p:blipFill>
          <a:blip r:embed="rId4"/>
          <a:stretch>
            <a:fillRect/>
          </a:stretch>
        </p:blipFill>
        <p:spPr>
          <a:xfrm>
            <a:off x="4727849" y="4472821"/>
            <a:ext cx="2682391" cy="2277697"/>
          </a:xfrm>
          <a:prstGeom prst="rect">
            <a:avLst/>
          </a:prstGeom>
        </p:spPr>
      </p:pic>
      <p:pic>
        <p:nvPicPr>
          <p:cNvPr id="42" name="Picture 41"/>
          <p:cNvPicPr>
            <a:picLocks noChangeAspect="1"/>
          </p:cNvPicPr>
          <p:nvPr/>
        </p:nvPicPr>
        <p:blipFill>
          <a:blip r:embed="rId5"/>
          <a:stretch>
            <a:fillRect/>
          </a:stretch>
        </p:blipFill>
        <p:spPr>
          <a:xfrm>
            <a:off x="1703513" y="4725145"/>
            <a:ext cx="725311" cy="836073"/>
          </a:xfrm>
          <a:prstGeom prst="rect">
            <a:avLst/>
          </a:prstGeom>
          <a:ln>
            <a:noFill/>
          </a:ln>
          <a:effectLst>
            <a:outerShdw blurRad="292100" dist="139700" dir="2700000" algn="tl" rotWithShape="0">
              <a:srgbClr val="333333">
                <a:alpha val="65000"/>
              </a:srgbClr>
            </a:outerShdw>
          </a:effectLst>
        </p:spPr>
      </p:pic>
      <p:pic>
        <p:nvPicPr>
          <p:cNvPr id="43" name="Picture 42"/>
          <p:cNvPicPr>
            <a:picLocks noChangeAspect="1"/>
          </p:cNvPicPr>
          <p:nvPr/>
        </p:nvPicPr>
        <p:blipFill>
          <a:blip r:embed="rId6"/>
          <a:stretch>
            <a:fillRect/>
          </a:stretch>
        </p:blipFill>
        <p:spPr>
          <a:xfrm>
            <a:off x="3744636" y="5586660"/>
            <a:ext cx="695180" cy="1052430"/>
          </a:xfrm>
          <a:prstGeom prst="rect">
            <a:avLst/>
          </a:prstGeom>
          <a:ln>
            <a:noFill/>
          </a:ln>
          <a:effectLst>
            <a:outerShdw blurRad="292100" dist="139700" dir="2700000" algn="tl" rotWithShape="0">
              <a:srgbClr val="333333">
                <a:alpha val="65000"/>
              </a:srgbClr>
            </a:outerShdw>
          </a:effectLst>
        </p:spPr>
      </p:pic>
      <p:sp>
        <p:nvSpPr>
          <p:cNvPr id="44" name="TextBox 43"/>
          <p:cNvSpPr txBox="1"/>
          <p:nvPr/>
        </p:nvSpPr>
        <p:spPr>
          <a:xfrm>
            <a:off x="1608484" y="5589241"/>
            <a:ext cx="2159797" cy="1015663"/>
          </a:xfrm>
          <a:prstGeom prst="rect">
            <a:avLst/>
          </a:prstGeom>
          <a:noFill/>
        </p:spPr>
        <p:txBody>
          <a:bodyPr wrap="square" lIns="91440" tIns="45720" rIns="91440" bIns="45720" rtlCol="0" anchor="t">
            <a:spAutoFit/>
          </a:bodyPr>
          <a:lstStyle/>
          <a:p>
            <a:r>
              <a:rPr lang="en-GB" sz="1000" b="1" dirty="0">
                <a:latin typeface="Comic Sans MS"/>
              </a:rPr>
              <a:t>Lucy Evelyn Cheesman </a:t>
            </a:r>
            <a:r>
              <a:rPr lang="en-GB" sz="1000" dirty="0">
                <a:latin typeface="Comic Sans MS"/>
              </a:rPr>
              <a:t>(1881-1969) was a British entomologist (someone who studies insects). She collected over 70,000 specimens of insects, plants and other animals. </a:t>
            </a:r>
            <a:endParaRPr lang="en-GB" sz="1000" dirty="0">
              <a:latin typeface="Comic Sans MS" panose="030F0702030302020204" pitchFamily="66" charset="0"/>
            </a:endParaRPr>
          </a:p>
        </p:txBody>
      </p:sp>
      <p:sp>
        <p:nvSpPr>
          <p:cNvPr id="45" name="TextBox 44"/>
          <p:cNvSpPr txBox="1"/>
          <p:nvPr/>
        </p:nvSpPr>
        <p:spPr>
          <a:xfrm>
            <a:off x="7148040" y="843844"/>
            <a:ext cx="3700488" cy="261610"/>
          </a:xfrm>
          <a:prstGeom prst="rect">
            <a:avLst/>
          </a:prstGeom>
          <a:noFill/>
        </p:spPr>
        <p:txBody>
          <a:bodyPr wrap="square" rtlCol="0">
            <a:spAutoFit/>
          </a:bodyPr>
          <a:lstStyle/>
          <a:p>
            <a:pPr algn="ctr"/>
            <a:r>
              <a:rPr lang="en-GB" sz="1100" b="1" dirty="0">
                <a:latin typeface="Comic Sans MS" panose="030F0702030302020204" pitchFamily="66" charset="0"/>
              </a:rPr>
              <a:t>Life cycle of animals</a:t>
            </a:r>
            <a:endParaRPr lang="en-GB" sz="1100" dirty="0">
              <a:latin typeface="Comic Sans MS" panose="030F0702030302020204" pitchFamily="66" charset="0"/>
            </a:endParaRPr>
          </a:p>
        </p:txBody>
      </p:sp>
      <p:pic>
        <p:nvPicPr>
          <p:cNvPr id="20" name="Picture 19"/>
          <p:cNvPicPr>
            <a:picLocks noChangeAspect="1"/>
          </p:cNvPicPr>
          <p:nvPr/>
        </p:nvPicPr>
        <p:blipFill>
          <a:blip r:embed="rId7"/>
          <a:stretch>
            <a:fillRect/>
          </a:stretch>
        </p:blipFill>
        <p:spPr>
          <a:xfrm>
            <a:off x="1721323" y="126092"/>
            <a:ext cx="1561004" cy="575550"/>
          </a:xfrm>
          <a:prstGeom prst="rect">
            <a:avLst/>
          </a:prstGeom>
        </p:spPr>
      </p:pic>
      <p:pic>
        <p:nvPicPr>
          <p:cNvPr id="21" name="Picture 20"/>
          <p:cNvPicPr>
            <a:picLocks noChangeAspect="1"/>
          </p:cNvPicPr>
          <p:nvPr/>
        </p:nvPicPr>
        <p:blipFill>
          <a:blip r:embed="rId7"/>
          <a:stretch>
            <a:fillRect/>
          </a:stretch>
        </p:blipFill>
        <p:spPr>
          <a:xfrm>
            <a:off x="8879708" y="148136"/>
            <a:ext cx="1561004" cy="575550"/>
          </a:xfrm>
          <a:prstGeom prst="rect">
            <a:avLst/>
          </a:prstGeom>
        </p:spPr>
      </p:pic>
    </p:spTree>
    <p:extLst>
      <p:ext uri="{BB962C8B-B14F-4D97-AF65-F5344CB8AC3E}">
        <p14:creationId xmlns:p14="http://schemas.microsoft.com/office/powerpoint/2010/main" val="422459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55" y="204686"/>
            <a:ext cx="9284854" cy="500927"/>
          </a:xfrm>
        </p:spPr>
        <p:txBody>
          <a:bodyPr>
            <a:normAutofit fontScale="90000"/>
          </a:bodyPr>
          <a:lstStyle/>
          <a:p>
            <a:r>
              <a:rPr lang="en-GB" b="1" dirty="0">
                <a:solidFill>
                  <a:schemeClr val="accent1">
                    <a:lumMod val="75000"/>
                  </a:schemeClr>
                </a:solidFill>
              </a:rPr>
              <a:t>Art Knowledge Organiser: Year 5 Collage </a:t>
            </a:r>
          </a:p>
        </p:txBody>
      </p:sp>
      <p:graphicFrame>
        <p:nvGraphicFramePr>
          <p:cNvPr id="5" name="Content Placeholder 4"/>
          <p:cNvGraphicFramePr>
            <a:graphicFrameLocks noGrp="1"/>
          </p:cNvGraphicFramePr>
          <p:nvPr>
            <p:ph idx="1"/>
            <p:extLst/>
          </p:nvPr>
        </p:nvGraphicFramePr>
        <p:xfrm>
          <a:off x="293255" y="3682751"/>
          <a:ext cx="6463479" cy="2937080"/>
        </p:xfrm>
        <a:graphic>
          <a:graphicData uri="http://schemas.openxmlformats.org/drawingml/2006/table">
            <a:tbl>
              <a:tblPr firstRow="1" bandRow="1">
                <a:tableStyleId>{5C22544A-7EE6-4342-B048-85BDC9FD1C3A}</a:tableStyleId>
              </a:tblPr>
              <a:tblGrid>
                <a:gridCol w="2181938">
                  <a:extLst>
                    <a:ext uri="{9D8B030D-6E8A-4147-A177-3AD203B41FA5}">
                      <a16:colId xmlns:a16="http://schemas.microsoft.com/office/drawing/2014/main" val="560957573"/>
                    </a:ext>
                  </a:extLst>
                </a:gridCol>
                <a:gridCol w="4281541">
                  <a:extLst>
                    <a:ext uri="{9D8B030D-6E8A-4147-A177-3AD203B41FA5}">
                      <a16:colId xmlns:a16="http://schemas.microsoft.com/office/drawing/2014/main" val="1591671439"/>
                    </a:ext>
                  </a:extLst>
                </a:gridCol>
              </a:tblGrid>
              <a:tr h="413952">
                <a:tc>
                  <a:txBody>
                    <a:bodyPr/>
                    <a:lstStyle/>
                    <a:p>
                      <a:r>
                        <a:rPr lang="en-GB"/>
                        <a:t>Vocabulary</a:t>
                      </a:r>
                    </a:p>
                  </a:txBody>
                  <a:tcPr/>
                </a:tc>
                <a:tc>
                  <a:txBody>
                    <a:bodyPr/>
                    <a:lstStyle/>
                    <a:p>
                      <a:r>
                        <a:rPr lang="en-GB"/>
                        <a:t>Definition</a:t>
                      </a:r>
                    </a:p>
                  </a:txBody>
                  <a:tcPr/>
                </a:tc>
                <a:extLst>
                  <a:ext uri="{0D108BD9-81ED-4DB2-BD59-A6C34878D82A}">
                    <a16:rowId xmlns:a16="http://schemas.microsoft.com/office/drawing/2014/main" val="2214325248"/>
                  </a:ext>
                </a:extLst>
              </a:tr>
              <a:tr h="724415">
                <a:tc>
                  <a:txBody>
                    <a:bodyPr/>
                    <a:lstStyle/>
                    <a:p>
                      <a:r>
                        <a:rPr lang="en-US" dirty="0">
                          <a:solidFill>
                            <a:schemeClr val="accent1">
                              <a:lumMod val="75000"/>
                            </a:schemeClr>
                          </a:solidFill>
                        </a:rPr>
                        <a:t>collage</a:t>
                      </a:r>
                    </a:p>
                  </a:txBody>
                  <a:tcPr anchor="ctr"/>
                </a:tc>
                <a:tc>
                  <a:txBody>
                    <a:bodyPr/>
                    <a:lstStyle/>
                    <a:p>
                      <a:r>
                        <a:rPr lang="en-GB" dirty="0">
                          <a:solidFill>
                            <a:schemeClr val="accent1">
                              <a:lumMod val="75000"/>
                            </a:schemeClr>
                          </a:solidFill>
                        </a:rPr>
                        <a:t>Creating an image by cutting/ripping paper or magazines and gluing them on paper or card in a different way.</a:t>
                      </a:r>
                    </a:p>
                  </a:txBody>
                  <a:tcPr anchor="ctr"/>
                </a:tc>
                <a:extLst>
                  <a:ext uri="{0D108BD9-81ED-4DB2-BD59-A6C34878D82A}">
                    <a16:rowId xmlns:a16="http://schemas.microsoft.com/office/drawing/2014/main" val="4245871450"/>
                  </a:ext>
                </a:extLst>
              </a:tr>
              <a:tr h="420008">
                <a:tc>
                  <a:txBody>
                    <a:bodyPr/>
                    <a:lstStyle/>
                    <a:p>
                      <a:r>
                        <a:rPr lang="en-GB" dirty="0">
                          <a:solidFill>
                            <a:schemeClr val="accent1">
                              <a:lumMod val="75000"/>
                            </a:schemeClr>
                          </a:solidFill>
                        </a:rPr>
                        <a:t>texture</a:t>
                      </a:r>
                    </a:p>
                  </a:txBody>
                  <a:tcPr anchor="ctr"/>
                </a:tc>
                <a:tc>
                  <a:txBody>
                    <a:bodyPr/>
                    <a:lstStyle/>
                    <a:p>
                      <a:r>
                        <a:rPr lang="en-GB" dirty="0">
                          <a:solidFill>
                            <a:schemeClr val="accent1">
                              <a:lumMod val="75000"/>
                            </a:schemeClr>
                          </a:solidFill>
                        </a:rPr>
                        <a:t>The way something feels.</a:t>
                      </a:r>
                    </a:p>
                  </a:txBody>
                  <a:tcPr anchor="ctr"/>
                </a:tc>
                <a:extLst>
                  <a:ext uri="{0D108BD9-81ED-4DB2-BD59-A6C34878D82A}">
                    <a16:rowId xmlns:a16="http://schemas.microsoft.com/office/drawing/2014/main" val="3583736503"/>
                  </a:ext>
                </a:extLst>
              </a:tr>
              <a:tr h="420008">
                <a:tc>
                  <a:txBody>
                    <a:bodyPr/>
                    <a:lstStyle/>
                    <a:p>
                      <a:r>
                        <a:rPr lang="en-GB" dirty="0">
                          <a:solidFill>
                            <a:schemeClr val="accent1">
                              <a:lumMod val="75000"/>
                            </a:schemeClr>
                          </a:solidFill>
                        </a:rPr>
                        <a:t>foreground/</a:t>
                      </a:r>
                    </a:p>
                    <a:p>
                      <a:r>
                        <a:rPr lang="en-GB" dirty="0">
                          <a:solidFill>
                            <a:schemeClr val="accent1">
                              <a:lumMod val="75000"/>
                            </a:schemeClr>
                          </a:solidFill>
                        </a:rPr>
                        <a:t>background</a:t>
                      </a:r>
                    </a:p>
                  </a:txBody>
                  <a:tcPr anchor="ctr"/>
                </a:tc>
                <a:tc>
                  <a:txBody>
                    <a:bodyPr/>
                    <a:lstStyle/>
                    <a:p>
                      <a:r>
                        <a:rPr lang="en-GB" dirty="0">
                          <a:solidFill>
                            <a:schemeClr val="accent1">
                              <a:lumMod val="75000"/>
                            </a:schemeClr>
                          </a:solidFill>
                        </a:rPr>
                        <a:t>The front of a picture and the back of a picture. In the artwork on the right, the people are in the foreground, the hills are in the background.</a:t>
                      </a:r>
                    </a:p>
                  </a:txBody>
                  <a:tcPr anchor="ctr"/>
                </a:tc>
                <a:extLst>
                  <a:ext uri="{0D108BD9-81ED-4DB2-BD59-A6C34878D82A}">
                    <a16:rowId xmlns:a16="http://schemas.microsoft.com/office/drawing/2014/main" val="42142854"/>
                  </a:ext>
                </a:extLst>
              </a:tr>
            </a:tbl>
          </a:graphicData>
        </a:graphic>
      </p:graphicFrame>
      <p:sp>
        <p:nvSpPr>
          <p:cNvPr id="6" name="TextBox 5"/>
          <p:cNvSpPr txBox="1"/>
          <p:nvPr/>
        </p:nvSpPr>
        <p:spPr>
          <a:xfrm>
            <a:off x="293255" y="802815"/>
            <a:ext cx="6463479" cy="369332"/>
          </a:xfrm>
          <a:prstGeom prst="rect">
            <a:avLst/>
          </a:prstGeom>
          <a:ln w="28575">
            <a:solidFill>
              <a:srgbClr val="4472C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solidFill>
                  <a:schemeClr val="accent1">
                    <a:lumMod val="75000"/>
                  </a:schemeClr>
                </a:solidFill>
              </a:rPr>
              <a:t>I will begin to explore collage. </a:t>
            </a:r>
          </a:p>
        </p:txBody>
      </p:sp>
      <p:sp>
        <p:nvSpPr>
          <p:cNvPr id="7" name="TextBox 6"/>
          <p:cNvSpPr txBox="1"/>
          <p:nvPr/>
        </p:nvSpPr>
        <p:spPr>
          <a:xfrm>
            <a:off x="293255" y="1379957"/>
            <a:ext cx="6463479" cy="2031325"/>
          </a:xfrm>
          <a:prstGeom prst="rect">
            <a:avLst/>
          </a:prstGeom>
          <a:noFill/>
          <a:ln w="28575">
            <a:solidFill>
              <a:srgbClr val="4472C4"/>
            </a:solidFill>
          </a:ln>
        </p:spPr>
        <p:txBody>
          <a:bodyPr wrap="square" lIns="91440" tIns="45720" rIns="91440" bIns="45720" rtlCol="0" anchor="t">
            <a:spAutoFit/>
          </a:bodyPr>
          <a:lstStyle/>
          <a:p>
            <a:pPr fontAlgn="base"/>
            <a:r>
              <a:rPr lang="en-GB" dirty="0">
                <a:solidFill>
                  <a:schemeClr val="accent1">
                    <a:lumMod val="75000"/>
                  </a:schemeClr>
                </a:solidFill>
              </a:rPr>
              <a:t>During my art lessons I will:</a:t>
            </a:r>
          </a:p>
          <a:p>
            <a:pPr marL="285750" indent="-285750" fontAlgn="base">
              <a:buFont typeface="Arial" panose="020B0604020202020204" pitchFamily="34" charset="0"/>
              <a:buChar char="•"/>
            </a:pPr>
            <a:r>
              <a:rPr lang="en-GB" dirty="0">
                <a:solidFill>
                  <a:schemeClr val="accent1">
                    <a:lumMod val="75000"/>
                  </a:schemeClr>
                </a:solidFill>
              </a:rPr>
              <a:t>Use collage as part of the planning process. </a:t>
            </a:r>
          </a:p>
          <a:p>
            <a:pPr marL="285750" indent="-285750" fontAlgn="base">
              <a:buFont typeface="Arial" panose="020B0604020202020204" pitchFamily="34" charset="0"/>
              <a:buChar char="•"/>
            </a:pPr>
            <a:r>
              <a:rPr lang="en-GB" dirty="0">
                <a:solidFill>
                  <a:schemeClr val="accent1">
                    <a:lumMod val="75000"/>
                  </a:schemeClr>
                </a:solidFill>
              </a:rPr>
              <a:t>Make collages using a range of materials. </a:t>
            </a:r>
          </a:p>
          <a:p>
            <a:pPr marL="285750" indent="-285750" fontAlgn="base">
              <a:buFont typeface="Arial" panose="020B0604020202020204" pitchFamily="34" charset="0"/>
              <a:buChar char="•"/>
            </a:pPr>
            <a:r>
              <a:rPr lang="en-GB" dirty="0">
                <a:solidFill>
                  <a:schemeClr val="accent1">
                    <a:lumMod val="75000"/>
                  </a:schemeClr>
                </a:solidFill>
              </a:rPr>
              <a:t>Use the work of other artists as a stimulus for my collage work.   </a:t>
            </a:r>
          </a:p>
          <a:p>
            <a:pPr marL="285750" indent="-285750" fontAlgn="base">
              <a:buFont typeface="Arial" panose="020B0604020202020204" pitchFamily="34" charset="0"/>
              <a:buChar char="•"/>
            </a:pPr>
            <a:r>
              <a:rPr lang="en-GB" dirty="0">
                <a:solidFill>
                  <a:schemeClr val="accent1">
                    <a:lumMod val="75000"/>
                  </a:schemeClr>
                </a:solidFill>
              </a:rPr>
              <a:t>Use cut and torn papers and other materials to </a:t>
            </a:r>
          </a:p>
          <a:p>
            <a:pPr marL="285750" indent="-285750" fontAlgn="base">
              <a:buFont typeface="Arial" panose="020B0604020202020204" pitchFamily="34" charset="0"/>
              <a:buChar char="•"/>
            </a:pPr>
            <a:r>
              <a:rPr lang="en-GB" dirty="0">
                <a:solidFill>
                  <a:schemeClr val="accent1">
                    <a:lumMod val="75000"/>
                  </a:schemeClr>
                </a:solidFill>
              </a:rPr>
              <a:t>make simple patterns and images. </a:t>
            </a:r>
          </a:p>
          <a:p>
            <a:pPr marL="285750" indent="-285750" fontAlgn="base">
              <a:buFont typeface="Arial" panose="020B0604020202020204" pitchFamily="34" charset="0"/>
              <a:buChar char="•"/>
            </a:pPr>
            <a:r>
              <a:rPr lang="en-GB" dirty="0">
                <a:solidFill>
                  <a:schemeClr val="accent1">
                    <a:lumMod val="75000"/>
                  </a:schemeClr>
                </a:solidFill>
              </a:rPr>
              <a:t>Ensure my collage takes inspiration from artists or designers.</a:t>
            </a:r>
          </a:p>
        </p:txBody>
      </p:sp>
      <p:sp>
        <p:nvSpPr>
          <p:cNvPr id="9" name="TextBox 8"/>
          <p:cNvSpPr txBox="1"/>
          <p:nvPr/>
        </p:nvSpPr>
        <p:spPr>
          <a:xfrm>
            <a:off x="6994236" y="1399244"/>
            <a:ext cx="4904509" cy="4247317"/>
          </a:xfrm>
          <a:prstGeom prst="rect">
            <a:avLst/>
          </a:prstGeom>
          <a:noFill/>
          <a:ln w="28575">
            <a:solidFill>
              <a:srgbClr val="4472C4"/>
            </a:solidFill>
          </a:ln>
        </p:spPr>
        <p:txBody>
          <a:bodyPr wrap="square" lIns="91440" tIns="45720" rIns="91440" bIns="45720" rtlCol="0" anchor="t">
            <a:spAutoFit/>
          </a:bodyPr>
          <a:lstStyle/>
          <a:p>
            <a:r>
              <a:rPr lang="en-GB" u="sng" dirty="0">
                <a:solidFill>
                  <a:schemeClr val="accent1">
                    <a:lumMod val="75000"/>
                  </a:schemeClr>
                </a:solidFill>
              </a:rPr>
              <a:t>Artist Focus: </a:t>
            </a:r>
            <a:r>
              <a:rPr lang="en-GB" u="sng" dirty="0">
                <a:solidFill>
                  <a:schemeClr val="accent1">
                    <a:lumMod val="75000"/>
                  </a:schemeClr>
                </a:solidFill>
                <a:cs typeface="Calibri"/>
              </a:rPr>
              <a:t>Megan Coyle</a:t>
            </a: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r>
              <a:rPr lang="en-GB" dirty="0">
                <a:solidFill>
                  <a:schemeClr val="accent1">
                    <a:lumMod val="75000"/>
                  </a:schemeClr>
                </a:solidFill>
                <a:cs typeface="Calibri"/>
              </a:rPr>
              <a:t>Megan Coyle is an American artist who specialises in creating collage art. She uses old magazines, newspapers and different coloured paper to produce different images. Coyle depicts animals, landscapes and people in her work and is often inspired by subjects in her everyday life.</a:t>
            </a:r>
          </a:p>
        </p:txBody>
      </p:sp>
      <p:pic>
        <p:nvPicPr>
          <p:cNvPr id="1026" name="Picture 2" descr="https://megancoyle.com/wp-content/uploads/Couple-by-the-Potomac.jpg">
            <a:extLst>
              <a:ext uri="{FF2B5EF4-FFF2-40B4-BE49-F238E27FC236}">
                <a16:creationId xmlns:a16="http://schemas.microsoft.com/office/drawing/2014/main" id="{999BD771-5B22-41D7-8712-756E5083FB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0728" y="1951743"/>
            <a:ext cx="2395762" cy="1848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om Fur to Feathers – Animal Collages | Megan Coyle: Artist &amp; Illustrator">
            <a:extLst>
              <a:ext uri="{FF2B5EF4-FFF2-40B4-BE49-F238E27FC236}">
                <a16:creationId xmlns:a16="http://schemas.microsoft.com/office/drawing/2014/main" id="{9BF9DDDB-01F9-450E-A860-0CA68D4064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6490" y="1951743"/>
            <a:ext cx="2409640" cy="18313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edwards-cole\Downloads\New full logo.JPG">
            <a:extLst>
              <a:ext uri="{FF2B5EF4-FFF2-40B4-BE49-F238E27FC236}">
                <a16:creationId xmlns:a16="http://schemas.microsoft.com/office/drawing/2014/main" id="{175B007E-2553-4DD4-B577-67C46E156EE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5654" y="176761"/>
            <a:ext cx="2718484" cy="1068877"/>
          </a:xfrm>
          <a:prstGeom prst="rect">
            <a:avLst/>
          </a:prstGeom>
          <a:noFill/>
          <a:ln>
            <a:noFill/>
          </a:ln>
        </p:spPr>
      </p:pic>
    </p:spTree>
    <p:extLst>
      <p:ext uri="{BB962C8B-B14F-4D97-AF65-F5344CB8AC3E}">
        <p14:creationId xmlns:p14="http://schemas.microsoft.com/office/powerpoint/2010/main" val="429491711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925C3F1A13A4FB641844E4B392281" ma:contentTypeVersion="" ma:contentTypeDescription="Create a new document." ma:contentTypeScope="" ma:versionID="da3014d9999452513fb530e871d592fc">
  <xsd:schema xmlns:xsd="http://www.w3.org/2001/XMLSchema" xmlns:xs="http://www.w3.org/2001/XMLSchema" xmlns:p="http://schemas.microsoft.com/office/2006/metadata/properties" xmlns:ns2="9cc22b87-2346-4de0-b904-6e681334ced1" xmlns:ns3="eb96e5b4-dd72-4ec6-ae68-5117bd2797bc" targetNamespace="http://schemas.microsoft.com/office/2006/metadata/properties" ma:root="true" ma:fieldsID="e441af7f9f186ba4ee95dc729038e0a0" ns2:_="" ns3:_="">
    <xsd:import namespace="9cc22b87-2346-4de0-b904-6e681334ced1"/>
    <xsd:import namespace="eb96e5b4-dd72-4ec6-ae68-5117bd2797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8E11C461-F8D2-41D4-8566-C29AAAACBAFF}" ma:internalName="TaxCatchAll" ma:showField="CatchAllData" ma:web="{30dc8c4c-ac65-4820-ab2b-07e5342af7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96e5b4-dd72-4ec6-ae68-5117bd2797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_x0024_Resources_x003a_core_x002c_Signoff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c22b87-2346-4de0-b904-6e681334ced1" xsi:nil="true"/>
    <lcf76f155ced4ddcb4097134ff3c332f xmlns="eb96e5b4-dd72-4ec6-ae68-5117bd2797bc">
      <Terms xmlns="http://schemas.microsoft.com/office/infopath/2007/PartnerControls"/>
    </lcf76f155ced4ddcb4097134ff3c332f>
    <_Flow_SignoffStatus xmlns="eb96e5b4-dd72-4ec6-ae68-5117bd2797bc" xsi:nil="true"/>
  </documentManagement>
</p:properties>
</file>

<file path=customXml/itemProps1.xml><?xml version="1.0" encoding="utf-8"?>
<ds:datastoreItem xmlns:ds="http://schemas.openxmlformats.org/officeDocument/2006/customXml" ds:itemID="{84B453FB-B99A-4BA2-9A0B-E67385284AD3}"/>
</file>

<file path=customXml/itemProps2.xml><?xml version="1.0" encoding="utf-8"?>
<ds:datastoreItem xmlns:ds="http://schemas.openxmlformats.org/officeDocument/2006/customXml" ds:itemID="{B55685D9-3F21-4FB2-A3B1-913A0E2B4DC8}">
  <ds:schemaRefs>
    <ds:schemaRef ds:uri="http://schemas.microsoft.com/sharepoint/v3/contenttype/forms"/>
  </ds:schemaRefs>
</ds:datastoreItem>
</file>

<file path=customXml/itemProps3.xml><?xml version="1.0" encoding="utf-8"?>
<ds:datastoreItem xmlns:ds="http://schemas.openxmlformats.org/officeDocument/2006/customXml" ds:itemID="{A6FA8D50-6055-40E2-8EF7-768DFA0D5B30}">
  <ds:schemaRefs>
    <ds:schemaRef ds:uri="http://schemas.microsoft.com/office/2006/metadata/properties"/>
    <ds:schemaRef ds:uri="http://schemas.microsoft.com/office/infopath/2007/PartnerControls"/>
    <ds:schemaRef ds:uri="9cc22b87-2346-4de0-b904-6e681334ced1"/>
    <ds:schemaRef ds:uri="eb96e5b4-dd72-4ec6-ae68-5117bd2797bc"/>
  </ds:schemaRefs>
</ds:datastoreItem>
</file>

<file path=docProps/app.xml><?xml version="1.0" encoding="utf-8"?>
<Properties xmlns="http://schemas.openxmlformats.org/officeDocument/2006/extended-properties" xmlns:vt="http://schemas.openxmlformats.org/officeDocument/2006/docPropsVTypes">
  <Template>TM03457475[[fn=Frame]]</Template>
  <TotalTime>432</TotalTime>
  <Words>2711</Words>
  <Application>Microsoft Office PowerPoint</Application>
  <PresentationFormat>Widescreen</PresentationFormat>
  <Paragraphs>501</Paragraphs>
  <Slides>17</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Calibri</vt:lpstr>
      <vt:lpstr>Calibri Light</vt:lpstr>
      <vt:lpstr>Century Gothic</vt:lpstr>
      <vt:lpstr>Comic Sans MS</vt:lpstr>
      <vt:lpstr>Corbel</vt:lpstr>
      <vt:lpstr>Times New Roman</vt:lpstr>
      <vt:lpstr>Twinkl</vt:lpstr>
      <vt:lpstr>Wingdings 2</vt:lpstr>
      <vt:lpstr>Frame</vt:lpstr>
      <vt:lpstr>6_Office Theme</vt:lpstr>
      <vt:lpstr>Office Theme</vt:lpstr>
      <vt:lpstr>Year 5 Curriculum  Summer 1 2024 - 2025   </vt:lpstr>
      <vt:lpstr>Swallowdale Curriculum </vt:lpstr>
      <vt:lpstr>PowerPoint Presentation</vt:lpstr>
      <vt:lpstr>PowerPoint Presentation</vt:lpstr>
      <vt:lpstr>PowerPoint Presentation</vt:lpstr>
      <vt:lpstr>PowerPoint Presentation</vt:lpstr>
      <vt:lpstr>PowerPoint Presentation</vt:lpstr>
      <vt:lpstr>PowerPoint Presentation</vt:lpstr>
      <vt:lpstr>Art Knowledge Organiser: Year 5 Collage </vt:lpstr>
      <vt:lpstr>PowerPoint Presentation</vt:lpstr>
      <vt:lpstr>PowerPoint Presentation</vt:lpstr>
      <vt:lpstr>Year 5  Jigsaw  Unit 5     Relationships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Knowledge Organisers</dc:title>
  <dc:creator>sharries</dc:creator>
  <cp:lastModifiedBy>gedwards-cole</cp:lastModifiedBy>
  <cp:revision>132</cp:revision>
  <dcterms:created xsi:type="dcterms:W3CDTF">2021-09-06T17:58:28Z</dcterms:created>
  <dcterms:modified xsi:type="dcterms:W3CDTF">2025-04-07T12:43:36Z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0x0101001B7925C3F1A13A4FB641844E4B392281</vt:lpwstr>
  </property>
  <property fmtid="{D5CDD505-2E9C-101B-9397-08002B2CF9AE}" pid="3" name="MediaServiceImageTags">
    <vt:lpwstr/>
  </property>
</Properties>
</file>