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4"/>
  </p:sldMasterIdLst>
  <p:notesMasterIdLst>
    <p:notesMasterId r:id="rId8"/>
  </p:notesMasterIdLst>
  <p:sldIdLst>
    <p:sldId id="301" r:id="rId5"/>
    <p:sldId id="302" r:id="rId6"/>
    <p:sldId id="30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43" autoAdjust="0"/>
    <p:restoredTop sz="94660"/>
  </p:normalViewPr>
  <p:slideViewPr>
    <p:cSldViewPr snapToGrid="0">
      <p:cViewPr varScale="1">
        <p:scale>
          <a:sx n="74" d="100"/>
          <a:sy n="74" d="100"/>
        </p:scale>
        <p:origin x="6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Shuttleworth" userId="30857036-bac1-4561-ae93-b728722af824" providerId="ADAL" clId="{0C270773-E682-4333-B120-F3133EA01749}"/>
    <pc:docChg chg="modSld">
      <pc:chgData name="David Shuttleworth" userId="30857036-bac1-4561-ae93-b728722af824" providerId="ADAL" clId="{0C270773-E682-4333-B120-F3133EA01749}" dt="2026-09-02T13:57:35.378" v="4" actId="20577"/>
      <pc:docMkLst>
        <pc:docMk/>
      </pc:docMkLst>
      <pc:sldChg chg="modSp mod">
        <pc:chgData name="David Shuttleworth" userId="30857036-bac1-4561-ae93-b728722af824" providerId="ADAL" clId="{0C270773-E682-4333-B120-F3133EA01749}" dt="2026-09-02T13:57:35.378" v="4" actId="20577"/>
        <pc:sldMkLst>
          <pc:docMk/>
          <pc:sldMk cId="1553651408" sldId="301"/>
        </pc:sldMkLst>
        <pc:spChg chg="mod">
          <ac:chgData name="David Shuttleworth" userId="30857036-bac1-4561-ae93-b728722af824" providerId="ADAL" clId="{0C270773-E682-4333-B120-F3133EA01749}" dt="2026-09-02T13:57:35.378" v="4" actId="20577"/>
          <ac:spMkLst>
            <pc:docMk/>
            <pc:sldMk cId="1553651408" sldId="301"/>
            <ac:spMk id="6" creationId="{00000000-0000-0000-0000-000000000000}"/>
          </ac:spMkLst>
        </pc:spChg>
      </pc:sldChg>
    </pc:docChg>
  </pc:docChgLst>
  <pc:docChgLst>
    <pc:chgData name="Jasmin Timmins" userId="S::jtimmins@swallowdale.bepschools.org::055fc4cc-2300-4620-a2ff-ebc00bedfe36" providerId="AD" clId="Web-{FA92E5BE-671B-629C-B25A-0B38D30A9DD9}"/>
    <pc:docChg chg="modSld">
      <pc:chgData name="Jasmin Timmins" userId="S::jtimmins@swallowdale.bepschools.org::055fc4cc-2300-4620-a2ff-ebc00bedfe36" providerId="AD" clId="Web-{FA92E5BE-671B-629C-B25A-0B38D30A9DD9}" dt="2026-06-11T10:22:20.147" v="3"/>
      <pc:docMkLst>
        <pc:docMk/>
      </pc:docMkLst>
      <pc:sldChg chg="addSp delSp modSp">
        <pc:chgData name="Jasmin Timmins" userId="S::jtimmins@swallowdale.bepschools.org::055fc4cc-2300-4620-a2ff-ebc00bedfe36" providerId="AD" clId="Web-{FA92E5BE-671B-629C-B25A-0B38D30A9DD9}" dt="2026-06-11T10:22:20.147" v="3"/>
        <pc:sldMkLst>
          <pc:docMk/>
          <pc:sldMk cId="3644208325" sldId="302"/>
        </pc:sldMkLst>
        <pc:graphicFrameChg chg="mod modGraphic">
          <ac:chgData name="Jasmin Timmins" userId="S::jtimmins@swallowdale.bepschools.org::055fc4cc-2300-4620-a2ff-ebc00bedfe36" providerId="AD" clId="Web-{FA92E5BE-671B-629C-B25A-0B38D30A9DD9}" dt="2026-06-11T10:22:17.318" v="1"/>
          <ac:graphicFrameMkLst>
            <pc:docMk/>
            <pc:sldMk cId="3644208325" sldId="302"/>
            <ac:graphicFrameMk id="4" creationId="{00000000-0000-0000-0000-000000000000}"/>
          </ac:graphicFrameMkLst>
        </pc:graphicFrameChg>
        <pc:picChg chg="add del mod">
          <ac:chgData name="Jasmin Timmins" userId="S::jtimmins@swallowdale.bepschools.org::055fc4cc-2300-4620-a2ff-ebc00bedfe36" providerId="AD" clId="Web-{FA92E5BE-671B-629C-B25A-0B38D30A9DD9}" dt="2026-06-11T10:22:20.147" v="3"/>
          <ac:picMkLst>
            <pc:docMk/>
            <pc:sldMk cId="3644208325" sldId="302"/>
            <ac:picMk id="8" creationId="{174F1E57-1AD4-72D4-2828-DBF47EF73852}"/>
          </ac:picMkLst>
        </pc:picChg>
      </pc:sldChg>
    </pc:docChg>
  </pc:docChgLst>
  <pc:docChgLst>
    <pc:chgData name="Jasmin Timmins" userId="S::jtimmins@swallowdale.bepschools.org::055fc4cc-2300-4620-a2ff-ebc00bedfe36" providerId="AD" clId="Web-{B8F90F45-303D-1730-A486-6C8AB71A7864}"/>
    <pc:docChg chg="modSld">
      <pc:chgData name="Jasmin Timmins" userId="S::jtimmins@swallowdale.bepschools.org::055fc4cc-2300-4620-a2ff-ebc00bedfe36" providerId="AD" clId="Web-{B8F90F45-303D-1730-A486-6C8AB71A7864}" dt="2026-06-10T19:35:45.980" v="337" actId="20577"/>
      <pc:docMkLst>
        <pc:docMk/>
      </pc:docMkLst>
      <pc:sldChg chg="modSp">
        <pc:chgData name="Jasmin Timmins" userId="S::jtimmins@swallowdale.bepschools.org::055fc4cc-2300-4620-a2ff-ebc00bedfe36" providerId="AD" clId="Web-{B8F90F45-303D-1730-A486-6C8AB71A7864}" dt="2026-06-10T19:35:45.980" v="337" actId="20577"/>
        <pc:sldMkLst>
          <pc:docMk/>
          <pc:sldMk cId="2327351280" sldId="303"/>
        </pc:sldMkLst>
        <pc:spChg chg="mod">
          <ac:chgData name="Jasmin Timmins" userId="S::jtimmins@swallowdale.bepschools.org::055fc4cc-2300-4620-a2ff-ebc00bedfe36" providerId="AD" clId="Web-{B8F90F45-303D-1730-A486-6C8AB71A7864}" dt="2026-06-10T19:35:45.980" v="337" actId="20577"/>
          <ac:spMkLst>
            <pc:docMk/>
            <pc:sldMk cId="2327351280" sldId="303"/>
            <ac:spMk id="2" creationId="{00000000-0000-0000-0000-000000000000}"/>
          </ac:spMkLst>
        </pc:spChg>
      </pc:sldChg>
    </pc:docChg>
  </pc:docChgLst>
  <pc:docChgLst>
    <pc:chgData clId="Web-{B8F90F45-303D-1730-A486-6C8AB71A7864}"/>
    <pc:docChg chg="modSld">
      <pc:chgData name="" userId="" providerId="" clId="Web-{B8F90F45-303D-1730-A486-6C8AB71A7864}" dt="2026-06-10T19:31:31.516" v="3" actId="20577"/>
      <pc:docMkLst>
        <pc:docMk/>
      </pc:docMkLst>
      <pc:sldChg chg="modSp">
        <pc:chgData name="" userId="" providerId="" clId="Web-{B8F90F45-303D-1730-A486-6C8AB71A7864}" dt="2026-06-10T19:31:31.516" v="3" actId="20577"/>
        <pc:sldMkLst>
          <pc:docMk/>
          <pc:sldMk cId="2327351280" sldId="303"/>
        </pc:sldMkLst>
        <pc:spChg chg="mod">
          <ac:chgData name="" userId="" providerId="" clId="Web-{B8F90F45-303D-1730-A486-6C8AB71A7864}" dt="2026-06-10T19:31:31.516" v="3" actId="20577"/>
          <ac:spMkLst>
            <pc:docMk/>
            <pc:sldMk cId="2327351280" sldId="303"/>
            <ac:spMk id="2" creationId="{00000000-0000-0000-0000-000000000000}"/>
          </ac:spMkLst>
        </pc:spChg>
      </pc:sldChg>
    </pc:docChg>
  </pc:docChgLst>
  <pc:docChgLst>
    <pc:chgData name="David Shuttleworth" userId="30857036-bac1-4561-ae93-b728722af824" providerId="ADAL" clId="{EE788E78-C30B-40B0-9C67-B9DC5705416E}"/>
    <pc:docChg chg="undo custSel modSld">
      <pc:chgData name="David Shuttleworth" userId="30857036-bac1-4561-ae93-b728722af824" providerId="ADAL" clId="{EE788E78-C30B-40B0-9C67-B9DC5705416E}" dt="2026-06-15T13:11:15.464" v="7" actId="20577"/>
      <pc:docMkLst>
        <pc:docMk/>
      </pc:docMkLst>
      <pc:sldChg chg="modSp mod">
        <pc:chgData name="David Shuttleworth" userId="30857036-bac1-4561-ae93-b728722af824" providerId="ADAL" clId="{EE788E78-C30B-40B0-9C67-B9DC5705416E}" dt="2026-06-15T13:11:15.464" v="7" actId="20577"/>
        <pc:sldMkLst>
          <pc:docMk/>
          <pc:sldMk cId="1553651408" sldId="301"/>
        </pc:sldMkLst>
        <pc:spChg chg="mod">
          <ac:chgData name="David Shuttleworth" userId="30857036-bac1-4561-ae93-b728722af824" providerId="ADAL" clId="{EE788E78-C30B-40B0-9C67-B9DC5705416E}" dt="2026-06-15T13:11:15.464" v="7" actId="20577"/>
          <ac:spMkLst>
            <pc:docMk/>
            <pc:sldMk cId="1553651408" sldId="301"/>
            <ac:spMk id="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079A55-E2D7-4848-B769-B950A5848156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D3569F-8C62-414F-90AE-C84064144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3335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3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767025"/>
              </p:ext>
            </p:extLst>
          </p:nvPr>
        </p:nvGraphicFramePr>
        <p:xfrm>
          <a:off x="243843" y="1261380"/>
          <a:ext cx="11653519" cy="5559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5721">
                  <a:extLst>
                    <a:ext uri="{9D8B030D-6E8A-4147-A177-3AD203B41FA5}">
                      <a16:colId xmlns:a16="http://schemas.microsoft.com/office/drawing/2014/main" val="4230393319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3698574282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1643086541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1745789947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868569044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2300933576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210165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70C0"/>
                          </a:solidFill>
                        </a:rPr>
                        <a:t>Autumn</a:t>
                      </a:r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 1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70C0"/>
                          </a:solidFill>
                        </a:rPr>
                        <a:t>Autumn</a:t>
                      </a:r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 2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Spring 1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Spring 2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Summer 1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Summer 2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>
                          <a:solidFill>
                            <a:srgbClr val="0070C0"/>
                          </a:solidFill>
                        </a:rPr>
                        <a:t>English</a:t>
                      </a:r>
                      <a:r>
                        <a:rPr lang="en-GB" sz="110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 </a:t>
                      </a:r>
                    </a:p>
                    <a:p>
                      <a:pPr algn="ctr"/>
                      <a:r>
                        <a:rPr lang="en-GB" sz="1100"/>
                        <a:t> 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 </a:t>
                      </a:r>
                    </a:p>
                    <a:p>
                      <a:pPr algn="ctr"/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Phonics</a:t>
                      </a:r>
                    </a:p>
                    <a:p>
                      <a:pPr algn="ctr"/>
                      <a:r>
                        <a:rPr lang="en-GB" sz="1100" dirty="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Writing </a:t>
                      </a:r>
                      <a:r>
                        <a:rPr lang="en-GB" sz="1100" baseline="0" dirty="0"/>
                        <a:t>including grammar and punctuation</a:t>
                      </a:r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</a:t>
                      </a:r>
                      <a:r>
                        <a:rPr lang="en-GB" sz="1100" baseline="0"/>
                        <a:t> 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340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Maths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Place Value </a:t>
                      </a:r>
                    </a:p>
                    <a:p>
                      <a:pPr algn="ctr"/>
                      <a:r>
                        <a:rPr lang="en-GB" sz="1100" dirty="0"/>
                        <a:t>Addition</a:t>
                      </a:r>
                    </a:p>
                    <a:p>
                      <a:pPr algn="ctr"/>
                      <a:r>
                        <a:rPr lang="en-GB" sz="1100" dirty="0"/>
                        <a:t>Subtraction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Addition </a:t>
                      </a:r>
                    </a:p>
                    <a:p>
                      <a:pPr algn="ctr"/>
                      <a:r>
                        <a:rPr lang="en-GB" sz="1100" dirty="0"/>
                        <a:t>Subtraction</a:t>
                      </a:r>
                    </a:p>
                    <a:p>
                      <a:pPr algn="ctr"/>
                      <a:r>
                        <a:rPr lang="en-GB" sz="1100" dirty="0"/>
                        <a:t>Shape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Length and Height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Place Value </a:t>
                      </a:r>
                    </a:p>
                    <a:p>
                      <a:pPr algn="ctr"/>
                      <a:r>
                        <a:rPr lang="en-GB" sz="1100"/>
                        <a:t>Addition </a:t>
                      </a:r>
                    </a:p>
                    <a:p>
                      <a:pPr algn="ctr"/>
                      <a:r>
                        <a:rPr lang="en-GB" sz="1100"/>
                        <a:t>Subtraction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Place Value</a:t>
                      </a:r>
                    </a:p>
                    <a:p>
                      <a:pPr algn="ctr"/>
                      <a:r>
                        <a:rPr lang="en-GB" sz="1100" dirty="0"/>
                        <a:t>Mass and Volume</a:t>
                      </a:r>
                    </a:p>
                    <a:p>
                      <a:pPr algn="ctr"/>
                      <a:r>
                        <a:rPr lang="en-GB" sz="1100" dirty="0"/>
                        <a:t>Multiplication</a:t>
                      </a:r>
                    </a:p>
                    <a:p>
                      <a:pPr algn="ctr"/>
                      <a:r>
                        <a:rPr lang="en-GB" sz="1100" dirty="0"/>
                        <a:t>Division</a:t>
                      </a:r>
                      <a:r>
                        <a:rPr lang="en-GB" sz="1100" baseline="0" dirty="0"/>
                        <a:t> </a:t>
                      </a:r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Multiplication</a:t>
                      </a:r>
                    </a:p>
                    <a:p>
                      <a:pPr algn="ctr"/>
                      <a:r>
                        <a:rPr lang="en-GB" sz="1100" dirty="0"/>
                        <a:t>Division</a:t>
                      </a:r>
                    </a:p>
                    <a:p>
                      <a:pPr algn="ctr"/>
                      <a:r>
                        <a:rPr lang="en-GB" sz="1100" dirty="0"/>
                        <a:t>‘Fractions</a:t>
                      </a:r>
                    </a:p>
                    <a:p>
                      <a:pPr algn="ctr"/>
                      <a:r>
                        <a:rPr lang="en-GB" sz="1100" dirty="0"/>
                        <a:t>Place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Place Value</a:t>
                      </a:r>
                    </a:p>
                    <a:p>
                      <a:pPr algn="ctr"/>
                      <a:r>
                        <a:rPr lang="en-GB" sz="1100" dirty="0"/>
                        <a:t>Money</a:t>
                      </a:r>
                    </a:p>
                    <a:p>
                      <a:pPr algn="ctr"/>
                      <a:r>
                        <a:rPr lang="en-GB" sz="1100" dirty="0"/>
                        <a:t>Time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Position and Direction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67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Animals - Humans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Changes​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rtl="0" fontAlgn="base"/>
                      <a:r>
                        <a:rPr lang="en-GB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Forces</a:t>
                      </a: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algn="ctr" rtl="0" fontAlgn="base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Plants​​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en-GB" sz="1100" b="0" i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nimals</a:t>
                      </a:r>
                      <a:endParaRPr lang="en-GB" sz="1100" b="0" i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Everyday Materials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History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</a:rPr>
                        <a:t> and Geography 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My School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Travel and Transport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My Town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 of Toys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Great Explorers</a:t>
                      </a:r>
                      <a:endParaRPr lang="en-US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The UK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157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Art and </a:t>
                      </a:r>
                    </a:p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Design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Drawing: Angelina A’Court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Food and Nutrition: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Fruit</a:t>
                      </a:r>
                      <a:r>
                        <a:rPr lang="en-GB" sz="1100" baseline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Salad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Collage:</a:t>
                      </a: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Peter Clayton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Mechanisms: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Moving Pictures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Sculpture: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b="0" i="0" u="none" strike="noStrike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Barbara</a:t>
                      </a:r>
                      <a:r>
                        <a:rPr lang="en-GB" sz="1100" b="0" i="0" u="none" strike="noStrike" baseline="0" noProof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Hepworth</a:t>
                      </a:r>
                      <a:endParaRPr lang="en-GB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Construction: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Windmill House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2546393"/>
                  </a:ext>
                </a:extLst>
              </a:tr>
              <a:tr h="56630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Religion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</a:rPr>
                        <a:t> and Worldviews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How did the world begin?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What do some people believe God looks like?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What</a:t>
                      </a:r>
                      <a:r>
                        <a:rPr lang="en-GB" sz="1100" baseline="0"/>
                        <a:t> is God’s job?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Why</a:t>
                      </a:r>
                      <a:r>
                        <a:rPr lang="en-GB" sz="1100" baseline="0"/>
                        <a:t> should we care for the world?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How</a:t>
                      </a:r>
                      <a:r>
                        <a:rPr lang="en-GB" sz="1100" baseline="0"/>
                        <a:t> do we know that new babies are special?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Why</a:t>
                      </a:r>
                      <a:r>
                        <a:rPr lang="en-GB" sz="1100" baseline="0"/>
                        <a:t> should we care for others?</a:t>
                      </a:r>
                      <a:endParaRPr lang="en-GB" sz="11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224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PSHE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Being Me In My</a:t>
                      </a:r>
                      <a:r>
                        <a:rPr lang="en-GB" sz="1100" baseline="0"/>
                        <a:t> World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Celebrating Difference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Healthy 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Staying Safe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Foundations for Wellbeing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Changing 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Computing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Technology Around 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Digital Painting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Moving a Robot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Digital Writing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Digital Writing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Animation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73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Physical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</a:rPr>
                        <a:t> Education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Fundamentals</a:t>
                      </a:r>
                      <a:r>
                        <a:rPr lang="en-GB" sz="1100" baseline="0" dirty="0"/>
                        <a:t> / 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GB" sz="1100" baseline="0" dirty="0"/>
                        <a:t>Ball Skills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Yoga / 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GB" sz="1100" dirty="0"/>
                        <a:t>Sending and Receiving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dirty="0"/>
                        <a:t>Target Games / Gymnastics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Team Building /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 Invasion Games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dirty="0"/>
                        <a:t>Striking and Fielding/ Dance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dirty="0"/>
                        <a:t>Athletics /  Net and Wall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22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My Musical Heartbeat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Dance, Sing and Play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Exploring Sounds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Learning to listen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Having Fun with Improvisation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Let’s Perform</a:t>
                      </a:r>
                      <a:r>
                        <a:rPr lang="en-GB" sz="1100" baseline="0" dirty="0"/>
                        <a:t> Together</a:t>
                      </a:r>
                      <a:endParaRPr lang="en-GB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268357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65156" y="676605"/>
            <a:ext cx="631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7AD6"/>
                </a:solidFill>
              </a:rPr>
              <a:t>Year 1 Long Term Plan 2026 – 20276</a:t>
            </a:r>
          </a:p>
        </p:txBody>
      </p:sp>
      <p:pic>
        <p:nvPicPr>
          <p:cNvPr id="1026" name="Picture 2" descr="Who Was Neil Armstrong? | NA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376">
            <a:off x="1222634" y="182063"/>
            <a:ext cx="925587" cy="103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536" y="3835"/>
            <a:ext cx="1252346" cy="1195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2312">
            <a:off x="11043969" y="138688"/>
            <a:ext cx="851954" cy="12226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6575" y="270922"/>
            <a:ext cx="762580" cy="9992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19" b="97881" l="1059" r="98517">
                        <a14:foregroundMark x1="39407" y1="42585" x2="39407" y2="42585"/>
                        <a14:foregroundMark x1="76483" y1="44068" x2="76483" y2="44068"/>
                        <a14:foregroundMark x1="16525" y1="55085" x2="16525" y2="55085"/>
                        <a14:foregroundMark x1="41314" y1="42797" x2="41314" y2="42797"/>
                        <a14:foregroundMark x1="83898" y1="45339" x2="83898" y2="45339"/>
                        <a14:foregroundMark x1="14831" y1="62500" x2="14831" y2="62500"/>
                        <a14:foregroundMark x1="18856" y1="65678" x2="18856" y2="65678"/>
                        <a14:foregroundMark x1="19915" y1="69915" x2="19915" y2="69915"/>
                        <a14:foregroundMark x1="28178" y1="74153" x2="28178" y2="74153"/>
                        <a14:foregroundMark x1="27966" y1="76907" x2="27966" y2="76907"/>
                        <a14:foregroundMark x1="31992" y1="78390" x2="31992" y2="78390"/>
                        <a14:foregroundMark x1="33686" y1="76271" x2="33686" y2="76271"/>
                        <a14:foregroundMark x1="37712" y1="81356" x2="37712" y2="81356"/>
                        <a14:foregroundMark x1="40678" y1="81780" x2="40678" y2="81780"/>
                        <a14:foregroundMark x1="42161" y1="84110" x2="42161" y2="84110"/>
                        <a14:foregroundMark x1="49788" y1="80297" x2="49788" y2="80297"/>
                        <a14:foregroundMark x1="54661" y1="81780" x2="54661" y2="81780"/>
                        <a14:foregroundMark x1="60805" y1="79237" x2="60805" y2="79237"/>
                        <a14:foregroundMark x1="69068" y1="77331" x2="69068" y2="77331"/>
                        <a14:foregroundMark x1="72458" y1="73305" x2="72458" y2="73305"/>
                        <a14:foregroundMark x1="78814" y1="66737" x2="78814" y2="66737"/>
                        <a14:foregroundMark x1="80720" y1="63136" x2="80720" y2="63136"/>
                        <a14:foregroundMark x1="56356" y1="55720" x2="56356" y2="55720"/>
                        <a14:foregroundMark x1="60805" y1="43008" x2="60805" y2="43008"/>
                        <a14:foregroundMark x1="47881" y1="42373" x2="47881" y2="42373"/>
                        <a14:foregroundMark x1="58898" y1="42161" x2="58898" y2="42161"/>
                        <a14:foregroundMark x1="38559" y1="37076" x2="38559" y2="37076"/>
                        <a14:foregroundMark x1="34322" y1="20763" x2="34322" y2="20763"/>
                        <a14:foregroundMark x1="37924" y1="18220" x2="37924" y2="18220"/>
                        <a14:foregroundMark x1="20975" y1="29025" x2="20975" y2="29025"/>
                        <a14:foregroundMark x1="18644" y1="26695" x2="18644" y2="26695"/>
                        <a14:foregroundMark x1="21822" y1="25212" x2="21822" y2="25212"/>
                        <a14:foregroundMark x1="43856" y1="42373" x2="43856" y2="42373"/>
                        <a14:foregroundMark x1="69915" y1="74576" x2="69915" y2="74576"/>
                        <a14:foregroundMark x1="22881" y1="34110" x2="22881" y2="34110"/>
                        <a14:foregroundMark x1="24788" y1="44492" x2="24788" y2="44492"/>
                        <a14:foregroundMark x1="32627" y1="29237" x2="32627" y2="29237"/>
                        <a14:foregroundMark x1="29449" y1="34110" x2="29449" y2="34110"/>
                        <a14:foregroundMark x1="23093" y1="40678" x2="23093" y2="40678"/>
                        <a14:foregroundMark x1="37288" y1="25212" x2="37288" y2="25212"/>
                        <a14:foregroundMark x1="27542" y1="25212" x2="27542" y2="25212"/>
                        <a14:foregroundMark x1="19068" y1="41525" x2="19068" y2="41525"/>
                        <a14:foregroundMark x1="15466" y1="39195" x2="15466" y2="39195"/>
                        <a14:foregroundMark x1="52542" y1="25424" x2="52542" y2="25424"/>
                        <a14:foregroundMark x1="57839" y1="16949" x2="57839" y2="16949"/>
                        <a14:foregroundMark x1="42797" y1="16314" x2="42797" y2="16314"/>
                        <a14:foregroundMark x1="31144" y1="44703" x2="31144" y2="44703"/>
                        <a14:foregroundMark x1="21186" y1="50212" x2="21186" y2="50212"/>
                        <a14:foregroundMark x1="29237" y1="53390" x2="29237" y2="53390"/>
                        <a14:foregroundMark x1="51059" y1="15254" x2="51059" y2="15254"/>
                        <a14:foregroundMark x1="61864" y1="47881" x2="61864" y2="47881"/>
                        <a14:foregroundMark x1="72246" y1="51059" x2="72246" y2="51059"/>
                        <a14:foregroundMark x1="21610" y1="32627" x2="21610" y2="32627"/>
                        <a14:foregroundMark x1="37288" y1="42585" x2="37288" y2="42585"/>
                        <a14:backgroundMark x1="11653" y1="10169" x2="11653" y2="101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2428" y="83730"/>
            <a:ext cx="704976" cy="7049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328384-338D-45CB-AA35-736D8EDDE13C}"/>
              </a:ext>
            </a:extLst>
          </p:cNvPr>
          <p:cNvSpPr/>
          <p:nvPr/>
        </p:nvSpPr>
        <p:spPr>
          <a:xfrm rot="20541293">
            <a:off x="8167287" y="227667"/>
            <a:ext cx="1014286" cy="104817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7A0230-1A15-4FDC-AB88-7BCCD50D716D}"/>
              </a:ext>
            </a:extLst>
          </p:cNvPr>
          <p:cNvSpPr/>
          <p:nvPr/>
        </p:nvSpPr>
        <p:spPr>
          <a:xfrm rot="20866403">
            <a:off x="424534" y="248671"/>
            <a:ext cx="847952" cy="131753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061098-128E-4E67-8AB6-2BF2C3BA38FC}"/>
              </a:ext>
            </a:extLst>
          </p:cNvPr>
          <p:cNvSpPr/>
          <p:nvPr/>
        </p:nvSpPr>
        <p:spPr>
          <a:xfrm>
            <a:off x="10074045" y="136175"/>
            <a:ext cx="964527" cy="1011124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6514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8377904"/>
              </p:ext>
            </p:extLst>
          </p:nvPr>
        </p:nvGraphicFramePr>
        <p:xfrm>
          <a:off x="243843" y="1261380"/>
          <a:ext cx="11653519" cy="60628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5721">
                  <a:extLst>
                    <a:ext uri="{9D8B030D-6E8A-4147-A177-3AD203B41FA5}">
                      <a16:colId xmlns:a16="http://schemas.microsoft.com/office/drawing/2014/main" val="4230393319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3698574282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1643086541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1745789947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868569044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2300933576"/>
                    </a:ext>
                  </a:extLst>
                </a:gridCol>
                <a:gridCol w="1679633">
                  <a:extLst>
                    <a:ext uri="{9D8B030D-6E8A-4147-A177-3AD203B41FA5}">
                      <a16:colId xmlns:a16="http://schemas.microsoft.com/office/drawing/2014/main" val="2101650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GB" sz="11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70C0"/>
                          </a:solidFill>
                        </a:rPr>
                        <a:t>Autumn</a:t>
                      </a:r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 1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>
                          <a:solidFill>
                            <a:srgbClr val="0070C0"/>
                          </a:solidFill>
                        </a:rPr>
                        <a:t>Autumn</a:t>
                      </a:r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 2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Spring 1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Spring 2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Summer 1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baseline="0">
                          <a:solidFill>
                            <a:srgbClr val="0070C0"/>
                          </a:solidFill>
                        </a:rPr>
                        <a:t>Summer 2</a:t>
                      </a:r>
                      <a:endParaRPr lang="en-GB" sz="1100" b="1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302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>
                          <a:solidFill>
                            <a:srgbClr val="0070C0"/>
                          </a:solidFill>
                        </a:rPr>
                        <a:t>English</a:t>
                      </a:r>
                      <a:r>
                        <a:rPr lang="en-GB" sz="1100" dirty="0">
                          <a:solidFill>
                            <a:srgbClr val="0070C0"/>
                          </a:solidFill>
                        </a:rPr>
                        <a:t> 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 </a:t>
                      </a:r>
                    </a:p>
                    <a:p>
                      <a:pPr algn="ctr"/>
                      <a:r>
                        <a:rPr lang="en-GB" sz="1100"/>
                        <a:t> 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 </a:t>
                      </a:r>
                    </a:p>
                    <a:p>
                      <a:pPr algn="ctr"/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Phonics</a:t>
                      </a:r>
                    </a:p>
                    <a:p>
                      <a:pPr algn="ctr"/>
                      <a:r>
                        <a:rPr lang="en-GB" sz="1100" dirty="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Writing </a:t>
                      </a:r>
                      <a:r>
                        <a:rPr lang="en-GB" sz="1100" baseline="0" dirty="0"/>
                        <a:t>including grammar and punctuation</a:t>
                      </a:r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</a:t>
                      </a:r>
                      <a:r>
                        <a:rPr lang="en-GB" sz="1100" baseline="0"/>
                        <a:t> including grammar and punctuation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Phonics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Reading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Writing </a:t>
                      </a:r>
                      <a:r>
                        <a:rPr lang="en-GB" sz="1100" baseline="0"/>
                        <a:t>including grammar and punctuation</a:t>
                      </a:r>
                      <a:endParaRPr lang="en-GB" sz="11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340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Maths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Place Value </a:t>
                      </a:r>
                    </a:p>
                    <a:p>
                      <a:pPr algn="ctr"/>
                      <a:r>
                        <a:rPr lang="en-GB" sz="1100" dirty="0"/>
                        <a:t>Addition</a:t>
                      </a:r>
                    </a:p>
                    <a:p>
                      <a:pPr algn="ctr"/>
                      <a:r>
                        <a:rPr lang="en-GB" sz="1100" dirty="0"/>
                        <a:t>Subtraction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Addition </a:t>
                      </a:r>
                    </a:p>
                    <a:p>
                      <a:pPr algn="ctr"/>
                      <a:r>
                        <a:rPr lang="en-GB" sz="1100" dirty="0"/>
                        <a:t>Subtraction</a:t>
                      </a:r>
                    </a:p>
                    <a:p>
                      <a:pPr algn="ctr"/>
                      <a:r>
                        <a:rPr lang="en-GB" sz="1100" dirty="0"/>
                        <a:t>Shape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Length and Height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Place Value </a:t>
                      </a:r>
                    </a:p>
                    <a:p>
                      <a:pPr algn="ctr"/>
                      <a:r>
                        <a:rPr lang="en-GB" sz="1100"/>
                        <a:t>Addition </a:t>
                      </a:r>
                    </a:p>
                    <a:p>
                      <a:pPr algn="ctr"/>
                      <a:r>
                        <a:rPr lang="en-GB" sz="1100"/>
                        <a:t>Subtraction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Place Value</a:t>
                      </a:r>
                    </a:p>
                    <a:p>
                      <a:pPr algn="ctr"/>
                      <a:r>
                        <a:rPr lang="en-GB" sz="1100" dirty="0"/>
                        <a:t>Mass and Volume</a:t>
                      </a:r>
                    </a:p>
                    <a:p>
                      <a:pPr algn="ctr"/>
                      <a:r>
                        <a:rPr lang="en-GB" sz="1100" dirty="0"/>
                        <a:t>Multiplication</a:t>
                      </a:r>
                    </a:p>
                    <a:p>
                      <a:pPr algn="ctr"/>
                      <a:r>
                        <a:rPr lang="en-GB" sz="1100" dirty="0"/>
                        <a:t>Division</a:t>
                      </a:r>
                      <a:r>
                        <a:rPr lang="en-GB" sz="1100" baseline="0" dirty="0"/>
                        <a:t> </a:t>
                      </a:r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Multiplication</a:t>
                      </a:r>
                    </a:p>
                    <a:p>
                      <a:pPr algn="ctr"/>
                      <a:r>
                        <a:rPr lang="en-GB" sz="1100" dirty="0"/>
                        <a:t>Division</a:t>
                      </a:r>
                    </a:p>
                    <a:p>
                      <a:pPr algn="ctr"/>
                      <a:r>
                        <a:rPr lang="en-GB" sz="1100" dirty="0"/>
                        <a:t>‘Fractions</a:t>
                      </a:r>
                    </a:p>
                    <a:p>
                      <a:pPr algn="ctr"/>
                      <a:r>
                        <a:rPr lang="en-GB" sz="1100" dirty="0"/>
                        <a:t>Place Value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Money</a:t>
                      </a:r>
                    </a:p>
                    <a:p>
                      <a:pPr algn="ctr"/>
                      <a:r>
                        <a:rPr lang="en-GB" sz="1100" dirty="0"/>
                        <a:t>Time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Position and Direction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61679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Science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Animals - Humans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Changes​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Everyday Materials​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algn="ctr" rtl="0" fontAlgn="base"/>
                      <a:r>
                        <a:rPr lang="en-GB" sz="1100" b="0" i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Plants​​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</a:p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Animals</a:t>
                      </a:r>
                      <a:endParaRPr lang="en-GB" sz="1100" b="0" i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Seasonal Changes</a:t>
                      </a:r>
                      <a:b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en-GB" sz="1100" b="0" i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Forces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365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History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</a:rPr>
                        <a:t> and Geography 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+mn-lt"/>
                          <a:ea typeface="Calibri"/>
                          <a:cs typeface="Times New Roman"/>
                        </a:rPr>
                        <a:t>My School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Travel and Transport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My Town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History of Toys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>
                        <a:lnSpc>
                          <a:spcPct val="114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Great Explorers</a:t>
                      </a:r>
                      <a:endParaRPr lang="en-US"/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The UK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9157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Art and </a:t>
                      </a:r>
                    </a:p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Design and Technology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Drawing: Angelina A’Court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Food and Nutrition: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Fruit</a:t>
                      </a:r>
                      <a:r>
                        <a:rPr lang="en-GB" sz="1100" baseline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Salad</a:t>
                      </a:r>
                      <a:endParaRPr lang="en-GB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U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Collage: </a:t>
                      </a:r>
                      <a:br>
                        <a:rPr lang="en-U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</a:br>
                      <a:r>
                        <a:rPr lang="en-US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Peter Clayton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Mechanisms: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Moving Pictures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Sculpture:</a:t>
                      </a:r>
                      <a:endParaRPr lang="en-US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  <a:p>
                      <a:pPr lvl="0" algn="ctr">
                        <a:lnSpc>
                          <a:spcPct val="114999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Andy</a:t>
                      </a:r>
                      <a:r>
                        <a:rPr lang="en-GB" sz="1100" b="0" i="0" u="none" strike="noStrike" baseline="0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 Goldsworthy</a:t>
                      </a:r>
                      <a:endParaRPr lang="en-GB" sz="11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Construction: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Windmill House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92546393"/>
                  </a:ext>
                </a:extLst>
              </a:tr>
              <a:tr h="56630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Religion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</a:rPr>
                        <a:t> and Worldviews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How did the world begin?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What do some people believe God looks like?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What</a:t>
                      </a:r>
                      <a:r>
                        <a:rPr lang="en-GB" sz="1100" baseline="0"/>
                        <a:t> is God’s job?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Why</a:t>
                      </a:r>
                      <a:r>
                        <a:rPr lang="en-GB" sz="1100" baseline="0"/>
                        <a:t> should we care for the world?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How</a:t>
                      </a:r>
                      <a:r>
                        <a:rPr lang="en-GB" sz="1100" baseline="0"/>
                        <a:t> do we know that new babies are special?</a:t>
                      </a:r>
                      <a:endParaRPr lang="en-GB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Why</a:t>
                      </a:r>
                      <a:r>
                        <a:rPr lang="en-GB" sz="1100" baseline="0"/>
                        <a:t> should we care for others?</a:t>
                      </a:r>
                      <a:endParaRPr lang="en-GB" sz="110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98224724"/>
                  </a:ext>
                </a:extLst>
              </a:tr>
              <a:tr h="90536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PSHE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Being Me In My</a:t>
                      </a:r>
                      <a:r>
                        <a:rPr lang="en-GB" sz="1100" baseline="0" dirty="0"/>
                        <a:t> World</a:t>
                      </a:r>
                    </a:p>
                    <a:p>
                      <a:pPr lvl="0" algn="ctr">
                        <a:buNone/>
                      </a:pPr>
                      <a:endParaRPr lang="en-GB" sz="1100" baseline="0" dirty="0"/>
                    </a:p>
                    <a:p>
                      <a:pPr lvl="0" algn="ctr">
                        <a:buNone/>
                      </a:pPr>
                      <a:endParaRPr lang="en-GB" sz="1100" baseline="0" dirty="0"/>
                    </a:p>
                    <a:p>
                      <a:pPr lvl="0" algn="ctr">
                        <a:buNone/>
                      </a:pPr>
                      <a:endParaRPr lang="en-GB" sz="1100" baseline="0" dirty="0"/>
                    </a:p>
                    <a:p>
                      <a:pPr lvl="0" algn="ctr">
                        <a:buNone/>
                      </a:pPr>
                      <a:endParaRPr lang="en-GB" sz="1100" baseline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Celebrating Difference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Healthy Me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Staying Safe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Relationships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Changing Me</a:t>
                      </a:r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  <a:p>
                      <a:pPr algn="ctr"/>
                      <a:endParaRPr lang="en-GB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0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Computing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Technology Around 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Digital Painting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Moving a Robot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/>
                        <a:t>Digital Writing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/>
                        <a:t>Digital Writing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Animation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73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Physical</a:t>
                      </a:r>
                      <a:r>
                        <a:rPr lang="en-GB" sz="1100" b="1" baseline="0" dirty="0">
                          <a:solidFill>
                            <a:srgbClr val="0070C0"/>
                          </a:solidFill>
                        </a:rPr>
                        <a:t> Education</a:t>
                      </a:r>
                      <a:endParaRPr lang="en-GB" sz="1100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Fundamentals</a:t>
                      </a:r>
                      <a:r>
                        <a:rPr lang="en-GB" sz="1100" baseline="0" dirty="0"/>
                        <a:t> / 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GB" sz="1100" baseline="0" dirty="0"/>
                        <a:t>Ball Skills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Yoga / 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GB" sz="1100" dirty="0"/>
                        <a:t>Sending and Receiving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dirty="0"/>
                        <a:t>Target Games / Gymnastics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Team Building /</a:t>
                      </a:r>
                      <a:endParaRPr lang="en-US" dirty="0"/>
                    </a:p>
                    <a:p>
                      <a:pPr lvl="0" algn="ctr"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Calibri"/>
                        </a:rPr>
                        <a:t> Invasion Games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dirty="0"/>
                        <a:t>Striking and Fielding/ Dance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GB" sz="1100" dirty="0"/>
                        <a:t>Athletics /  Net and Wall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10221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rgbClr val="0070C0"/>
                          </a:solidFill>
                        </a:rPr>
                        <a:t>Music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My Musical Heartbeat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Dance, Sing and Play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Exploring Sounds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Learning to listen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/>
                        <a:t>Having Fun with Improvisation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dirty="0"/>
                        <a:t>Let’s Perform</a:t>
                      </a:r>
                      <a:r>
                        <a:rPr lang="en-GB" sz="1100" baseline="0" dirty="0"/>
                        <a:t> Together</a:t>
                      </a:r>
                      <a:endParaRPr lang="en-GB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5268357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65156" y="676605"/>
            <a:ext cx="6319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7AD6"/>
                </a:solidFill>
              </a:rPr>
              <a:t>Year 1 Long Term Plan 2026 – 2027</a:t>
            </a:r>
          </a:p>
        </p:txBody>
      </p:sp>
      <p:pic>
        <p:nvPicPr>
          <p:cNvPr id="1026" name="Picture 2" descr="Who Was Neil Armstrong? | NAS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90376">
            <a:off x="1222634" y="182063"/>
            <a:ext cx="925587" cy="103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5536" y="3835"/>
            <a:ext cx="1252346" cy="11959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2312">
            <a:off x="11043969" y="138688"/>
            <a:ext cx="851954" cy="122262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6575" y="270922"/>
            <a:ext cx="762580" cy="9992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119" b="97881" l="1059" r="98517">
                        <a14:foregroundMark x1="39407" y1="42585" x2="39407" y2="42585"/>
                        <a14:foregroundMark x1="76483" y1="44068" x2="76483" y2="44068"/>
                        <a14:foregroundMark x1="16525" y1="55085" x2="16525" y2="55085"/>
                        <a14:foregroundMark x1="41314" y1="42797" x2="41314" y2="42797"/>
                        <a14:foregroundMark x1="83898" y1="45339" x2="83898" y2="45339"/>
                        <a14:foregroundMark x1="14831" y1="62500" x2="14831" y2="62500"/>
                        <a14:foregroundMark x1="18856" y1="65678" x2="18856" y2="65678"/>
                        <a14:foregroundMark x1="19915" y1="69915" x2="19915" y2="69915"/>
                        <a14:foregroundMark x1="28178" y1="74153" x2="28178" y2="74153"/>
                        <a14:foregroundMark x1="27966" y1="76907" x2="27966" y2="76907"/>
                        <a14:foregroundMark x1="31992" y1="78390" x2="31992" y2="78390"/>
                        <a14:foregroundMark x1="33686" y1="76271" x2="33686" y2="76271"/>
                        <a14:foregroundMark x1="37712" y1="81356" x2="37712" y2="81356"/>
                        <a14:foregroundMark x1="40678" y1="81780" x2="40678" y2="81780"/>
                        <a14:foregroundMark x1="42161" y1="84110" x2="42161" y2="84110"/>
                        <a14:foregroundMark x1="49788" y1="80297" x2="49788" y2="80297"/>
                        <a14:foregroundMark x1="54661" y1="81780" x2="54661" y2="81780"/>
                        <a14:foregroundMark x1="60805" y1="79237" x2="60805" y2="79237"/>
                        <a14:foregroundMark x1="69068" y1="77331" x2="69068" y2="77331"/>
                        <a14:foregroundMark x1="72458" y1="73305" x2="72458" y2="73305"/>
                        <a14:foregroundMark x1="78814" y1="66737" x2="78814" y2="66737"/>
                        <a14:foregroundMark x1="80720" y1="63136" x2="80720" y2="63136"/>
                        <a14:foregroundMark x1="56356" y1="55720" x2="56356" y2="55720"/>
                        <a14:foregroundMark x1="60805" y1="43008" x2="60805" y2="43008"/>
                        <a14:foregroundMark x1="47881" y1="42373" x2="47881" y2="42373"/>
                        <a14:foregroundMark x1="58898" y1="42161" x2="58898" y2="42161"/>
                        <a14:foregroundMark x1="38559" y1="37076" x2="38559" y2="37076"/>
                        <a14:foregroundMark x1="34322" y1="20763" x2="34322" y2="20763"/>
                        <a14:foregroundMark x1="37924" y1="18220" x2="37924" y2="18220"/>
                        <a14:foregroundMark x1="20975" y1="29025" x2="20975" y2="29025"/>
                        <a14:foregroundMark x1="18644" y1="26695" x2="18644" y2="26695"/>
                        <a14:foregroundMark x1="21822" y1="25212" x2="21822" y2="25212"/>
                        <a14:foregroundMark x1="43856" y1="42373" x2="43856" y2="42373"/>
                        <a14:foregroundMark x1="69915" y1="74576" x2="69915" y2="74576"/>
                        <a14:foregroundMark x1="22881" y1="34110" x2="22881" y2="34110"/>
                        <a14:foregroundMark x1="24788" y1="44492" x2="24788" y2="44492"/>
                        <a14:foregroundMark x1="32627" y1="29237" x2="32627" y2="29237"/>
                        <a14:foregroundMark x1="29449" y1="34110" x2="29449" y2="34110"/>
                        <a14:foregroundMark x1="23093" y1="40678" x2="23093" y2="40678"/>
                        <a14:foregroundMark x1="37288" y1="25212" x2="37288" y2="25212"/>
                        <a14:foregroundMark x1="27542" y1="25212" x2="27542" y2="25212"/>
                        <a14:foregroundMark x1="19068" y1="41525" x2="19068" y2="41525"/>
                        <a14:foregroundMark x1="15466" y1="39195" x2="15466" y2="39195"/>
                        <a14:foregroundMark x1="52542" y1="25424" x2="52542" y2="25424"/>
                        <a14:foregroundMark x1="57839" y1="16949" x2="57839" y2="16949"/>
                        <a14:foregroundMark x1="42797" y1="16314" x2="42797" y2="16314"/>
                        <a14:foregroundMark x1="31144" y1="44703" x2="31144" y2="44703"/>
                        <a14:foregroundMark x1="21186" y1="50212" x2="21186" y2="50212"/>
                        <a14:foregroundMark x1="29237" y1="53390" x2="29237" y2="53390"/>
                        <a14:foregroundMark x1="51059" y1="15254" x2="51059" y2="15254"/>
                        <a14:foregroundMark x1="61864" y1="47881" x2="61864" y2="47881"/>
                        <a14:foregroundMark x1="72246" y1="51059" x2="72246" y2="51059"/>
                        <a14:foregroundMark x1="21610" y1="32627" x2="21610" y2="32627"/>
                        <a14:foregroundMark x1="37288" y1="42585" x2="37288" y2="42585"/>
                        <a14:backgroundMark x1="11653" y1="10169" x2="11653" y2="101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72428" y="83730"/>
            <a:ext cx="704976" cy="7049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328384-338D-45CB-AA35-736D8EDDE13C}"/>
              </a:ext>
            </a:extLst>
          </p:cNvPr>
          <p:cNvSpPr/>
          <p:nvPr/>
        </p:nvSpPr>
        <p:spPr>
          <a:xfrm rot="20541293">
            <a:off x="8167287" y="227667"/>
            <a:ext cx="1014286" cy="1048176"/>
          </a:xfrm>
          <a:prstGeom prst="rect">
            <a:avLst/>
          </a:prstGeom>
          <a:blipFill>
            <a:blip r:embed="rId8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7A0230-1A15-4FDC-AB88-7BCCD50D716D}"/>
              </a:ext>
            </a:extLst>
          </p:cNvPr>
          <p:cNvSpPr/>
          <p:nvPr/>
        </p:nvSpPr>
        <p:spPr>
          <a:xfrm rot="20866403">
            <a:off x="424534" y="248671"/>
            <a:ext cx="847952" cy="1317532"/>
          </a:xfrm>
          <a:prstGeom prst="rect">
            <a:avLst/>
          </a:prstGeom>
          <a:blipFill>
            <a:blip r:embed="rId9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5061098-128E-4E67-8AB6-2BF2C3BA38FC}"/>
              </a:ext>
            </a:extLst>
          </p:cNvPr>
          <p:cNvSpPr/>
          <p:nvPr/>
        </p:nvSpPr>
        <p:spPr>
          <a:xfrm>
            <a:off x="10074045" y="136175"/>
            <a:ext cx="964527" cy="1011124"/>
          </a:xfrm>
          <a:prstGeom prst="rect">
            <a:avLst/>
          </a:prstGeom>
          <a:blipFill>
            <a:blip r:embed="rId10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59973" y="5421053"/>
            <a:ext cx="610366" cy="69157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972531" y="5459644"/>
            <a:ext cx="590754" cy="6266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8976" y="5400733"/>
            <a:ext cx="701972" cy="6915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4103" y="5394565"/>
            <a:ext cx="601818" cy="7021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89584" y="5398742"/>
            <a:ext cx="574159" cy="69794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77726" y="5421052"/>
            <a:ext cx="563452" cy="66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208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314960"/>
            <a:ext cx="11004349" cy="53553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/>
              <a:t>Science – swapped when forces/materials units are being taught. </a:t>
            </a:r>
            <a:r>
              <a:rPr lang="en-GB"/>
              <a:t>For</a:t>
            </a:r>
            <a:r>
              <a:rPr lang="en-GB" dirty="0"/>
              <a:t> 2026/2027: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Sp1 Materials taught first to introduce materials to children.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Sp2 History of toys builds on this learning (what toys in the </a:t>
            </a:r>
            <a:r>
              <a:rPr lang="en-GB"/>
              <a:t>past/present</a:t>
            </a:r>
            <a:r>
              <a:rPr lang="en-GB" dirty="0"/>
              <a:t> are made of and how this has changed over time).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Su2 Forces. Uses materials prior learning to introduce forces (e.g. friction). Smoother/rougher materials affect the friction produced, etc. </a:t>
            </a:r>
          </a:p>
          <a:p>
            <a:endParaRPr lang="en-GB" dirty="0"/>
          </a:p>
          <a:p>
            <a:r>
              <a:rPr lang="en-GB"/>
              <a:t>Art. For 2026/2027: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Sp1 Collage : Keep Peter Clayton as artist.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Su1 Sculpture: artist swapped back to Andy Goldsworthy (taught 2024/2025). More opportunity for different types of sculptures to be made (not just clay, but also using natural materials). More scope for abstract sculptures using our lovely outdoor area)</a:t>
            </a:r>
          </a:p>
          <a:p>
            <a:endParaRPr lang="en-GB" dirty="0"/>
          </a:p>
          <a:p>
            <a:r>
              <a:rPr lang="en-GB"/>
              <a:t>Maths. For 2026/2027: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Taken Place Value out of Su2 as it will be all covered in Su1 due to term length Su1 being longer next year. </a:t>
            </a:r>
          </a:p>
          <a:p>
            <a:endParaRPr lang="en-GB" dirty="0"/>
          </a:p>
          <a:p>
            <a:r>
              <a:rPr lang="en-GB"/>
              <a:t>PSHE. For 2026/2027: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/>
              <a:t>Foundations for Wellbeing will be taught during one term (replace a Jigsaw unit). Unsure yet when it will be taught. This will need to be added when decided.  DC/HT</a:t>
            </a:r>
          </a:p>
        </p:txBody>
      </p:sp>
    </p:spTree>
    <p:extLst>
      <p:ext uri="{BB962C8B-B14F-4D97-AF65-F5344CB8AC3E}">
        <p14:creationId xmlns:p14="http://schemas.microsoft.com/office/powerpoint/2010/main" val="232735128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c22b87-2346-4de0-b904-6e681334ced1" xsi:nil="true"/>
    <lcf76f155ced4ddcb4097134ff3c332f xmlns="eb96e5b4-dd72-4ec6-ae68-5117bd2797bc">
      <Terms xmlns="http://schemas.microsoft.com/office/infopath/2007/PartnerControls"/>
    </lcf76f155ced4ddcb4097134ff3c332f>
    <_Flow_SignoffStatus xmlns="eb96e5b4-dd72-4ec6-ae68-5117bd2797b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7925C3F1A13A4FB641844E4B392281" ma:contentTypeVersion="" ma:contentTypeDescription="Create a new document." ma:contentTypeScope="" ma:versionID="4d600cea19c7a079f48743b80a8f52b0">
  <xsd:schema xmlns:xsd="http://www.w3.org/2001/XMLSchema" xmlns:xs="http://www.w3.org/2001/XMLSchema" xmlns:p="http://schemas.microsoft.com/office/2006/metadata/properties" xmlns:ns2="9cc22b87-2346-4de0-b904-6e681334ced1" xmlns:ns3="eb96e5b4-dd72-4ec6-ae68-5117bd2797bc" targetNamespace="http://schemas.microsoft.com/office/2006/metadata/properties" ma:root="true" ma:fieldsID="bc61f1820be9ff63fcf2993ac5e31449" ns2:_="" ns3:_="">
    <xsd:import namespace="9cc22b87-2346-4de0-b904-6e681334ced1"/>
    <xsd:import namespace="eb96e5b4-dd72-4ec6-ae68-5117bd2797b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2b87-2346-4de0-b904-6e681334ced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E11C461-F8D2-41D4-8566-C29AAAACBAFF}" ma:internalName="TaxCatchAll" ma:showField="CatchAllData" ma:web="{30dc8c4c-ac65-4820-ab2b-07e5342af74e}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96e5b4-dd72-4ec6-ae68-5117bd2797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be4a8df-0181-4d53-b31d-0dd7acdb18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_x0024_Resources_x003a_core_x002c_Signoff_Status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FF97A3-62B7-4F4E-B0E3-0042C2B0489B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cc22b87-2346-4de0-b904-6e681334ced1"/>
    <ds:schemaRef ds:uri="http://purl.org/dc/terms/"/>
    <ds:schemaRef ds:uri="http://schemas.openxmlformats.org/package/2006/metadata/core-properties"/>
    <ds:schemaRef ds:uri="eb96e5b4-dd72-4ec6-ae68-5117bd2797bc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5151FF9-349E-465A-9188-105F48E079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c22b87-2346-4de0-b904-6e681334ced1"/>
    <ds:schemaRef ds:uri="eb96e5b4-dd72-4ec6-ae68-5117bd2797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A875DDD-47E0-433F-91FB-98C212CA560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254</TotalTime>
  <Words>811</Words>
  <Application>Microsoft Office PowerPoint</Application>
  <PresentationFormat>Widescreen</PresentationFormat>
  <Paragraphs>261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Corbel</vt:lpstr>
      <vt:lpstr>Wingdings 2</vt:lpstr>
      <vt:lpstr>Frame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Knowledge Organisers</dc:title>
  <dc:creator>sharries</dc:creator>
  <cp:lastModifiedBy>David Shuttleworth</cp:lastModifiedBy>
  <cp:revision>97</cp:revision>
  <dcterms:created xsi:type="dcterms:W3CDTF">2021-09-06T17:58:28Z</dcterms:created>
  <dcterms:modified xsi:type="dcterms:W3CDTF">2026-09-02T13:57:38Z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0x0101001B7925C3F1A13A4FB641844E4B392281</vt:lpwstr>
  </property>
  <property fmtid="{D5CDD505-2E9C-101B-9397-08002B2CF9AE}" pid="3" name="MediaServiceImageTags">
    <vt:lpwstr/>
  </property>
</Properties>
</file>